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_107_48C8CF3F.xml" ContentType="application/vnd.ms-powerpoint.comments+xml"/>
  <Override PartName="/ppt/comments/modernComment_4BE_F939D9DA.xml" ContentType="application/vnd.ms-powerpoint.comments+xml"/>
  <Override PartName="/ppt/comments/modernComment_4C0_1256ECD7.xml" ContentType="application/vnd.ms-powerpoint.comments+xml"/>
  <Override PartName="/ppt/comments/modernComment_4C1_C2B56127.xml" ContentType="application/vnd.ms-powerpoint.comments+xml"/>
  <Override PartName="/ppt/comments/modernComment_4C6_DF400C33.xml" ContentType="application/vnd.ms-powerpoint.comments+xml"/>
  <Override PartName="/ppt/comments/modernComment_4F4_7C26395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18"/>
  </p:notesMasterIdLst>
  <p:sldIdLst>
    <p:sldId id="1172" r:id="rId2"/>
    <p:sldId id="1285" r:id="rId3"/>
    <p:sldId id="1294" r:id="rId4"/>
    <p:sldId id="1173" r:id="rId5"/>
    <p:sldId id="1301" r:id="rId6"/>
    <p:sldId id="1296" r:id="rId7"/>
    <p:sldId id="1299" r:id="rId8"/>
    <p:sldId id="1298" r:id="rId9"/>
    <p:sldId id="1295" r:id="rId10"/>
    <p:sldId id="1297" r:id="rId11"/>
    <p:sldId id="1300" r:id="rId12"/>
    <p:sldId id="257" r:id="rId13"/>
    <p:sldId id="1164" r:id="rId14"/>
    <p:sldId id="270" r:id="rId15"/>
    <p:sldId id="273" r:id="rId16"/>
    <p:sldId id="259" r:id="rId17"/>
    <p:sldId id="1136" r:id="rId18"/>
    <p:sldId id="1289" r:id="rId19"/>
    <p:sldId id="1154" r:id="rId20"/>
    <p:sldId id="280" r:id="rId21"/>
    <p:sldId id="1157" r:id="rId22"/>
    <p:sldId id="1158" r:id="rId23"/>
    <p:sldId id="283" r:id="rId24"/>
    <p:sldId id="1159" r:id="rId25"/>
    <p:sldId id="1160" r:id="rId26"/>
    <p:sldId id="1302" r:id="rId27"/>
    <p:sldId id="269" r:id="rId28"/>
    <p:sldId id="279" r:id="rId29"/>
    <p:sldId id="258" r:id="rId30"/>
    <p:sldId id="281" r:id="rId31"/>
    <p:sldId id="282" r:id="rId32"/>
    <p:sldId id="1287" r:id="rId33"/>
    <p:sldId id="284" r:id="rId34"/>
    <p:sldId id="285" r:id="rId35"/>
    <p:sldId id="286" r:id="rId36"/>
    <p:sldId id="1155" r:id="rId37"/>
    <p:sldId id="1156" r:id="rId38"/>
    <p:sldId id="1325" r:id="rId39"/>
    <p:sldId id="1303" r:id="rId40"/>
    <p:sldId id="1326" r:id="rId41"/>
    <p:sldId id="1304" r:id="rId42"/>
    <p:sldId id="256" r:id="rId43"/>
    <p:sldId id="1161" r:id="rId44"/>
    <p:sldId id="1162" r:id="rId45"/>
    <p:sldId id="1141" r:id="rId46"/>
    <p:sldId id="292" r:id="rId47"/>
    <p:sldId id="1163" r:id="rId48"/>
    <p:sldId id="288" r:id="rId49"/>
    <p:sldId id="289" r:id="rId50"/>
    <p:sldId id="287" r:id="rId51"/>
    <p:sldId id="291" r:id="rId52"/>
    <p:sldId id="290" r:id="rId53"/>
    <p:sldId id="1142" r:id="rId54"/>
    <p:sldId id="1306" r:id="rId55"/>
    <p:sldId id="1138" r:id="rId56"/>
    <p:sldId id="1140" r:id="rId57"/>
    <p:sldId id="1308" r:id="rId58"/>
    <p:sldId id="1309" r:id="rId59"/>
    <p:sldId id="1310" r:id="rId60"/>
    <p:sldId id="1311" r:id="rId61"/>
    <p:sldId id="1312" r:id="rId62"/>
    <p:sldId id="1313" r:id="rId63"/>
    <p:sldId id="1314" r:id="rId64"/>
    <p:sldId id="1315" r:id="rId65"/>
    <p:sldId id="1316" r:id="rId66"/>
    <p:sldId id="1317" r:id="rId67"/>
    <p:sldId id="1175" r:id="rId68"/>
    <p:sldId id="1176" r:id="rId69"/>
    <p:sldId id="1177" r:id="rId70"/>
    <p:sldId id="266" r:id="rId71"/>
    <p:sldId id="276" r:id="rId72"/>
    <p:sldId id="278" r:id="rId73"/>
    <p:sldId id="267" r:id="rId74"/>
    <p:sldId id="1178" r:id="rId75"/>
    <p:sldId id="1179" r:id="rId76"/>
    <p:sldId id="1180" r:id="rId77"/>
    <p:sldId id="1139" r:id="rId78"/>
    <p:sldId id="1181" r:id="rId79"/>
    <p:sldId id="1182" r:id="rId80"/>
    <p:sldId id="1183" r:id="rId81"/>
    <p:sldId id="1184" r:id="rId82"/>
    <p:sldId id="1185" r:id="rId83"/>
    <p:sldId id="261" r:id="rId84"/>
    <p:sldId id="274" r:id="rId85"/>
    <p:sldId id="262" r:id="rId86"/>
    <p:sldId id="263" r:id="rId87"/>
    <p:sldId id="275" r:id="rId88"/>
    <p:sldId id="277" r:id="rId89"/>
    <p:sldId id="1187" r:id="rId90"/>
    <p:sldId id="1188" r:id="rId91"/>
    <p:sldId id="1189" r:id="rId92"/>
    <p:sldId id="268" r:id="rId93"/>
    <p:sldId id="1190" r:id="rId94"/>
    <p:sldId id="1191" r:id="rId95"/>
    <p:sldId id="1192" r:id="rId96"/>
    <p:sldId id="1193" r:id="rId97"/>
    <p:sldId id="1194" r:id="rId98"/>
    <p:sldId id="1195" r:id="rId99"/>
    <p:sldId id="1196" r:id="rId100"/>
    <p:sldId id="1197" r:id="rId101"/>
    <p:sldId id="1198" r:id="rId102"/>
    <p:sldId id="1199" r:id="rId103"/>
    <p:sldId id="264" r:id="rId104"/>
    <p:sldId id="265" r:id="rId105"/>
    <p:sldId id="1200" r:id="rId106"/>
    <p:sldId id="1201" r:id="rId107"/>
    <p:sldId id="1202" r:id="rId108"/>
    <p:sldId id="1203" r:id="rId109"/>
    <p:sldId id="1204" r:id="rId110"/>
    <p:sldId id="271" r:id="rId111"/>
    <p:sldId id="272" r:id="rId112"/>
    <p:sldId id="1205" r:id="rId113"/>
    <p:sldId id="1206" r:id="rId114"/>
    <p:sldId id="1207" r:id="rId115"/>
    <p:sldId id="1208" r:id="rId116"/>
    <p:sldId id="1209" r:id="rId117"/>
    <p:sldId id="1210" r:id="rId118"/>
    <p:sldId id="1165" r:id="rId119"/>
    <p:sldId id="1167" r:id="rId120"/>
    <p:sldId id="1166" r:id="rId121"/>
    <p:sldId id="260" r:id="rId122"/>
    <p:sldId id="1168" r:id="rId123"/>
    <p:sldId id="1169" r:id="rId124"/>
    <p:sldId id="1170" r:id="rId125"/>
    <p:sldId id="1171" r:id="rId126"/>
    <p:sldId id="1149" r:id="rId127"/>
    <p:sldId id="1211" r:id="rId128"/>
    <p:sldId id="1212" r:id="rId129"/>
    <p:sldId id="1213" r:id="rId130"/>
    <p:sldId id="1214" r:id="rId131"/>
    <p:sldId id="1215" r:id="rId132"/>
    <p:sldId id="1216" r:id="rId133"/>
    <p:sldId id="298" r:id="rId134"/>
    <p:sldId id="1217" r:id="rId135"/>
    <p:sldId id="1218" r:id="rId136"/>
    <p:sldId id="1219" r:id="rId137"/>
    <p:sldId id="1220" r:id="rId138"/>
    <p:sldId id="1221" r:id="rId139"/>
    <p:sldId id="1222" r:id="rId140"/>
    <p:sldId id="1223" r:id="rId141"/>
    <p:sldId id="1224" r:id="rId142"/>
    <p:sldId id="1225" r:id="rId143"/>
    <p:sldId id="1226" r:id="rId144"/>
    <p:sldId id="1227" r:id="rId145"/>
    <p:sldId id="1228" r:id="rId146"/>
    <p:sldId id="1230" r:id="rId147"/>
    <p:sldId id="1229" r:id="rId148"/>
    <p:sldId id="1321" r:id="rId149"/>
    <p:sldId id="1322" r:id="rId150"/>
    <p:sldId id="1319" r:id="rId151"/>
    <p:sldId id="1320" r:id="rId152"/>
    <p:sldId id="1231" r:id="rId153"/>
    <p:sldId id="1232" r:id="rId154"/>
    <p:sldId id="1233" r:id="rId155"/>
    <p:sldId id="1234" r:id="rId156"/>
    <p:sldId id="1235" r:id="rId157"/>
    <p:sldId id="1318" r:id="rId158"/>
    <p:sldId id="1237" r:id="rId159"/>
    <p:sldId id="1238" r:id="rId160"/>
    <p:sldId id="1239" r:id="rId161"/>
    <p:sldId id="1147" r:id="rId162"/>
    <p:sldId id="1143" r:id="rId163"/>
    <p:sldId id="1241" r:id="rId164"/>
    <p:sldId id="1240" r:id="rId165"/>
    <p:sldId id="1242" r:id="rId166"/>
    <p:sldId id="1288" r:id="rId167"/>
    <p:sldId id="1148" r:id="rId168"/>
    <p:sldId id="1243" r:id="rId169"/>
    <p:sldId id="1150" r:id="rId170"/>
    <p:sldId id="1151" r:id="rId171"/>
    <p:sldId id="1244" r:id="rId172"/>
    <p:sldId id="1153" r:id="rId173"/>
    <p:sldId id="1245" r:id="rId174"/>
    <p:sldId id="1307" r:id="rId175"/>
    <p:sldId id="1246" r:id="rId176"/>
    <p:sldId id="1247" r:id="rId177"/>
    <p:sldId id="1248" r:id="rId178"/>
    <p:sldId id="1249" r:id="rId179"/>
    <p:sldId id="1250" r:id="rId180"/>
    <p:sldId id="1251" r:id="rId181"/>
    <p:sldId id="1252" r:id="rId182"/>
    <p:sldId id="1253" r:id="rId183"/>
    <p:sldId id="1254" r:id="rId184"/>
    <p:sldId id="1255" r:id="rId185"/>
    <p:sldId id="1256" r:id="rId186"/>
    <p:sldId id="1257" r:id="rId187"/>
    <p:sldId id="1258" r:id="rId188"/>
    <p:sldId id="1323" r:id="rId189"/>
    <p:sldId id="1259" r:id="rId190"/>
    <p:sldId id="1260" r:id="rId191"/>
    <p:sldId id="1261" r:id="rId192"/>
    <p:sldId id="1262" r:id="rId193"/>
    <p:sldId id="1263" r:id="rId194"/>
    <p:sldId id="1264" r:id="rId195"/>
    <p:sldId id="1265" r:id="rId196"/>
    <p:sldId id="1266" r:id="rId197"/>
    <p:sldId id="1269" r:id="rId198"/>
    <p:sldId id="1267" r:id="rId199"/>
    <p:sldId id="1268" r:id="rId200"/>
    <p:sldId id="1270" r:id="rId201"/>
    <p:sldId id="1271" r:id="rId202"/>
    <p:sldId id="1272" r:id="rId203"/>
    <p:sldId id="1273" r:id="rId204"/>
    <p:sldId id="1274" r:id="rId205"/>
    <p:sldId id="1275" r:id="rId206"/>
    <p:sldId id="1276" r:id="rId207"/>
    <p:sldId id="1277" r:id="rId208"/>
    <p:sldId id="1278" r:id="rId209"/>
    <p:sldId id="1279" r:id="rId210"/>
    <p:sldId id="1145" r:id="rId211"/>
    <p:sldId id="1280" r:id="rId212"/>
    <p:sldId id="1281" r:id="rId213"/>
    <p:sldId id="1282" r:id="rId214"/>
    <p:sldId id="1283" r:id="rId215"/>
    <p:sldId id="1284" r:id="rId216"/>
    <p:sldId id="1324" r:id="rId2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4" orient="horz" userDrawn="1">
          <p15:clr>
            <a:srgbClr val="A4A3A4"/>
          </p15:clr>
        </p15:guide>
        <p15:guide id="5" orient="horz" pos="278" userDrawn="1">
          <p15:clr>
            <a:srgbClr val="A4A3A4"/>
          </p15:clr>
        </p15:guide>
        <p15:guide id="6" pos="529" userDrawn="1">
          <p15:clr>
            <a:srgbClr val="A4A3A4"/>
          </p15:clr>
        </p15:guide>
        <p15:guide id="7" pos="7151" userDrawn="1">
          <p15:clr>
            <a:srgbClr val="A4A3A4"/>
          </p15:clr>
        </p15:guide>
        <p15:guide id="8" orient="horz" pos="867" userDrawn="1">
          <p15:clr>
            <a:srgbClr val="A4A3A4"/>
          </p15:clr>
        </p15:guide>
        <p15:guide id="9" orient="horz" pos="404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7795F-8CC3-10A6-FAC7-D52E1C821B7D}" name="Hanna Mertes" initials="HM" userId="ee26a63aa272f6da" providerId="Windows Live"/>
  <p188:author id="{A748B165-69FE-0E0C-86D5-CCBFD2590C3A}" name="Alina S" initials="AS" userId="25fa5b7c2a112222" providerId="Windows Live"/>
  <p188:author id="{A464C1A2-F628-BD2E-D5AB-1369DEF2CC18}" name="johanna.hausmann johanna.hausmann" initials="jj" userId="5da01cffef7037af" providerId="Windows Live"/>
  <p188:author id="{6961E0EB-8A4C-23C7-9858-17246687B9BD}" name="Hanna Mertes" initials="HM" userId="ea774f16001b159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F86"/>
    <a:srgbClr val="539E38"/>
    <a:srgbClr val="DAEFD3"/>
    <a:srgbClr val="8AB832"/>
    <a:srgbClr val="E8F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7F412-105A-47EC-ACB0-1B522F680DDF}" v="5" dt="2023-07-06T13:26:49.236"/>
    <p1510:client id="{69EB5CB7-BE90-490F-A462-591E16C9DE56}" v="5" dt="2023-06-29T09:38:11.627"/>
    <p1510:client id="{6BB5D48B-EBD2-461D-9CA9-C976C9B6EB53}" v="2" dt="2023-04-22T20:45:05.672"/>
    <p1510:client id="{92715F62-57FA-D049-82F0-D3A3FAA9A743}" v="166" dt="2022-12-13T17:49:51.868"/>
    <p1510:client id="{FC72CF75-3E28-46D3-9FA2-C2E71916599B}" v="1" dt="2022-12-13T17:47:21.499"/>
    <p1510:client id="{93B1B81A-0F74-41E6-A116-8FF953904007}" v="4" dt="2023-03-21T10:14:04.230"/>
    <p1510:client id="{E0185A8F-2CC0-4225-A368-27F40FFD8D4A}" v="1" dt="2023-07-05T11:31:40.811"/>
    <p1510:client id="{E24EE991-01D4-4BF3-89F5-63788249CE94}" v="58" dt="2023-07-05T06:18:15.20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14"/>
      </p:cViewPr>
      <p:guideLst>
        <p:guide orient="horz" pos="2137"/>
        <p:guide pos="3840"/>
        <p:guide orient="horz"/>
        <p:guide orient="horz" pos="278"/>
        <p:guide pos="529"/>
        <p:guide pos="7151"/>
        <p:guide orient="horz" pos="867"/>
        <p:guide orient="horz" pos="40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microsoft.com/office/2015/10/relationships/revisionInfo" Target="revisionInfo.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microsoft.com/office/2018/10/relationships/authors" Target="author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comments/modernComment_107_48C8CF3F.xml><?xml version="1.0" encoding="utf-8"?>
<p188:cmLst xmlns:a="http://schemas.openxmlformats.org/drawingml/2006/main" xmlns:r="http://schemas.openxmlformats.org/officeDocument/2006/relationships" xmlns:p188="http://schemas.microsoft.com/office/powerpoint/2018/8/main">
  <p188:cm id="{A44F2300-7F76-465E-939E-3053152EB249}" authorId="{A464C1A2-F628-BD2E-D5AB-1369DEF2CC18}" created="2022-10-24T11:24:09.163">
    <pc:sldMkLst xmlns:pc="http://schemas.microsoft.com/office/powerpoint/2013/main/command">
      <pc:docMk/>
      <pc:sldMk cId="1221119807" sldId="263"/>
    </pc:sldMkLst>
    <p188:txBody>
      <a:bodyPr/>
      <a:lstStyle/>
      <a:p>
        <a:r>
          <a:rPr lang="en-US"/>
          <a:t>GGF. aktualisieren mit 2022 - zumindest ansprechen - Bisher war seit Beginn der Wetteraufzeichnung 2018 das wärmste Jahr; den Rekord könnte / hat 2022 gebrochen /haben</a:t>
        </a:r>
      </a:p>
    </p188:txBody>
  </p188:cm>
</p188:cmLst>
</file>

<file path=ppt/comments/modernComment_4BE_F939D9DA.xml><?xml version="1.0" encoding="utf-8"?>
<p188:cmLst xmlns:a="http://schemas.openxmlformats.org/drawingml/2006/main" xmlns:r="http://schemas.openxmlformats.org/officeDocument/2006/relationships" xmlns:p188="http://schemas.microsoft.com/office/powerpoint/2018/8/main">
  <p188:cm id="{0A387A2C-2278-4C97-A5B3-A0210F96B581}" authorId="{A464C1A2-F628-BD2E-D5AB-1369DEF2CC18}" created="2022-10-24T11:41:06.147">
    <ac:deMkLst xmlns:ac="http://schemas.microsoft.com/office/drawing/2013/main/command">
      <pc:docMk xmlns:pc="http://schemas.microsoft.com/office/powerpoint/2013/main/command"/>
      <pc:sldMk xmlns:pc="http://schemas.microsoft.com/office/powerpoint/2013/main/command" cId="4181318106" sldId="1214"/>
      <ac:picMk id="8" creationId="{07008E28-42D7-FC38-012C-B5D97D03A0F8}"/>
    </ac:deMkLst>
    <p188:replyLst>
      <p188:reply id="{DB4BCD4C-F6ED-7846-8A2D-54E6616391A4}" authorId="{A748B165-69FE-0E0C-86D5-CCBFD2590C3A}" created="2022-11-10T15:06:30.374">
        <p188:txBody>
          <a:bodyPr/>
          <a:lstStyle/>
          <a:p>
            <a:r>
              <a:rPr lang="de-DE"/>
              <a:t>Rossi kannst du das übernehmen? Ich glaube du kennst dich mit den Perlen am besten aus</a:t>
            </a:r>
          </a:p>
        </p188:txBody>
      </p188:reply>
    </p188:replyLst>
    <p188:txBody>
      <a:bodyPr/>
      <a:lstStyle/>
      <a:p>
        <a:r>
          <a:rPr lang="en-US"/>
          <a:t>ggf. ein paar Infos  mehr zu den UV-Perlen</a:t>
        </a:r>
      </a:p>
    </p188:txBody>
  </p188:cm>
</p188:cmLst>
</file>

<file path=ppt/comments/modernComment_4C0_1256ECD7.xml><?xml version="1.0" encoding="utf-8"?>
<p188:cmLst xmlns:a="http://schemas.openxmlformats.org/drawingml/2006/main" xmlns:r="http://schemas.openxmlformats.org/officeDocument/2006/relationships" xmlns:p188="http://schemas.microsoft.com/office/powerpoint/2018/8/main">
  <p188:cm id="{E09DEC58-A95B-4AEC-A638-10A1AD99A3E0}" authorId="{ED37795F-8CC3-10A6-FAC7-D52E1C821B7D}" created="2022-11-16T15:06:03.426">
    <pc:sldMkLst xmlns:pc="http://schemas.microsoft.com/office/powerpoint/2013/main/command">
      <pc:docMk/>
      <pc:sldMk cId="307686615" sldId="1216"/>
    </pc:sldMkLst>
    <p188:txBody>
      <a:bodyPr/>
      <a:lstStyle/>
      <a:p>
        <a:r>
          <a:rPr lang="de-DE"/>
          <a:t>wird ausgetauscht durch eine neue Version</a:t>
        </a:r>
      </a:p>
    </p188:txBody>
  </p188:cm>
</p188:cmLst>
</file>

<file path=ppt/comments/modernComment_4C1_C2B56127.xml><?xml version="1.0" encoding="utf-8"?>
<p188:cmLst xmlns:a="http://schemas.openxmlformats.org/drawingml/2006/main" xmlns:r="http://schemas.openxmlformats.org/officeDocument/2006/relationships" xmlns:p188="http://schemas.microsoft.com/office/powerpoint/2018/8/main">
  <p188:cm id="{98729507-8F17-4BA9-A29E-4A9557444120}" authorId="{ED37795F-8CC3-10A6-FAC7-D52E1C821B7D}" created="2022-11-16T15:07:01.146">
    <pc:sldMkLst xmlns:pc="http://schemas.microsoft.com/office/powerpoint/2013/main/command">
      <pc:docMk/>
      <pc:sldMk cId="3266666791" sldId="1217"/>
    </pc:sldMkLst>
    <p188:txBody>
      <a:bodyPr/>
      <a:lstStyle/>
      <a:p>
        <a:r>
          <a:rPr lang="de-DE"/>
          <a:t>Alina vereinfacht die Texte. 
Rossi gibt das Signal zu den QR-Codes. </a:t>
        </a:r>
      </a:p>
    </p188:txBody>
  </p188:cm>
</p188:cmLst>
</file>

<file path=ppt/comments/modernComment_4C6_DF400C33.xml><?xml version="1.0" encoding="utf-8"?>
<p188:cmLst xmlns:a="http://schemas.openxmlformats.org/drawingml/2006/main" xmlns:r="http://schemas.openxmlformats.org/officeDocument/2006/relationships" xmlns:p188="http://schemas.microsoft.com/office/powerpoint/2018/8/main">
  <p188:cm id="{F2726ADC-4FB8-4720-BB73-7BEFBBE92549}" authorId="{6961E0EB-8A4C-23C7-9858-17246687B9BD}" created="2022-10-21T09:36:11.872">
    <pc:sldMkLst xmlns:pc="http://schemas.microsoft.com/office/powerpoint/2013/main/command">
      <pc:docMk/>
      <pc:sldMk cId="3745516595" sldId="1222"/>
    </pc:sldMkLst>
    <p188:txBody>
      <a:bodyPr/>
      <a:lstStyle/>
      <a:p>
        <a:r>
          <a:rPr lang="de-DE"/>
          <a:t>Quelle Klimagesund im Kommentar angeben</a:t>
        </a:r>
      </a:p>
    </p188:txBody>
  </p188:cm>
</p188:cmLst>
</file>

<file path=ppt/comments/modernComment_4F4_7C26395E.xml><?xml version="1.0" encoding="utf-8"?>
<p188:cmLst xmlns:a="http://schemas.openxmlformats.org/drawingml/2006/main" xmlns:r="http://schemas.openxmlformats.org/officeDocument/2006/relationships" xmlns:p188="http://schemas.microsoft.com/office/powerpoint/2018/8/main">
  <p188:cm id="{E1BCEA5B-837A-2442-8178-C350E35FAF52}" authorId="{A748B165-69FE-0E0C-86D5-CCBFD2590C3A}" created="2022-11-11T06:56:35.270">
    <pc:sldMkLst xmlns:pc="http://schemas.microsoft.com/office/powerpoint/2013/main/command">
      <pc:docMk/>
      <pc:sldMk cId="2082879838" sldId="1268"/>
    </pc:sldMkLst>
    <p188:replyLst>
      <p188:reply id="{49AC7851-F518-4F43-93CE-1A0B51E6DAA2}" authorId="{ED37795F-8CC3-10A6-FAC7-D52E1C821B7D}" created="2022-11-16T15:13:07.175">
        <p188:txBody>
          <a:bodyPr/>
          <a:lstStyle/>
          <a:p>
            <a:r>
              <a:rPr lang="de-DE"/>
              <a:t>Rossi? :)</a:t>
            </a:r>
          </a:p>
        </p188:txBody>
      </p188:reply>
    </p188:replyLst>
    <p188:txBody>
      <a:bodyPr/>
      <a:lstStyle/>
      <a:p>
        <a:r>
          <a:rPr lang="de-DE"/>
          <a:t>Rossi hat eine Zecke als Anschauungsobjekt in die Kiste. Soll die Folie drinnen bleiben oder raus, da die Folien auch ohne Kiste genutzt werden?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34F9A-99E5-E14B-8753-C501760B3735}" type="datetimeFigureOut">
              <a:rPr lang="de-DE" smtClean="0"/>
              <a:t>25.07.2023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C2090-AD3D-D346-8D78-AF4ECDB1B5A8}" type="slidenum">
              <a:rPr lang="de-DE" smtClean="0"/>
              <a:t>‹Nr.›</a:t>
            </a:fld>
            <a:endParaRPr lang="de-DE"/>
          </a:p>
        </p:txBody>
      </p:sp>
    </p:spTree>
    <p:extLst>
      <p:ext uri="{BB962C8B-B14F-4D97-AF65-F5344CB8AC3E}">
        <p14:creationId xmlns:p14="http://schemas.microsoft.com/office/powerpoint/2010/main" val="1420903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bfs.de/SharedDocs/Glossareintraege/DE/S/strahlung.html;jsessionid=EA215F84787A97568D3D17AE799EE7E5.2_cid391?view=renderHelp"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bfs.de/DE/themen/opt/uv/klimawandel-uv/klimawandel-uv_node.html;jsessionid=EA215F84787A97568D3D17AE799EE7E5.2_cid391"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dwd.de/DE/leistungen/gefahrenindizesuvi/gefahrenindexuvi.html#:~:text=Die%20erwartete%20sonnenbrandwirksame%20UV-Strahlung%20berechnet%20der%20DWD%20im,Der%20UV-Gefahrenindex%20teilt%20den%20Wertebereich%20des%20UV-Index%20"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youtube.com/watch?v=XVjTIUCNd2Y"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klimagesundheit.bildungscent.de/"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klimagesundheit.bildungscent.de/"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umweltbundesamt.de/daten/umwelt-gesundheit/umwelt-gesundheit-soziale-lage#textpart-2"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umweltbundesamt.de/daten/umwelt-gesundheit/umwelt-gesundheit-soziale-lage#textpart-2"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repository.difu.de/jspui/handle/difu/583568"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youtu.be/TX4WCkeEz3Q"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s://www.youtube.com/watch?v=cRIiQabP-WY" TargetMode="External"/><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FQnUpCvWvb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FvjbhiILmPk"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showyourstripes.info/l/europe/germany/all."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zinfuchs.de/kosmetik-koerperpflege/koerper-k2567.phtml"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s://www.medizinfuchs.de/blog/leben/beauty-kosmetik-wellness/sonnenschutz-im-fruehling-ist-sonnencreme-besonders-wichtig/"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a:t>
            </a:fld>
            <a:endParaRPr lang="de-DE"/>
          </a:p>
        </p:txBody>
      </p:sp>
    </p:spTree>
    <p:extLst>
      <p:ext uri="{BB962C8B-B14F-4D97-AF65-F5344CB8AC3E}">
        <p14:creationId xmlns:p14="http://schemas.microsoft.com/office/powerpoint/2010/main" val="366129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10</a:t>
            </a:fld>
            <a:endParaRPr lang="de-DE"/>
          </a:p>
        </p:txBody>
      </p:sp>
    </p:spTree>
    <p:extLst>
      <p:ext uri="{BB962C8B-B14F-4D97-AF65-F5344CB8AC3E}">
        <p14:creationId xmlns:p14="http://schemas.microsoft.com/office/powerpoint/2010/main" val="13687805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Veränderungen in der Sonnenscheindauer und der Anzahl der Sommertage (Tage zwischen 25 und 30 Grad)</a:t>
            </a:r>
          </a:p>
          <a:p>
            <a:endParaRPr lang="de-DE" b="0"/>
          </a:p>
          <a:p>
            <a:r>
              <a:rPr lang="de-DE" b="1"/>
              <a:t>Hinweise zur Folie</a:t>
            </a:r>
          </a:p>
          <a:p>
            <a:r>
              <a:rPr lang="de-DE"/>
              <a:t>Wie hängt der Klimawandel mit der UV-Strahlung zusammen?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Die globale Erwärmung erhöht auch in Deutschland die UV-Belastung des Menschen. Temperaturveränderungen und vermehrt wolkenlose, sonnige Tage führen nicht nur zu Hitzewellen und Dürren, sondern auch zu einer höheren UV-Belastung der Menschen.</a:t>
            </a:r>
            <a:endParaRPr lang="de-DE">
              <a:cs typeface="Calibri"/>
            </a:endParaRPr>
          </a:p>
          <a:p>
            <a:pPr>
              <a:defRPr/>
            </a:pPr>
            <a:r>
              <a:rPr lang="de-DE"/>
              <a:t>Bei mehr Tagen im Jahr  mit angenehm warmen Temperaturen halten sich die Menschen häufiger als sonst im Freien auf und sich damit vermehrt der UV-</a:t>
            </a:r>
            <a:r>
              <a:rPr lang="de-DE">
                <a:hlinkClick r:id="rId3" tooltip="Strahlung (Öffnet neues Fenster)"/>
              </a:rPr>
              <a:t>Strahlung</a:t>
            </a:r>
            <a:r>
              <a:rPr lang="de-DE"/>
              <a:t> aussetzt.</a:t>
            </a:r>
            <a:endParaRPr lang="de-DE">
              <a:cs typeface="Calibri"/>
            </a:endParaRPr>
          </a:p>
          <a:p>
            <a:endParaRPr lang="de-DE"/>
          </a:p>
          <a:p>
            <a:r>
              <a:rPr lang="de-DE"/>
              <a:t>Diese Abbildungen zeigen, dass analog zu den gestiegenen steigenden Durchschnittstemperaturen (Hitzevortrag),  vermehrt sonnige und wolkenlose Tage gibt </a:t>
            </a:r>
            <a:r>
              <a:rPr lang="de-DE">
                <a:sym typeface="Wingdings" pitchFamily="2" charset="2"/>
              </a:rPr>
              <a:t> Menschen mehr draußen und dadurch häufiger UV-Strahlen ausgesetzt</a:t>
            </a:r>
            <a:endParaRPr lang="de-DE">
              <a:cs typeface="Calibri"/>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121</a:t>
            </a:fld>
            <a:endParaRPr lang="de-DE"/>
          </a:p>
        </p:txBody>
      </p:sp>
    </p:spTree>
    <p:extLst>
      <p:ext uri="{BB962C8B-B14F-4D97-AF65-F5344CB8AC3E}">
        <p14:creationId xmlns:p14="http://schemas.microsoft.com/office/powerpoint/2010/main" val="36839384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Ziel der Folie</a:t>
            </a:r>
          </a:p>
          <a:p>
            <a:r>
              <a:rPr lang="de-DE" b="0"/>
              <a:t>Wo wir UV-Strahlung stark / wenig ausgesetzt sind </a:t>
            </a:r>
          </a:p>
          <a:p>
            <a:endParaRPr lang="de-DE" b="0"/>
          </a:p>
          <a:p>
            <a:r>
              <a:rPr lang="de-DE" b="1"/>
              <a:t>Hinweise zur Folie</a:t>
            </a:r>
          </a:p>
          <a:p>
            <a:r>
              <a:rPr lang="de-DE" noProof="0"/>
              <a:t>Einflussfaktoren auf die Stärke der UV-Strahlen:</a:t>
            </a:r>
          </a:p>
          <a:p>
            <a:r>
              <a:rPr lang="de-DE" noProof="0"/>
              <a:t>Breitengrad: Je näher man dem Äquator kommt, desto intensiver ist die Strahlung. </a:t>
            </a:r>
            <a:endParaRPr lang="de-DE" noProof="0">
              <a:cs typeface="Calibri"/>
            </a:endParaRPr>
          </a:p>
          <a:p>
            <a:r>
              <a:rPr lang="de-DE" noProof="0"/>
              <a:t>Jahreszeit und Tageszeit: Im Sommer ist sie stärker als im Winter und mittags intensiver als morgens oder abends. </a:t>
            </a:r>
          </a:p>
          <a:p>
            <a:r>
              <a:rPr lang="de-DE" noProof="0"/>
              <a:t>Wetter / Bewölkung:  Eine geschlossene, dicke Wolkenschicht kann bis zu 90 % der UV-Strahlung abschirmen. Achtung: Leichte Bewölkung und Nebel können jedoch verstärkend wirken. </a:t>
            </a:r>
            <a:endParaRPr lang="de-DE" noProof="0">
              <a:cs typeface="Calibri"/>
            </a:endParaRPr>
          </a:p>
          <a:p>
            <a:r>
              <a:rPr lang="de-DE" noProof="0"/>
              <a:t>Meereshöhe: Wichtig vor allem beim Bergsport oder im Urlaub: pro 1.000 Höhenmeter nimmt die UV-Strahlung um circa zehn Prozent zu. </a:t>
            </a:r>
            <a:endParaRPr lang="de-DE" noProof="0">
              <a:cs typeface="Calibri"/>
            </a:endParaRPr>
          </a:p>
          <a:p>
            <a:r>
              <a:rPr lang="de-DE" noProof="0"/>
              <a:t>UV-Strahlen können direkt auf den Menschen einwirken, und zum anderen vom Himmel reflektiert und dann erneut vom Boden reflektiert werden (</a:t>
            </a:r>
            <a:r>
              <a:rPr lang="de-DE" noProof="0" err="1"/>
              <a:t>woe</a:t>
            </a:r>
            <a:r>
              <a:rPr lang="de-DE" noProof="0"/>
              <a:t> über Bande). Deshalb Bodenbeschaffenheit kann daher die Stärke der UV-Strahlung bzw. Rückstrahlung beeinflussen. </a:t>
            </a:r>
            <a:endParaRPr lang="de-DE" noProof="0">
              <a:cs typeface="Calibri"/>
            </a:endParaRPr>
          </a:p>
          <a:p>
            <a:r>
              <a:rPr lang="de-DE" noProof="0"/>
              <a:t>Beispiele: Bei Gras sind es 3 bis 5 Prozent, bei Schnee bis zu 75 bis 95 %. Interessant ist, dass Sand (15-45 %) mehr als Wasser (10 %) reflektiert. </a:t>
            </a:r>
            <a:endParaRPr lang="de-DE" noProof="0">
              <a:cs typeface="Calibri"/>
            </a:endParaRPr>
          </a:p>
          <a:p>
            <a:endParaRPr lang="en-US"/>
          </a:p>
          <a:p>
            <a:r>
              <a:rPr lang="de-DE"/>
              <a:t>Niedrigozonereignisse verursachen in Deutschland kurz nach dem Winter für einige Tage eine unerwartet hohe UV-Belastung. In Deutschland wirkt sich der Rückgang des stratosphärischen </a:t>
            </a:r>
            <a:r>
              <a:rPr lang="de-DE">
                <a:hlinkClick r:id="rId3" tooltip="Klimawandel und UV-Strahlung"/>
              </a:rPr>
              <a:t>Ozons</a:t>
            </a:r>
            <a:r>
              <a:rPr lang="de-DE"/>
              <a:t> relativ schwach aus. Aber als Folge des winterlichen Ozonabbaus über der Arktis werden auch in Deutschland in einigen Jahren so genannte Niedrig-Ozonereignisse registriert. Durch sie erhöht sich für wenige Tage Ende März/Anfang April die UV-Belastung über das normale Maß hinaus. Damit wird die nicht an diese erhöhte UV-Belastung gewöhnte Haut des Menschen plötzlich hoch belastet.</a:t>
            </a:r>
            <a:endParaRPr lang="en-US"/>
          </a:p>
          <a:p>
            <a:r>
              <a:rPr lang="de-DE" noProof="0"/>
              <a:t>Warum ist Schatten gut? Schatten verringert im Gegenzug die UV-Strahlung – zum Beispiel unter einem Sonnenschirm (10-30 %) oder unter einem Baum mit dichter, großflächiger Krone (~20 %).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9BC2090-AD3D-D346-8D78-AF4ECDB1B5A8}" type="slidenum">
              <a:rPr lang="de-DE" smtClean="0"/>
              <a:t>122</a:t>
            </a:fld>
            <a:endParaRPr lang="de-DE"/>
          </a:p>
        </p:txBody>
      </p:sp>
    </p:spTree>
    <p:extLst>
      <p:ext uri="{BB962C8B-B14F-4D97-AF65-F5344CB8AC3E}">
        <p14:creationId xmlns:p14="http://schemas.microsoft.com/office/powerpoint/2010/main" val="3478982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Ziel der Folie</a:t>
            </a:r>
          </a:p>
          <a:p>
            <a:r>
              <a:rPr lang="de-DE" b="0"/>
              <a:t>Positive und negative Effekte von UV-Strahlen auf unsere Gesundheit</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9BC2090-AD3D-D346-8D78-AF4ECDB1B5A8}" type="slidenum">
              <a:rPr lang="de-DE" smtClean="0"/>
              <a:t>123</a:t>
            </a:fld>
            <a:endParaRPr lang="de-DE"/>
          </a:p>
        </p:txBody>
      </p:sp>
    </p:spTree>
    <p:extLst>
      <p:ext uri="{BB962C8B-B14F-4D97-AF65-F5344CB8AC3E}">
        <p14:creationId xmlns:p14="http://schemas.microsoft.com/office/powerpoint/2010/main" val="21471241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Wie UV-A- und UV-B-Strahlen auf die Haut wirken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124</a:t>
            </a:fld>
            <a:endParaRPr lang="de-DE"/>
          </a:p>
        </p:txBody>
      </p:sp>
    </p:spTree>
    <p:extLst>
      <p:ext uri="{BB962C8B-B14F-4D97-AF65-F5344CB8AC3E}">
        <p14:creationId xmlns:p14="http://schemas.microsoft.com/office/powerpoint/2010/main" val="18790265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Warum UV-Schutz für Kinder und Jugendliche so wichtig ist</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125</a:t>
            </a:fld>
            <a:endParaRPr lang="de-DE"/>
          </a:p>
        </p:txBody>
      </p:sp>
    </p:spTree>
    <p:extLst>
      <p:ext uri="{BB962C8B-B14F-4D97-AF65-F5344CB8AC3E}">
        <p14:creationId xmlns:p14="http://schemas.microsoft.com/office/powerpoint/2010/main" val="1932536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Ziel der Folie</a:t>
            </a:r>
          </a:p>
          <a:p>
            <a:r>
              <a:rPr lang="de-DE" b="0"/>
              <a:t>Sich vor UV-Strahlung richtig schützen </a:t>
            </a:r>
          </a:p>
          <a:p>
            <a:endParaRPr lang="de-DE" b="0"/>
          </a:p>
          <a:p>
            <a:r>
              <a:rPr lang="de-DE" b="1"/>
              <a:t>Hinweise zur Folie</a:t>
            </a:r>
          </a:p>
          <a:p>
            <a:r>
              <a:rPr lang="de-DE" b="0"/>
              <a:t>Hinweise zu Sonnencremes: </a:t>
            </a:r>
          </a:p>
          <a:p>
            <a:r>
              <a:rPr lang="de-DE" noProof="0"/>
              <a:t>Ausreichend hoher Lichtschutzfaktor (mind.30), bevorzugt mineralische Filter, aber nicht in Form von Nanopartikeln - Prüfen: schützt vor UV-A und UV-B</a:t>
            </a:r>
            <a:endParaRPr lang="de-DE" noProof="0">
              <a:cs typeface="Calibri"/>
            </a:endParaRPr>
          </a:p>
          <a:p>
            <a:r>
              <a:rPr lang="de-DE" noProof="0"/>
              <a:t>für Kinder geeignete Sonnenschutzcreme verwenden à Hinweis: „für Kinder geeignet“ à Produkte enthalten keine hormonell wirksamen Parabene</a:t>
            </a:r>
            <a:endParaRPr lang="de-DE" noProof="0">
              <a:cs typeface="Calibri"/>
            </a:endParaRPr>
          </a:p>
          <a:p>
            <a:r>
              <a:rPr lang="de-DE" noProof="0"/>
              <a:t>das Sonnenschutzmittel schützt auch vor UV-A</a:t>
            </a:r>
            <a:endParaRPr lang="de-DE" noProof="0">
              <a:cs typeface="Calibri"/>
            </a:endParaRPr>
          </a:p>
          <a:p>
            <a:r>
              <a:rPr lang="de-DE" noProof="0"/>
              <a:t>Produkte ohne Farb-, Duft- Konservierungsstoffe</a:t>
            </a:r>
            <a:endParaRPr lang="de-DE" noProof="0">
              <a:cs typeface="Calibri"/>
            </a:endParaRPr>
          </a:p>
          <a:p>
            <a:r>
              <a:rPr lang="de-DE" noProof="0"/>
              <a:t>das Sonnenschutzmittel wird rechtzeitig aufgetragen (20 – 30 Min. vor dem Aufenthalt) </a:t>
            </a:r>
            <a:endParaRPr lang="de-DE" noProof="0">
              <a:cs typeface="Calibri"/>
            </a:endParaRPr>
          </a:p>
          <a:p>
            <a:r>
              <a:rPr lang="de-DE" noProof="0"/>
              <a:t>das Sonnenschutzmittel wird in ausreichenden Mengen aufgetragen und regelmäßig nachgecremt</a:t>
            </a:r>
            <a:endParaRPr lang="de-DE" noProof="0">
              <a:cs typeface="Calibri"/>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9BC2090-AD3D-D346-8D78-AF4ECDB1B5A8}" type="slidenum">
              <a:rPr lang="de-DE" smtClean="0"/>
              <a:t>126</a:t>
            </a:fld>
            <a:endParaRPr lang="de-DE"/>
          </a:p>
        </p:txBody>
      </p:sp>
    </p:spTree>
    <p:extLst>
      <p:ext uri="{BB962C8B-B14F-4D97-AF65-F5344CB8AC3E}">
        <p14:creationId xmlns:p14="http://schemas.microsoft.com/office/powerpoint/2010/main" val="2690003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UV-Index kennen</a:t>
            </a:r>
          </a:p>
          <a:p>
            <a:endParaRPr lang="de-DE" b="0"/>
          </a:p>
          <a:p>
            <a:r>
              <a:rPr lang="de-DE" b="1"/>
              <a:t>Hinweise zur Folie</a:t>
            </a:r>
          </a:p>
          <a:p>
            <a:r>
              <a:rPr lang="de-DE"/>
              <a:t>Die erwartete sonnenbrandwirksame UV-Strahlung berechnet der DWD im Wesentlichen aus dem Sonnenstand und anhand der Ergebnisse seiner numerischen Wettervorhersagen, den Ozonvorhersagen des niederländischen Wetterdienstes (KNMI) und einer Aerosolklimatologie und bestimmt darüber den UV-Index.</a:t>
            </a:r>
          </a:p>
          <a:p>
            <a:endParaRPr lang="de-DE"/>
          </a:p>
          <a:p>
            <a:r>
              <a:rPr lang="de-DE"/>
              <a:t>Der UV-Index ist weltweit einheitlich und verbindet den UV-Wert mit den jeweilig zu ergreifenden Schutzmaßnahmen.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127</a:t>
            </a:fld>
            <a:endParaRPr lang="de-DE"/>
          </a:p>
        </p:txBody>
      </p:sp>
    </p:spTree>
    <p:extLst>
      <p:ext uri="{BB962C8B-B14F-4D97-AF65-F5344CB8AC3E}">
        <p14:creationId xmlns:p14="http://schemas.microsoft.com/office/powerpoint/2010/main" val="23667585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Ziel der Folie</a:t>
            </a:r>
          </a:p>
          <a:p>
            <a:r>
              <a:rPr lang="de-DE" b="0"/>
              <a:t>UV-Index herausfinden </a:t>
            </a:r>
          </a:p>
          <a:p>
            <a:endParaRPr lang="de-DE" b="0"/>
          </a:p>
          <a:p>
            <a:r>
              <a:rPr lang="de-DE" b="1"/>
              <a:t>Hinweise zur Folie</a:t>
            </a:r>
          </a:p>
          <a:p>
            <a:r>
              <a:rPr lang="de-DE"/>
              <a:t>Rückgriff auf die Eingangsfolie ins Thema möglich, als die TN den UV-Index des heutigen Tages schätzen sollten. </a:t>
            </a:r>
          </a:p>
          <a:p>
            <a:endParaRPr lang="en-US"/>
          </a:p>
          <a:p>
            <a:r>
              <a:rPr lang="en-US">
                <a:hlinkClick r:id="rId3"/>
              </a:rPr>
              <a:t>https://www.dwd.de/DE/leistungen/gefahrenindizesuvi/gefahrenindexuvi.html#:~:text=Die%20erwartete%20sonnenbrandwirksame%20UV-Strahlung%20berechnet%20der%20DWD%20im,Der%20UV-Gefahrenindex%20teilt%20den%20Wertebereich%20des%20UV-Index%20</a:t>
            </a:r>
            <a:endParaRPr lang="en-US"/>
          </a:p>
          <a:p>
            <a:endParaRPr lang="en-US"/>
          </a:p>
          <a:p>
            <a:r>
              <a:rPr lang="en-US"/>
              <a:t>Wetter online </a:t>
            </a:r>
            <a:r>
              <a:rPr lang="en-US" err="1"/>
              <a:t>u.v.m.</a:t>
            </a:r>
            <a:endParaRPr lang="en-US"/>
          </a:p>
          <a:p>
            <a:endParaRPr lang="en-US"/>
          </a:p>
          <a:p>
            <a:r>
              <a:rPr lang="de-DE"/>
              <a:t>Die Wetter-App </a:t>
            </a:r>
            <a:r>
              <a:rPr lang="de-DE" i="1"/>
              <a:t>Today </a:t>
            </a:r>
            <a:r>
              <a:rPr lang="de-DE" i="1" err="1"/>
              <a:t>Weather</a:t>
            </a:r>
            <a:r>
              <a:rPr lang="de-DE"/>
              <a:t> hat uns vor allem aufgrund der einfachen Bedienung gefallen. Öffnest Du die Anwendung, kannst Du entweder via manueller Eingabe oder per GPS-Standortbestimmung das Wetter an einem Ort ermitteln. Dann siehst Du auf einen Blick das Tages-Wetter auf Stundenbasis. Darüber hinaus findest Du darunter weitere Details wie die gefühlte Temperatur, Luftfeuchtigkeit, UV-Index, Sichtweite, Taupunkt sowie den Druck</a:t>
            </a:r>
            <a:endParaRPr lang="en-US"/>
          </a:p>
          <a:p>
            <a:endParaRPr lang="en-US"/>
          </a:p>
          <a:p>
            <a:r>
              <a:rPr lang="de-DE"/>
              <a:t>Die Wetter-App von </a:t>
            </a:r>
            <a:r>
              <a:rPr lang="de-DE" i="1" err="1"/>
              <a:t>Morecast</a:t>
            </a:r>
            <a:r>
              <a:rPr lang="de-DE"/>
              <a:t> bietet Dir präzise Wetterprognosen für Deinen aktuellen Standort oder andere Städte Deiner Wahl – sowohl innerhalb Deutschlands als auch weltweit. Öffnest Du die Anwendungen, siehst Du alle wichtigen Informationen auf einen Blick: Temperatur, Niederschlag, Wind, Luftfeuchtigkeit sowie UV-Index des aktuellen Tages auf stündlicher Basis</a:t>
            </a:r>
            <a:endParaRPr lang="en-US"/>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9BC2090-AD3D-D346-8D78-AF4ECDB1B5A8}" type="slidenum">
              <a:rPr lang="de-DE" smtClean="0"/>
              <a:t>128</a:t>
            </a:fld>
            <a:endParaRPr lang="de-DE"/>
          </a:p>
        </p:txBody>
      </p:sp>
    </p:spTree>
    <p:extLst>
      <p:ext uri="{BB962C8B-B14F-4D97-AF65-F5344CB8AC3E}">
        <p14:creationId xmlns:p14="http://schemas.microsoft.com/office/powerpoint/2010/main" val="34910258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Ausweisen der Gefahren von UV-Strahlung</a:t>
            </a:r>
          </a:p>
          <a:p>
            <a:endParaRPr lang="de-DE" b="0"/>
          </a:p>
          <a:p>
            <a:r>
              <a:rPr lang="de-DE" b="1"/>
              <a:t>Hinweise zur Folie</a:t>
            </a:r>
            <a:endParaRPr lang="de-DE"/>
          </a:p>
          <a:p>
            <a:r>
              <a:rPr lang="de-DE"/>
              <a:t>Reportage zu dem Thema UV-Strahlung</a:t>
            </a:r>
          </a:p>
          <a:p>
            <a:r>
              <a:rPr lang="de-DE"/>
              <a:t>Link auf dem Bild hinterlegt: </a:t>
            </a:r>
            <a:r>
              <a:rPr lang="de-DE">
                <a:hlinkClick r:id="rId3"/>
              </a:rPr>
              <a:t>https://www.youtube.com/watch?v=XVjTIUCNd2Y</a:t>
            </a:r>
            <a:endParaRPr lang="de-DE"/>
          </a:p>
          <a:p>
            <a:r>
              <a:rPr lang="de-DE"/>
              <a:t>Was in der Reportage fehlt ist, welche Auswirkungen verschiedene Sonnencremes (chemisch vs. physikalisch) auf die Gesundheit und die Umwelt haben können. </a:t>
            </a:r>
          </a:p>
          <a:p>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129</a:t>
            </a:fld>
            <a:endParaRPr lang="de-DE"/>
          </a:p>
        </p:txBody>
      </p:sp>
    </p:spTree>
    <p:extLst>
      <p:ext uri="{BB962C8B-B14F-4D97-AF65-F5344CB8AC3E}">
        <p14:creationId xmlns:p14="http://schemas.microsoft.com/office/powerpoint/2010/main" val="8636504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a:rPr>
              <a:t>Noch mal ein Experiment zum Schluss zu UV-Strahlen</a:t>
            </a:r>
          </a:p>
          <a:p>
            <a:endParaRPr lang="de-DE">
              <a:cs typeface="Calibri"/>
            </a:endParaRPr>
          </a:p>
          <a:p>
            <a:r>
              <a:rPr lang="de-DE" b="1">
                <a:cs typeface="Calibri"/>
              </a:rPr>
              <a:t>Ziel/Sinn des Experiments</a:t>
            </a:r>
          </a:p>
          <a:p>
            <a:r>
              <a:rPr lang="de-DE">
                <a:cs typeface="Calibri"/>
              </a:rPr>
              <a:t>UV-Strahlen „sichtbar“ machen</a:t>
            </a:r>
          </a:p>
          <a:p>
            <a:endParaRPr lang="de-DE">
              <a:cs typeface="Calibri"/>
            </a:endParaRPr>
          </a:p>
          <a:p>
            <a:r>
              <a:rPr lang="de-DE" b="1">
                <a:cs typeface="Calibri"/>
              </a:rPr>
              <a:t>Wie funktioniert das Experiment</a:t>
            </a:r>
          </a:p>
          <a:p>
            <a:r>
              <a:rPr lang="de-DE">
                <a:cs typeface="Calibri"/>
              </a:rPr>
              <a:t>Siehe Folie</a:t>
            </a:r>
          </a:p>
          <a:p>
            <a:r>
              <a:rPr lang="de-DE">
                <a:cs typeface="Calibri"/>
              </a:rPr>
              <a:t>Online: nicht möglich, außer die Perlen werden vorab an die Teilnehmenden verschickt</a:t>
            </a:r>
          </a:p>
          <a:p>
            <a:endParaRPr lang="de-DE">
              <a:cs typeface="Calibri"/>
            </a:endParaRPr>
          </a:p>
          <a:p>
            <a:r>
              <a:rPr lang="de-DE" b="1"/>
              <a:t>Anknüpfungsmöglichkeiten, Fragen, um die Übung gemeinsam zu besprechen</a:t>
            </a:r>
          </a:p>
          <a:p>
            <a:r>
              <a:rPr lang="de-DE" b="0"/>
              <a:t>Es können die UV-Perlen auch in Armbänder o.Ä. geknüpft werden. Dadurch hat man einen täglichen Begleiter. Für Kinder und Jugendliche, die nicht den UV-Index anschauen eine gute Erinnerung sich einzucremen oder durch bspw. die richtige Kleidung sich vor den UV-Strahlen zu schützen.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130</a:t>
            </a:fld>
            <a:endParaRPr lang="de-DE"/>
          </a:p>
        </p:txBody>
      </p:sp>
    </p:spTree>
    <p:extLst>
      <p:ext uri="{BB962C8B-B14F-4D97-AF65-F5344CB8AC3E}">
        <p14:creationId xmlns:p14="http://schemas.microsoft.com/office/powerpoint/2010/main" val="348064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11</a:t>
            </a:fld>
            <a:endParaRPr lang="de-DE"/>
          </a:p>
        </p:txBody>
      </p:sp>
    </p:spTree>
    <p:extLst>
      <p:ext uri="{BB962C8B-B14F-4D97-AF65-F5344CB8AC3E}">
        <p14:creationId xmlns:p14="http://schemas.microsoft.com/office/powerpoint/2010/main" val="7013646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sz="1200" b="1" i="0" u="none" strike="noStrike" kern="1200">
                <a:solidFill>
                  <a:schemeClr val="tx1"/>
                </a:solidFill>
                <a:effectLst/>
                <a:latin typeface="+mn-lt"/>
                <a:ea typeface="+mn-ea"/>
                <a:cs typeface="+mn-cs"/>
              </a:rPr>
              <a:t>Ziel/Sinn der Übung</a:t>
            </a:r>
          </a:p>
          <a:p>
            <a:pPr rtl="0" fontAlgn="base"/>
            <a:r>
              <a:rPr lang="de-DE" sz="1200" b="0" i="0" u="none" strike="noStrike" kern="1200">
                <a:solidFill>
                  <a:schemeClr val="tx1"/>
                </a:solidFill>
                <a:effectLst/>
                <a:latin typeface="+mn-lt"/>
                <a:ea typeface="+mn-ea"/>
                <a:cs typeface="+mn-cs"/>
              </a:rPr>
              <a:t>Einführung in das Thema Luftschadstoffe</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Wie funktioniert die Übung</a:t>
            </a:r>
          </a:p>
          <a:p>
            <a:pPr rtl="0" fontAlgn="base"/>
            <a:r>
              <a:rPr lang="de-DE" sz="1200" b="0" i="0" u="none" strike="noStrike" kern="1200">
                <a:solidFill>
                  <a:schemeClr val="tx1"/>
                </a:solidFill>
                <a:effectLst/>
                <a:latin typeface="+mn-lt"/>
                <a:ea typeface="+mn-ea"/>
                <a:cs typeface="+mn-cs"/>
              </a:rPr>
              <a:t>Die Teilnehmenden sollen aufschreiben: Wie sieht mein Tagesablauf aus? Wo begegnen mir Luftschadstoffe im Alltag? </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Materialien</a:t>
            </a:r>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 Zettel und Stift</a:t>
            </a:r>
            <a:endParaRPr lang="de-DE" sz="1200" b="1"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r>
              <a:rPr lang="de-DE" b="1"/>
              <a:t>Anknüpfungsmöglichkeiten, Fragen, um die Übung gemeinsam zu besprechen</a:t>
            </a:r>
          </a:p>
          <a:p>
            <a:pPr rtl="0" fontAlgn="base"/>
            <a:r>
              <a:rPr lang="de-DE" sz="1200" b="0" i="0" u="none" strike="noStrike" kern="1200">
                <a:solidFill>
                  <a:schemeClr val="tx1"/>
                </a:solidFill>
                <a:effectLst/>
                <a:latin typeface="+mn-lt"/>
                <a:ea typeface="+mn-ea"/>
                <a:cs typeface="+mn-cs"/>
              </a:rPr>
              <a:t>Reflexion der Mental Maps im Plenum</a:t>
            </a:r>
          </a:p>
          <a:p>
            <a:pPr rtl="0" fontAlgn="base"/>
            <a:r>
              <a:rPr lang="de-DE" sz="1200" b="0" i="0" u="none" strike="noStrike" kern="1200">
                <a:solidFill>
                  <a:schemeClr val="tx1"/>
                </a:solidFill>
                <a:effectLst/>
                <a:latin typeface="+mn-lt"/>
                <a:ea typeface="+mn-ea"/>
                <a:cs typeface="+mn-cs"/>
              </a:rPr>
              <a:t>Wo treten bei den meisten Probleme bezüglich Luftschadstoffe auf? Wie können diese gegebenenfalls abgemildert werden? Bspw. ein anderer Radweg zur Arbeit, mehr im Grünen, weniger an Hauptstraßen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131</a:t>
            </a:fld>
            <a:endParaRPr lang="de-DE"/>
          </a:p>
        </p:txBody>
      </p:sp>
    </p:spTree>
    <p:extLst>
      <p:ext uri="{BB962C8B-B14F-4D97-AF65-F5344CB8AC3E}">
        <p14:creationId xmlns:p14="http://schemas.microsoft.com/office/powerpoint/2010/main" val="12740375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sz="1200" b="1" i="0" u="none" strike="noStrike" kern="1200">
                <a:solidFill>
                  <a:schemeClr val="tx1"/>
                </a:solidFill>
                <a:effectLst/>
                <a:latin typeface="+mn-lt"/>
                <a:ea typeface="+mn-ea"/>
                <a:cs typeface="+mn-cs"/>
              </a:rPr>
              <a:t>Ziel/Sinn der Übung</a:t>
            </a:r>
          </a:p>
          <a:p>
            <a:pPr fontAlgn="base"/>
            <a:r>
              <a:rPr lang="de-DE" sz="1200" b="0" i="0" u="none" strike="noStrike" kern="1200">
                <a:solidFill>
                  <a:schemeClr val="tx1"/>
                </a:solidFill>
                <a:effectLst/>
                <a:latin typeface="+mn-lt"/>
                <a:ea typeface="+mn-ea"/>
                <a:cs typeface="+mn-cs"/>
              </a:rPr>
              <a:t>Spielerische Informationen zu verschiedenen Umweltthemen</a:t>
            </a:r>
            <a:r>
              <a:rPr lang="de-DE"/>
              <a:t> (Folie 133)</a:t>
            </a:r>
            <a:endParaRPr lang="de-DE" sz="1200" b="0" i="0" u="none" strike="noStrike" kern="1200">
              <a:solidFill>
                <a:schemeClr val="tx1"/>
              </a:solidFill>
              <a:effectLst/>
              <a:latin typeface="+mn-lt"/>
              <a:cs typeface="Calibri"/>
            </a:endParaRP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Wie funktioniert die Übung</a:t>
            </a:r>
          </a:p>
          <a:p>
            <a:pPr rtl="0" fontAlgn="base"/>
            <a:r>
              <a:rPr lang="de-DE" sz="1200" b="0" i="0" u="none" strike="noStrike" kern="1200">
                <a:solidFill>
                  <a:schemeClr val="tx1"/>
                </a:solidFill>
                <a:effectLst/>
                <a:latin typeface="+mn-lt"/>
                <a:ea typeface="+mn-ea"/>
                <a:cs typeface="+mn-cs"/>
              </a:rPr>
              <a:t>Präsenz: QR-Codes </a:t>
            </a:r>
            <a:r>
              <a:rPr lang="de-DE"/>
              <a:t>werden</a:t>
            </a:r>
            <a:r>
              <a:rPr lang="de-DE" sz="1200" b="0" i="0" u="none" strike="noStrike" kern="1200">
                <a:solidFill>
                  <a:schemeClr val="tx1"/>
                </a:solidFill>
                <a:effectLst/>
                <a:latin typeface="+mn-lt"/>
                <a:ea typeface="+mn-ea"/>
                <a:cs typeface="+mn-cs"/>
              </a:rPr>
              <a:t> im Raum aufgehängt und von den Teilnehmenden gescannt. Diese versuchen dann durch Punkte oder die Zahlen der QR-Codes die Stelle auf dem Bild „unterwegs“ zu markieren, wo der Inhalt am besten passt.</a:t>
            </a:r>
            <a:endParaRPr lang="de-DE" sz="1200" b="0" i="0" u="none" strike="noStrike" kern="1200">
              <a:solidFill>
                <a:schemeClr val="tx1"/>
              </a:solidFill>
              <a:effectLst/>
              <a:latin typeface="+mn-lt"/>
              <a:cs typeface="Calibri"/>
            </a:endParaRPr>
          </a:p>
          <a:p>
            <a:pPr rtl="0" fontAlgn="base"/>
            <a:r>
              <a:rPr lang="de-DE" sz="1200" b="0" i="0" u="none" strike="noStrike" kern="1200">
                <a:solidFill>
                  <a:schemeClr val="tx1"/>
                </a:solidFill>
                <a:effectLst/>
                <a:latin typeface="+mn-lt"/>
                <a:ea typeface="+mn-ea"/>
                <a:cs typeface="+mn-cs"/>
              </a:rPr>
              <a:t>Online: QR-Codes werden gescannt und mittels Stempelfunktion auf dem Bild zugeordnet</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Materialien</a:t>
            </a:r>
            <a:endParaRPr lang="de-DE" sz="1200" b="0" i="0" u="none" strike="noStrike" kern="1200">
              <a:solidFill>
                <a:schemeClr val="tx1"/>
              </a:solidFill>
              <a:effectLst/>
              <a:latin typeface="+mn-lt"/>
              <a:ea typeface="+mn-ea"/>
              <a:cs typeface="+mn-cs"/>
            </a:endParaRPr>
          </a:p>
          <a:p>
            <a:pPr marL="171450" indent="-171450" rtl="0" fontAlgn="base">
              <a:buFontTx/>
              <a:buChar char="-"/>
            </a:pPr>
            <a:r>
              <a:rPr lang="de-DE" sz="1200" b="0" i="0" u="none" strike="noStrike" kern="1200">
                <a:solidFill>
                  <a:schemeClr val="tx1"/>
                </a:solidFill>
                <a:effectLst/>
                <a:latin typeface="+mn-lt"/>
                <a:ea typeface="+mn-ea"/>
                <a:cs typeface="+mn-cs"/>
              </a:rPr>
              <a:t>Ausgedruckte QR-Codes</a:t>
            </a:r>
          </a:p>
          <a:p>
            <a:pPr marL="171450" indent="-171450" rtl="0" fontAlgn="base">
              <a:buFontTx/>
              <a:buChar char="-"/>
            </a:pPr>
            <a:r>
              <a:rPr lang="de-DE" sz="1200" b="0" i="0" u="none" strike="noStrike" kern="1200">
                <a:solidFill>
                  <a:schemeClr val="tx1"/>
                </a:solidFill>
                <a:effectLst/>
                <a:latin typeface="+mn-lt"/>
                <a:ea typeface="+mn-ea"/>
                <a:cs typeface="+mn-cs"/>
              </a:rPr>
              <a:t>Smartphones mit QR-Scanner</a:t>
            </a:r>
            <a:endParaRPr lang="de-DE" sz="1200" b="1"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r>
              <a:rPr lang="de-DE" b="1"/>
              <a:t>Anknüpfungsmöglichkeiten, Fragen, um die Übung gemeinsam zu besprechen</a:t>
            </a:r>
          </a:p>
          <a:p>
            <a:r>
              <a:rPr lang="de-DE"/>
              <a:t>Diskutiert / besprecht bei Bedarf die einzelnen Punkte. Gibt es Unklarheiten? Was hat überrascht? Gab es Inhalte, die davor noch nicht bekannt waren?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132</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ins Thema Luftschadstoffe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135</a:t>
            </a:fld>
            <a:endParaRPr lang="de-DE"/>
          </a:p>
        </p:txBody>
      </p:sp>
    </p:spTree>
    <p:extLst>
      <p:ext uri="{BB962C8B-B14F-4D97-AF65-F5344CB8AC3E}">
        <p14:creationId xmlns:p14="http://schemas.microsoft.com/office/powerpoint/2010/main" val="2062518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Definition / Erklärung von Luftschadstoffen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136</a:t>
            </a:fld>
            <a:endParaRPr lang="de-DE"/>
          </a:p>
        </p:txBody>
      </p:sp>
    </p:spTree>
    <p:extLst>
      <p:ext uri="{BB962C8B-B14F-4D97-AF65-F5344CB8AC3E}">
        <p14:creationId xmlns:p14="http://schemas.microsoft.com/office/powerpoint/2010/main" val="324364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Einführung in den Luftschadstoff Feinstaub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137</a:t>
            </a:fld>
            <a:endParaRPr lang="de-DE"/>
          </a:p>
        </p:txBody>
      </p:sp>
    </p:spTree>
    <p:extLst>
      <p:ext uri="{BB962C8B-B14F-4D97-AF65-F5344CB8AC3E}">
        <p14:creationId xmlns:p14="http://schemas.microsoft.com/office/powerpoint/2010/main" val="32844423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Einführung in den Luftschadstoff Ozon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Das Stadt-Land-Paradox der Ozonbelastung wird auf den folgenden beiden Folien erklärt.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138</a:t>
            </a:fld>
            <a:endParaRPr lang="de-DE"/>
          </a:p>
        </p:txBody>
      </p:sp>
    </p:spTree>
    <p:extLst>
      <p:ext uri="{BB962C8B-B14F-4D97-AF65-F5344CB8AC3E}">
        <p14:creationId xmlns:p14="http://schemas.microsoft.com/office/powerpoint/2010/main" val="28347357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Wie bodennahes Ozon gebildet wird</a:t>
            </a:r>
          </a:p>
          <a:p>
            <a:endParaRPr lang="de-DE" b="0"/>
          </a:p>
          <a:p>
            <a:r>
              <a:rPr lang="de-DE" b="1"/>
              <a:t>Hinweise zur Folie</a:t>
            </a:r>
          </a:p>
          <a:p>
            <a:r>
              <a:rPr lang="de-DE" b="0"/>
              <a:t>Die Abbildung erklärt den Prozess sehr gut – die Folgefolie ergänzt dies nochmal und erklärt das Stadt-Land-Paradox der Ozonbelastung, da die Ozonwerte im ländlichen Bereich durchschnittlich höher liegen als in städtischen Gebieten. </a:t>
            </a:r>
          </a:p>
          <a:p>
            <a:endParaRPr lang="de-DE" b="0">
              <a:cs typeface="Calibri" panose="020F0502020204030204"/>
            </a:endParaRPr>
          </a:p>
          <a:p>
            <a:pPr>
              <a:defRPr/>
            </a:pPr>
            <a:r>
              <a:rPr lang="de-DE">
                <a:cs typeface="Calibri" panose="020F0502020204030204"/>
              </a:rPr>
              <a:t>Abbildungsquelle: </a:t>
            </a:r>
            <a:r>
              <a:rPr lang="de-DE">
                <a:hlinkClick r:id="rId3"/>
              </a:rPr>
              <a:t>https://klimagesundheit.bildungscent.de/</a:t>
            </a:r>
            <a:r>
              <a:rPr lang="de-DE"/>
              <a:t> </a:t>
            </a:r>
            <a:endParaRPr lang="de-DE">
              <a:cs typeface="Calibri" panose="020F0502020204030204"/>
            </a:endParaRPr>
          </a:p>
          <a:p>
            <a:pPr>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139</a:t>
            </a:fld>
            <a:endParaRPr lang="de-DE"/>
          </a:p>
        </p:txBody>
      </p:sp>
    </p:spTree>
    <p:extLst>
      <p:ext uri="{BB962C8B-B14F-4D97-AF65-F5344CB8AC3E}">
        <p14:creationId xmlns:p14="http://schemas.microsoft.com/office/powerpoint/2010/main" val="19455790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Wie bodennahes Ozon gebildet wird</a:t>
            </a:r>
          </a:p>
          <a:p>
            <a:endParaRPr lang="de-DE" b="0"/>
          </a:p>
          <a:p>
            <a:r>
              <a:rPr lang="de-DE" b="1"/>
              <a:t>Hinweise zur Folie</a:t>
            </a:r>
          </a:p>
          <a:p>
            <a:r>
              <a:rPr lang="de-DE"/>
              <a:t>Die Abbildung erklärt den Prozess sehr gut – die Folgefolie ergänzt dies nochmal und erklärt das Stadt-Land-Paradox der Ozonbelastung, da die Ozonwerte im ländlichen Bereich durchschnittlich höher liegen als in städtischen Gebieten. </a:t>
            </a:r>
          </a:p>
          <a:p>
            <a:r>
              <a:rPr lang="de-DE"/>
              <a:t>Das liegt daran, dass in ländlichen Gebieten existiert durch den geringeren Verkehr weniger NO gebildet, sodass Ozon nicht so effektiv abgebaut werden kann wie in der Stadt mit einer höheren Verkehrsbelastung. </a:t>
            </a:r>
          </a:p>
          <a:p>
            <a:endParaRPr lang="de-DE" b="0">
              <a:cs typeface="Calibri" panose="020F0502020204030204"/>
            </a:endParaRPr>
          </a:p>
          <a:p>
            <a:pPr>
              <a:defRPr/>
            </a:pPr>
            <a:r>
              <a:rPr lang="de-DE">
                <a:cs typeface="Calibri" panose="020F0502020204030204"/>
              </a:rPr>
              <a:t>Abbildungsquelle: </a:t>
            </a:r>
            <a:r>
              <a:rPr lang="de-DE">
                <a:hlinkClick r:id="rId3"/>
              </a:rPr>
              <a:t>https://klimagesundheit.bildungscent.de/</a:t>
            </a:r>
            <a:r>
              <a:rPr lang="de-DE"/>
              <a:t> </a:t>
            </a:r>
          </a:p>
          <a:p>
            <a:pPr>
              <a:defRPr/>
            </a:pPr>
            <a:endParaRPr lang="de-DE">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140</a:t>
            </a:fld>
            <a:endParaRPr lang="de-DE"/>
          </a:p>
        </p:txBody>
      </p:sp>
    </p:spTree>
    <p:extLst>
      <p:ext uri="{BB962C8B-B14F-4D97-AF65-F5344CB8AC3E}">
        <p14:creationId xmlns:p14="http://schemas.microsoft.com/office/powerpoint/2010/main" val="162792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Viele Faktoren bedingen die Luftqualität</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141</a:t>
            </a:fld>
            <a:endParaRPr lang="de-DE"/>
          </a:p>
        </p:txBody>
      </p:sp>
    </p:spTree>
    <p:extLst>
      <p:ext uri="{BB962C8B-B14F-4D97-AF65-F5344CB8AC3E}">
        <p14:creationId xmlns:p14="http://schemas.microsoft.com/office/powerpoint/2010/main" val="26493303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Exkurs zu austauscharmen Wetterlagen und dadurch hoher Schadstoffbelastung </a:t>
            </a:r>
          </a:p>
          <a:p>
            <a:endParaRPr lang="de-DE" b="0"/>
          </a:p>
          <a:p>
            <a:r>
              <a:rPr lang="de-DE" b="1"/>
              <a:t>Hinweise zur Folie</a:t>
            </a:r>
          </a:p>
          <a:p>
            <a:r>
              <a:rPr lang="de-DE" b="0"/>
              <a:t>Da kein Luftaustausch stattfindet, sammeln sich die Luftschadstoffe in den unteren Luftschichten an, die Schadstoffbelastung steigt – die Folgen sind auf der Folie aufgeführt. </a:t>
            </a:r>
          </a:p>
          <a:p>
            <a:r>
              <a:rPr lang="de-DE" b="0"/>
              <a:t>Für uns Menschen bedeutet das, dass wir eine potenziell höheren Menge an Luftschadstoffen ausgesetzt sind.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142</a:t>
            </a:fld>
            <a:endParaRPr lang="de-DE"/>
          </a:p>
        </p:txBody>
      </p:sp>
    </p:spTree>
    <p:extLst>
      <p:ext uri="{BB962C8B-B14F-4D97-AF65-F5344CB8AC3E}">
        <p14:creationId xmlns:p14="http://schemas.microsoft.com/office/powerpoint/2010/main" val="278246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Projekthintergrund, Entstehungsgeschichte</a:t>
            </a:r>
          </a:p>
          <a:p>
            <a:endParaRPr lang="de-DE" b="0"/>
          </a:p>
          <a:p>
            <a:r>
              <a:rPr lang="de-DE" b="1"/>
              <a:t>Hinweise zur Folie</a:t>
            </a:r>
          </a:p>
          <a:p>
            <a:r>
              <a:rPr lang="de-DE"/>
              <a:t>KlimaBild ist ein Kooperationsprojekt zwischen dem Klinikum der Universität München, AG Globale Umweltgesundheit &amp; Klimawandel und dem Bayerischen Jugendring. </a:t>
            </a:r>
          </a:p>
          <a:p>
            <a:r>
              <a:rPr lang="de-DE"/>
              <a:t>Die Umsetzung wurde ermöglicht durch eine Förderung des Bundesministeriums für Umwelt, Naturschutz, nukleare Sicherheit und Verbraucherschutz, im Rahmen der Deutschen Anpassungsstrategie an den Klimawandel (DAS). </a:t>
            </a:r>
          </a:p>
          <a:p>
            <a:endParaRPr lang="de-DE"/>
          </a:p>
          <a:p>
            <a:r>
              <a:rPr lang="de-DE"/>
              <a:t>Das Projekt startete im September 2021 und endet im August 2023. </a:t>
            </a:r>
          </a:p>
          <a:p>
            <a:r>
              <a:rPr lang="de-DE"/>
              <a:t>Alle Materialien (Schulungsunterlagen = diese Präsentation, das Wissenshandbuch zu Gesundheit und Klimawandel, die </a:t>
            </a:r>
            <a:r>
              <a:rPr lang="de-DE" err="1"/>
              <a:t>KlimaBildKiste</a:t>
            </a:r>
            <a:r>
              <a:rPr lang="de-DE"/>
              <a:t> und das zugehörige Methodenhandbuch wurden in ihrer Ausgestaltung und thematischen Schwerpunktsetzung im Austausch mit in der KJA-Tätigen erarbeitet und diskutiert und in verschiedenen Workshops vorgestellt und erprobt. </a:t>
            </a:r>
          </a:p>
          <a:p>
            <a:endParaRPr lang="de-DE"/>
          </a:p>
          <a:p>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12</a:t>
            </a:fld>
            <a:endParaRPr lang="de-DE"/>
          </a:p>
        </p:txBody>
      </p:sp>
    </p:spTree>
    <p:extLst>
      <p:ext uri="{BB962C8B-B14F-4D97-AF65-F5344CB8AC3E}">
        <p14:creationId xmlns:p14="http://schemas.microsoft.com/office/powerpoint/2010/main" val="22547259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Luftschadstoffe und Gesundheit </a:t>
            </a:r>
          </a:p>
          <a:p>
            <a:endParaRPr lang="de-DE" b="0"/>
          </a:p>
          <a:p>
            <a:r>
              <a:rPr lang="de-DE" b="1"/>
              <a:t>Hinweise zur Folie</a:t>
            </a:r>
          </a:p>
          <a:p>
            <a:r>
              <a:rPr lang="de-DE" b="0"/>
              <a:t>Luftschadstoffe gehören zu den wichtigsten umweltbedingten Risikofaktoren für unsere Gesundheit. </a:t>
            </a:r>
          </a:p>
          <a:p>
            <a:r>
              <a:rPr lang="de-DE" b="0"/>
              <a:t>Ein Großteil der Luftschadstoffe entsteht durch die Funktionsweise unserer Gesellschaft, bspw. durch Verbrennungsprozesse im Transportwesen, der Industrie etc. </a:t>
            </a:r>
          </a:p>
          <a:p>
            <a:r>
              <a:rPr lang="de-DE" b="0"/>
              <a:t>Letztlich gibt es viele verschiedene Quellen für Luftschadstoffe, je nachdem, welchen Luftschadstoff man unter die Lupe nimmt.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143</a:t>
            </a:fld>
            <a:endParaRPr lang="de-DE"/>
          </a:p>
        </p:txBody>
      </p:sp>
    </p:spTree>
    <p:extLst>
      <p:ext uri="{BB962C8B-B14F-4D97-AF65-F5344CB8AC3E}">
        <p14:creationId xmlns:p14="http://schemas.microsoft.com/office/powerpoint/2010/main" val="9443141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Kinder und Jugendliche reagieren sensibel auf den Kontakt mit Luftschadstoffen </a:t>
            </a:r>
          </a:p>
          <a:p>
            <a:endParaRPr lang="de-DE" b="0"/>
          </a:p>
          <a:p>
            <a:r>
              <a:rPr lang="de-DE" b="1"/>
              <a:t>Hinweise zur Folie</a:t>
            </a:r>
          </a:p>
          <a:p>
            <a:r>
              <a:rPr lang="de-DE" b="0"/>
              <a: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144</a:t>
            </a:fld>
            <a:endParaRPr lang="de-DE"/>
          </a:p>
        </p:txBody>
      </p:sp>
    </p:spTree>
    <p:extLst>
      <p:ext uri="{BB962C8B-B14F-4D97-AF65-F5344CB8AC3E}">
        <p14:creationId xmlns:p14="http://schemas.microsoft.com/office/powerpoint/2010/main" val="19686708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Luftschadstoffen aus dem Weg gehen</a:t>
            </a:r>
          </a:p>
          <a:p>
            <a:endParaRPr lang="de-DE" b="0"/>
          </a:p>
          <a:p>
            <a:r>
              <a:rPr lang="de-DE" b="1"/>
              <a:t>Hinweise zur Folie</a:t>
            </a:r>
          </a:p>
          <a:p>
            <a:r>
              <a:rPr lang="de-DE" b="0"/>
              <a:t>Habt ihr weitere Ideen?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145</a:t>
            </a:fld>
            <a:endParaRPr lang="de-DE"/>
          </a:p>
        </p:txBody>
      </p:sp>
    </p:spTree>
    <p:extLst>
      <p:ext uri="{BB962C8B-B14F-4D97-AF65-F5344CB8AC3E}">
        <p14:creationId xmlns:p14="http://schemas.microsoft.com/office/powerpoint/2010/main" val="8132074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Einstiegt in das Thema Umweltungerechtigkeit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146</a:t>
            </a:fld>
            <a:endParaRPr lang="de-DE"/>
          </a:p>
        </p:txBody>
      </p:sp>
    </p:spTree>
    <p:extLst>
      <p:ext uri="{BB962C8B-B14F-4D97-AF65-F5344CB8AC3E}">
        <p14:creationId xmlns:p14="http://schemas.microsoft.com/office/powerpoint/2010/main" val="13747631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r>
              <a:rPr lang="de-DE"/>
              <a:t>Die Geschichte (Folien 148 – 151)) ist eine Einführung in das Thema Umweltgerechtigkeit.</a:t>
            </a:r>
            <a:endParaRPr lang="de-D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t>Sie dient zur Vorbereitung auf die nächste, inhaltliche Folie.  </a:t>
            </a:r>
          </a:p>
          <a:p>
            <a:endParaRPr lang="de-DE"/>
          </a:p>
          <a:p>
            <a:r>
              <a:rPr lang="de-DE" b="1"/>
              <a:t>Wie funktioniert die Übung</a:t>
            </a:r>
          </a:p>
          <a:p>
            <a:r>
              <a:rPr lang="de-DE"/>
              <a:t>Sie kann nacheinander von zwei verschiedenen </a:t>
            </a:r>
            <a:r>
              <a:rPr lang="de-DE" err="1"/>
              <a:t>Vorleser:innen</a:t>
            </a:r>
            <a:r>
              <a:rPr lang="de-DE"/>
              <a:t> vorgelesen werden.</a:t>
            </a:r>
            <a:endParaRPr lang="de-DE">
              <a:cs typeface="Calibri"/>
            </a:endParaRPr>
          </a:p>
          <a:p>
            <a:r>
              <a:rPr lang="de-DE"/>
              <a:t>Besprecht / diskutiert das Gehörte im Nachgang.</a:t>
            </a:r>
          </a:p>
          <a:p>
            <a:endParaRPr lang="de-DE"/>
          </a:p>
          <a:p>
            <a:pPr rtl="0" fontAlgn="base"/>
            <a:r>
              <a:rPr lang="de-DE" sz="1200" b="1" i="0" u="none" strike="noStrike" kern="1200">
                <a:solidFill>
                  <a:schemeClr val="tx1"/>
                </a:solidFill>
                <a:effectLst/>
                <a:latin typeface="+mn-lt"/>
                <a:ea typeface="+mn-ea"/>
                <a:cs typeface="+mn-cs"/>
              </a:rPr>
              <a:t>Materialien</a:t>
            </a:r>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 Geschichte (Folie 148-151) ausdrucken</a:t>
            </a:r>
            <a:endParaRPr lang="de-DE" sz="1200" b="1" i="0" u="none" strike="noStrike" kern="1200">
              <a:solidFill>
                <a:schemeClr val="tx1"/>
              </a:solidFill>
              <a:effectLst/>
              <a:latin typeface="+mn-lt"/>
              <a:ea typeface="+mn-ea"/>
              <a:cs typeface="+mn-cs"/>
            </a:endParaRPr>
          </a:p>
          <a:p>
            <a:r>
              <a:rPr lang="de-DE"/>
              <a:t> </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147</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148</a:t>
            </a:fld>
            <a:endParaRPr lang="de-DE"/>
          </a:p>
        </p:txBody>
      </p:sp>
    </p:spTree>
    <p:extLst>
      <p:ext uri="{BB962C8B-B14F-4D97-AF65-F5344CB8AC3E}">
        <p14:creationId xmlns:p14="http://schemas.microsoft.com/office/powerpoint/2010/main" val="13480835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p>
        </p:txBody>
      </p:sp>
      <p:sp>
        <p:nvSpPr>
          <p:cNvPr id="4" name="Foliennummernplatzhalter 3"/>
          <p:cNvSpPr>
            <a:spLocks noGrp="1"/>
          </p:cNvSpPr>
          <p:nvPr>
            <p:ph type="sldNum" sz="quarter" idx="5"/>
          </p:nvPr>
        </p:nvSpPr>
        <p:spPr/>
        <p:txBody>
          <a:bodyPr/>
          <a:lstStyle/>
          <a:p>
            <a:fld id="{A9BC2090-AD3D-D346-8D78-AF4ECDB1B5A8}" type="slidenum">
              <a:rPr lang="de-DE" smtClean="0"/>
              <a:t>149</a:t>
            </a:fld>
            <a:endParaRPr lang="de-DE"/>
          </a:p>
        </p:txBody>
      </p:sp>
    </p:spTree>
    <p:extLst>
      <p:ext uri="{BB962C8B-B14F-4D97-AF65-F5344CB8AC3E}">
        <p14:creationId xmlns:p14="http://schemas.microsoft.com/office/powerpoint/2010/main" val="1959752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p>
        </p:txBody>
      </p:sp>
      <p:sp>
        <p:nvSpPr>
          <p:cNvPr id="4" name="Foliennummernplatzhalter 3"/>
          <p:cNvSpPr>
            <a:spLocks noGrp="1"/>
          </p:cNvSpPr>
          <p:nvPr>
            <p:ph type="sldNum" sz="quarter" idx="5"/>
          </p:nvPr>
        </p:nvSpPr>
        <p:spPr/>
        <p:txBody>
          <a:bodyPr/>
          <a:lstStyle/>
          <a:p>
            <a:fld id="{A9BC2090-AD3D-D346-8D78-AF4ECDB1B5A8}" type="slidenum">
              <a:rPr lang="de-DE" smtClean="0"/>
              <a:t>150</a:t>
            </a:fld>
            <a:endParaRPr lang="de-DE"/>
          </a:p>
        </p:txBody>
      </p:sp>
    </p:spTree>
    <p:extLst>
      <p:ext uri="{BB962C8B-B14F-4D97-AF65-F5344CB8AC3E}">
        <p14:creationId xmlns:p14="http://schemas.microsoft.com/office/powerpoint/2010/main" val="15919699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p>
        </p:txBody>
      </p:sp>
      <p:sp>
        <p:nvSpPr>
          <p:cNvPr id="4" name="Foliennummernplatzhalter 3"/>
          <p:cNvSpPr>
            <a:spLocks noGrp="1"/>
          </p:cNvSpPr>
          <p:nvPr>
            <p:ph type="sldNum" sz="quarter" idx="5"/>
          </p:nvPr>
        </p:nvSpPr>
        <p:spPr/>
        <p:txBody>
          <a:bodyPr/>
          <a:lstStyle/>
          <a:p>
            <a:fld id="{A9BC2090-AD3D-D346-8D78-AF4ECDB1B5A8}" type="slidenum">
              <a:rPr lang="de-DE" smtClean="0"/>
              <a:t>151</a:t>
            </a:fld>
            <a:endParaRPr lang="de-DE"/>
          </a:p>
        </p:txBody>
      </p:sp>
    </p:spTree>
    <p:extLst>
      <p:ext uri="{BB962C8B-B14F-4D97-AF65-F5344CB8AC3E}">
        <p14:creationId xmlns:p14="http://schemas.microsoft.com/office/powerpoint/2010/main" val="20660664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Was bedeutet Umweltgerechtigkeit? </a:t>
            </a:r>
          </a:p>
          <a:p>
            <a:endParaRPr lang="de-DE" b="0"/>
          </a:p>
          <a:p>
            <a:r>
              <a:rPr lang="de-DE" b="1"/>
              <a:t>Hinweise zur Folie</a:t>
            </a:r>
          </a:p>
          <a:p>
            <a:r>
              <a:rPr lang="de-DE" b="0"/>
              <a:t>Umweltbelastungen sind ungleich verteilt. </a:t>
            </a:r>
          </a:p>
          <a:p>
            <a:r>
              <a:rPr lang="de-DE" b="0"/>
              <a:t>Zwar gibt es einige Schadstoffe, denen Menschen mit höherem sozialen Status stärker ausgesetzt sind, je nach Produkt bspw.</a:t>
            </a:r>
          </a:p>
          <a:p>
            <a:r>
              <a:rPr lang="de-DE" b="0"/>
              <a:t>Häufig und gerade bei Luftschadstoffe, Lärm und auch Hitze sind jedoch oftmals Menschen mit einem niedrigen sozialen Status stärker belastet. </a:t>
            </a:r>
          </a:p>
          <a:p>
            <a:r>
              <a:rPr lang="de-DE" b="0"/>
              <a:t>Sie wohnen eher an stark befahrenen Straßen (Luftschadstoffe, Lärm), sie wohnen oftmals weiter entfernt von Grünflächen und wenn wir an die Hitze denken, wohne ich an einer stark befahrenen Straße ist lüften in den Morgenstunden aufgrund des Berufsverkehrs schwierig. </a:t>
            </a:r>
          </a:p>
          <a:p>
            <a:endParaRPr lang="de-DE" b="0"/>
          </a:p>
          <a:p>
            <a:r>
              <a:rPr lang="de-DE" b="0"/>
              <a:t>Interessant in diesem Zusammenhang ist auch: </a:t>
            </a:r>
          </a:p>
          <a:p>
            <a:r>
              <a:rPr lang="de-DE" b="0"/>
              <a:t>Grünflächen, Wasserflächen fördern unsere Gesundheit, sie lassen uns runterkommen, reduzieren Stress und beruhigen. </a:t>
            </a:r>
          </a:p>
          <a:p>
            <a:r>
              <a:rPr lang="de-DE" b="0"/>
              <a:t>D.h., je größer der Aufwand ist, eine solche Fläche zu erreichen, desto weniger können die positiven Effekte auf unsere Gesundheit und unser Wohlbefinden zum Tragen kommen. </a:t>
            </a:r>
          </a:p>
          <a:p>
            <a:endParaRPr lang="de-DE" b="0"/>
          </a:p>
          <a:p>
            <a:r>
              <a:rPr lang="de-DE" b="0"/>
              <a:t>Das sind nur einige Beispiele. </a:t>
            </a:r>
          </a:p>
          <a:p>
            <a:r>
              <a:rPr lang="de-DE" b="0"/>
              <a:t>Berlin hat bspw. eine bioklimatische Belastungskarte erstellen lassen. Dies verdeutlicht die ungleiche Belastung sehr gut. </a:t>
            </a:r>
          </a:p>
          <a:p>
            <a:r>
              <a:rPr lang="de-DE" b="0"/>
              <a:t>https://www.berlin.de/sen/uvk/presse/pressemitteilungen/2022/pressemitteilung.1232130.php</a:t>
            </a:r>
          </a:p>
          <a:p>
            <a:endParaRPr lang="de-DE" b="0"/>
          </a:p>
          <a:p>
            <a:r>
              <a:rPr lang="de-DE" b="0"/>
              <a:t>Die Seite des Umweltbundesamtes hierzu: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hlinkClick r:id="rId3"/>
              </a:rPr>
              <a:t>https://www.umweltbundesamt.de/daten/umwelt-gesundheit/umwelt-gesundheit-soziale-lage#textpart-2</a:t>
            </a:r>
            <a:r>
              <a:rPr lang="de-DE"/>
              <a:t> </a:t>
            </a:r>
          </a:p>
          <a:p>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152</a:t>
            </a:fld>
            <a:endParaRPr lang="de-DE"/>
          </a:p>
        </p:txBody>
      </p:sp>
    </p:spTree>
    <p:extLst>
      <p:ext uri="{BB962C8B-B14F-4D97-AF65-F5344CB8AC3E}">
        <p14:creationId xmlns:p14="http://schemas.microsoft.com/office/powerpoint/2010/main" val="497237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Die Klimakrise ist </a:t>
            </a:r>
            <a:r>
              <a:rPr lang="de-DE"/>
              <a:t>auch eine</a:t>
            </a:r>
            <a:r>
              <a:rPr lang="de-DE" b="0"/>
              <a:t> Gesundheitskrise, weil Umwelt, Klimawandel und Gesundheit miteinander verbunden sind</a:t>
            </a:r>
            <a:endParaRPr lang="de-DE" b="0">
              <a:cs typeface="Calibri"/>
            </a:endParaRPr>
          </a:p>
          <a:p>
            <a:endParaRPr lang="de-DE" b="0"/>
          </a:p>
          <a:p>
            <a:r>
              <a:rPr lang="de-DE" b="1"/>
              <a:t>Hinweise zur Folie</a:t>
            </a:r>
          </a:p>
          <a:p>
            <a:r>
              <a:rPr lang="de-DE"/>
              <a:t>Wichtig zu wissen ist auch: </a:t>
            </a:r>
          </a:p>
          <a:p>
            <a:r>
              <a:rPr lang="de-DE"/>
              <a:t>Zwar bezeichnet die Weltgesundheitsorganisation die Klimakrise als größte Herausforderung, gleichzeitig ist sie auch die größte Gesundheitschance des 21. Jahrhunderts, auch das sagt die WHO. </a:t>
            </a:r>
          </a:p>
          <a:p>
            <a:r>
              <a:rPr lang="de-DE"/>
              <a:t>Warum? </a:t>
            </a:r>
          </a:p>
          <a:p>
            <a:r>
              <a:rPr lang="de-DE"/>
              <a:t>Weil, wenn wir unser Leben und die Gesellschaft nachhaltig und damit gesund für Umwelt und uns Menschen gestalten, so viele Potenziale frei werden, dass wir ein nachhaltig gesundes Leben aufbauen können. </a:t>
            </a:r>
          </a:p>
          <a:p>
            <a:endParaRPr lang="de-DE"/>
          </a:p>
          <a:p>
            <a:r>
              <a:rPr lang="de-DE"/>
              <a:t>Hier kommen wir auch nochmal genauer zu sprechen, wenn es um die Chance der jetzigen Krise geht. </a:t>
            </a:r>
          </a:p>
          <a:p>
            <a:endParaRPr lang="de-DE">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13</a:t>
            </a:fld>
            <a:endParaRPr lang="de-DE"/>
          </a:p>
        </p:txBody>
      </p:sp>
    </p:spTree>
    <p:extLst>
      <p:ext uri="{BB962C8B-B14F-4D97-AF65-F5344CB8AC3E}">
        <p14:creationId xmlns:p14="http://schemas.microsoft.com/office/powerpoint/2010/main" val="35025855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a:cs typeface="Calibri"/>
              </a:rPr>
              <a:t>Ungleichheiten zu Klimawandel und Gesundheit auf den Alltag übertragen - was kann es konkret heißen </a:t>
            </a:r>
            <a:endParaRPr lang="de-DE" b="0"/>
          </a:p>
          <a:p>
            <a:r>
              <a:rPr lang="de-DE">
                <a:cs typeface="Calibri"/>
              </a:rPr>
              <a:t>Beispiel Hitzebelastung </a:t>
            </a:r>
            <a:endParaRPr lang="de-DE"/>
          </a:p>
          <a:p>
            <a:endParaRPr lang="de-DE"/>
          </a:p>
          <a:p>
            <a:r>
              <a:rPr lang="de-DE" b="1"/>
              <a:t>Hinweise zur Folie</a:t>
            </a:r>
          </a:p>
          <a:p>
            <a:r>
              <a:rPr lang="de-DE" b="0"/>
              <a:t>Ein Zitat zum Zusammenhang Klimawandel und Ungleichheiten. </a:t>
            </a:r>
          </a:p>
          <a:p>
            <a:r>
              <a:rPr lang="de-DE" b="0"/>
              <a:t>Menschen, die sozial und / oder ökonomisch benachteiligt sind, leiden am meisten. </a:t>
            </a:r>
          </a:p>
          <a:p>
            <a:endParaRPr lang="de-DE" b="0"/>
          </a:p>
          <a:p>
            <a:r>
              <a:rPr lang="de-DE" b="0"/>
              <a:t>Hier ist auch ein Rückgriff auf das Schaubild Klimawandel und Gesundheit aus Modul 1 möglich. </a:t>
            </a:r>
          </a:p>
          <a:p>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hlinkClick r:id="rId3"/>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hlinkClick r:id="rId3"/>
            </a:endParaRP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153</a:t>
            </a:fld>
            <a:endParaRPr lang="de-DE"/>
          </a:p>
        </p:txBody>
      </p:sp>
    </p:spTree>
    <p:extLst>
      <p:ext uri="{BB962C8B-B14F-4D97-AF65-F5344CB8AC3E}">
        <p14:creationId xmlns:p14="http://schemas.microsoft.com/office/powerpoint/2010/main" val="20829331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Wichtige Umweltbelastungen, die sozial benachteiligte Menschen stärker betreffen </a:t>
            </a:r>
          </a:p>
          <a:p>
            <a:endParaRPr lang="de-DE" b="0"/>
          </a:p>
          <a:p>
            <a:r>
              <a:rPr lang="de-DE" b="1"/>
              <a:t>Hinweise zur Folie</a:t>
            </a:r>
          </a:p>
          <a:p>
            <a:r>
              <a:rPr lang="de-DE" b="0"/>
              <a: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hlinkClick r:id="rId3"/>
            </a:endParaRPr>
          </a:p>
          <a:p>
            <a:endParaRPr lang="de-DE">
              <a:hlinkClick r:id="rId3"/>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154</a:t>
            </a:fld>
            <a:endParaRPr lang="de-DE"/>
          </a:p>
        </p:txBody>
      </p:sp>
    </p:spTree>
    <p:extLst>
      <p:ext uri="{BB962C8B-B14F-4D97-AF65-F5344CB8AC3E}">
        <p14:creationId xmlns:p14="http://schemas.microsoft.com/office/powerpoint/2010/main" val="37006947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Ungleiche Verteilung von Umweltbelastungen in Deutschland </a:t>
            </a:r>
          </a:p>
          <a:p>
            <a:endParaRPr lang="de-DE" b="0"/>
          </a:p>
          <a:p>
            <a:r>
              <a:rPr lang="de-DE" b="1"/>
              <a:t>Hinweise zur Folie</a:t>
            </a:r>
          </a:p>
          <a:p>
            <a:r>
              <a:rPr lang="de-DE" b="0"/>
              <a:t>Das Umweltbundesamt hat die Erkenntnisse zur sozialen Lage und Umweltbelastungen zusammengefasst.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https://www.umweltbundesamt.de/sites/default/files/medien/pdfs/umid0208.pdf</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155</a:t>
            </a:fld>
            <a:endParaRPr lang="de-DE"/>
          </a:p>
        </p:txBody>
      </p:sp>
    </p:spTree>
    <p:extLst>
      <p:ext uri="{BB962C8B-B14F-4D97-AF65-F5344CB8AC3E}">
        <p14:creationId xmlns:p14="http://schemas.microsoft.com/office/powerpoint/2010/main" val="21527419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sz="1200" b="1" i="0" u="none" strike="noStrike" kern="1200">
                <a:solidFill>
                  <a:schemeClr val="tx1"/>
                </a:solidFill>
                <a:effectLst/>
                <a:latin typeface="+mn-lt"/>
                <a:ea typeface="+mn-ea"/>
                <a:cs typeface="+mn-cs"/>
              </a:rPr>
              <a:t>Ziel/Sinn der Übung</a:t>
            </a:r>
          </a:p>
          <a:p>
            <a:pPr rtl="0" fontAlgn="base"/>
            <a:r>
              <a:rPr lang="de-DE" sz="1200" b="0" i="0" u="none" strike="noStrike" kern="1200">
                <a:solidFill>
                  <a:schemeClr val="tx1"/>
                </a:solidFill>
                <a:effectLst/>
                <a:latin typeface="+mn-lt"/>
                <a:ea typeface="+mn-ea"/>
                <a:cs typeface="+mn-cs"/>
              </a:rPr>
              <a:t>Reflexion zum Thema Umweltgerechtigkeit</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Wie funktioniert die Übung</a:t>
            </a:r>
          </a:p>
          <a:p>
            <a:pPr rtl="0" fontAlgn="base"/>
            <a:r>
              <a:rPr lang="de-DE" sz="1200" b="0" i="0" u="none" strike="noStrike" kern="1200">
                <a:solidFill>
                  <a:schemeClr val="tx1"/>
                </a:solidFill>
                <a:effectLst/>
                <a:latin typeface="+mn-lt"/>
                <a:ea typeface="+mn-ea"/>
                <a:cs typeface="+mn-cs"/>
              </a:rPr>
              <a:t>Diskussion im Plenum über die zuvor gehörten Inhalte zur Ungleichheit und Ungerechtigkeit, die durch den Klimawandel verstärkt werden</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Materialien</a:t>
            </a:r>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 ggf. Zettel und Stift für Notizen</a:t>
            </a:r>
            <a:endParaRPr lang="de-DE" sz="1200" b="1"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endParaRPr lang="de-DE" b="1"/>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156</a:t>
            </a:fld>
            <a:endParaRPr lang="de-DE"/>
          </a:p>
        </p:txBody>
      </p:sp>
    </p:spTree>
    <p:extLst>
      <p:ext uri="{BB962C8B-B14F-4D97-AF65-F5344CB8AC3E}">
        <p14:creationId xmlns:p14="http://schemas.microsoft.com/office/powerpoint/2010/main" val="13244130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157</a:t>
            </a:fld>
            <a:endParaRPr lang="de-DE"/>
          </a:p>
        </p:txBody>
      </p:sp>
    </p:spTree>
    <p:extLst>
      <p:ext uri="{BB962C8B-B14F-4D97-AF65-F5344CB8AC3E}">
        <p14:creationId xmlns:p14="http://schemas.microsoft.com/office/powerpoint/2010/main" val="1727576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ins Thema extreme Wetterereignisse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158</a:t>
            </a:fld>
            <a:endParaRPr lang="de-DE"/>
          </a:p>
        </p:txBody>
      </p:sp>
    </p:spTree>
    <p:extLst>
      <p:ext uri="{BB962C8B-B14F-4D97-AF65-F5344CB8AC3E}">
        <p14:creationId xmlns:p14="http://schemas.microsoft.com/office/powerpoint/2010/main" val="38432495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Unterschied zwischen Wetter und Klima </a:t>
            </a:r>
          </a:p>
          <a:p>
            <a:endParaRPr lang="de-DE" b="0"/>
          </a:p>
          <a:p>
            <a:r>
              <a:rPr lang="de-DE" b="1"/>
              <a:t>Hinweise zur Folie</a:t>
            </a:r>
          </a:p>
          <a:p>
            <a:r>
              <a:rPr lang="de-DE" b="0"/>
              <a:t>Die Temperaturerhöhung in Deutschland wird bspw. immer zum Referenzzeitraum 1961 bis 1990 angegeben.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159</a:t>
            </a:fld>
            <a:endParaRPr lang="de-DE"/>
          </a:p>
        </p:txBody>
      </p:sp>
    </p:spTree>
    <p:extLst>
      <p:ext uri="{BB962C8B-B14F-4D97-AF65-F5344CB8AC3E}">
        <p14:creationId xmlns:p14="http://schemas.microsoft.com/office/powerpoint/2010/main" val="11381008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Einführung ins Thema Extremwetter, extreme Wetterereignisse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Starkniederschläge können extrem kleinräumig auftreten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160</a:t>
            </a:fld>
            <a:endParaRPr lang="de-DE"/>
          </a:p>
        </p:txBody>
      </p:sp>
    </p:spTree>
    <p:extLst>
      <p:ext uri="{BB962C8B-B14F-4D97-AF65-F5344CB8AC3E}">
        <p14:creationId xmlns:p14="http://schemas.microsoft.com/office/powerpoint/2010/main" val="3486039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Bewusst werden über das steigende Risiko von Extremwetterereignissen</a:t>
            </a:r>
          </a:p>
          <a:p>
            <a:r>
              <a:rPr lang="de-DE" b="0"/>
              <a:t>Ausschnitt/angepasste Grafik mit Daten der Website</a:t>
            </a:r>
          </a:p>
          <a:p>
            <a:endParaRPr lang="de-DE" b="0"/>
          </a:p>
          <a:p>
            <a:r>
              <a:rPr lang="de-DE" b="1"/>
              <a:t>Hinweise zur Folie</a:t>
            </a:r>
          </a:p>
          <a:p>
            <a:r>
              <a:rPr lang="de-DE"/>
              <a:t>Wie viel höher ist das Risiko bestimmte Extremwetterereignisse zu erleben, wenn man 1960 geboren wurde vs. 2021</a:t>
            </a:r>
          </a:p>
          <a:p>
            <a:r>
              <a:rPr lang="de-DE"/>
              <a:t>Auf der Website lassen sich verschiedene Einstellungen vornehmen: unterschiedliches Geburtsjahr, verschiedene Regionen. </a:t>
            </a:r>
          </a:p>
          <a:p>
            <a:r>
              <a:rPr lang="de-DE"/>
              <a:t>Teilnehmende können selbstständig die Website erkunden. </a:t>
            </a:r>
          </a:p>
          <a:p>
            <a:r>
              <a:rPr lang="de-DE"/>
              <a:t>Diskutiert gerne über die Auswirkungen:</a:t>
            </a:r>
          </a:p>
          <a:p>
            <a:pPr marL="171450" indent="-171450">
              <a:buFont typeface="Arial" panose="020B0604020202020204" pitchFamily="34" charset="0"/>
              <a:buChar char="•"/>
            </a:pPr>
            <a:r>
              <a:rPr lang="de-DE"/>
              <a:t>War das Bewusstsein da?</a:t>
            </a:r>
          </a:p>
          <a:p>
            <a:pPr marL="171450" indent="-171450">
              <a:buFont typeface="Arial" panose="020B0604020202020204" pitchFamily="34" charset="0"/>
              <a:buChar char="•"/>
            </a:pPr>
            <a:r>
              <a:rPr lang="de-DE"/>
              <a:t>Wie fühlt sich das an?</a:t>
            </a:r>
          </a:p>
          <a:p>
            <a:pPr marL="171450" indent="-171450">
              <a:buFont typeface="Arial" panose="020B0604020202020204" pitchFamily="34" charset="0"/>
              <a:buChar char="•"/>
            </a:pPr>
            <a:r>
              <a:rPr lang="de-DE"/>
              <a:t>Welche Unterschiede konnten bspw. bei verschiedenen Regionen gefunden werden?</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a:t>https://myclimatefuture.info</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161</a:t>
            </a:fld>
            <a:endParaRPr lang="de-DE"/>
          </a:p>
        </p:txBody>
      </p:sp>
    </p:spTree>
    <p:extLst>
      <p:ext uri="{BB962C8B-B14F-4D97-AF65-F5344CB8AC3E}">
        <p14:creationId xmlns:p14="http://schemas.microsoft.com/office/powerpoint/2010/main" val="17933800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Verschiedene Folgen von Hitzewellen und Dürren </a:t>
            </a:r>
          </a:p>
          <a:p>
            <a:endParaRPr lang="de-DE" b="0"/>
          </a:p>
          <a:p>
            <a:r>
              <a:rPr lang="de-DE" b="1"/>
              <a:t>Hinweise zur Folie</a:t>
            </a:r>
          </a:p>
          <a:p>
            <a:r>
              <a:rPr lang="de-DE" b="0"/>
              <a:t>Interessant ist auch, denken wir an das Thema Solastalgie aus Modul 1, dass, wenn Flüsse austrocknen, der Pegelstand ganz niedrig wird, der Garten nicht mehr gewässert werden darf etc., sich dies ebenso emotional auswirken kann. </a:t>
            </a:r>
          </a:p>
          <a:p>
            <a:endParaRPr lang="de-DE" b="0"/>
          </a:p>
          <a:p>
            <a:r>
              <a:rPr lang="de-DE" b="0"/>
              <a:t>Hohe Temperaturen sind anstrengend für den menschlichen Körper, insbesondere für junge und ältere Menschen, weil die körpereigene Temperaturregulation aus verschiedenen Gründen noch nicht bzw. nicht mehr so funktioniert, wie bei einem jungen Erwachsenen. </a:t>
            </a:r>
          </a:p>
          <a:p>
            <a:r>
              <a:rPr lang="de-DE" b="0"/>
              <a:t>Auch chronisch erkrankte Menschen leiden körperlich stärker unter Hitze, weil die Erkrankung den Körper bereits belastet, sodass weniger Ressourcen zur Verfügung stehen, mit der Hitze umzugehen.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162</a:t>
            </a:fld>
            <a:endParaRPr lang="de-DE"/>
          </a:p>
        </p:txBody>
      </p:sp>
    </p:spTree>
    <p:extLst>
      <p:ext uri="{BB962C8B-B14F-4D97-AF65-F5344CB8AC3E}">
        <p14:creationId xmlns:p14="http://schemas.microsoft.com/office/powerpoint/2010/main" val="54689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Sinn und Zweck der Thematik Klimawandel und Gesundheit für die KJA</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14</a:t>
            </a:fld>
            <a:endParaRPr lang="de-DE"/>
          </a:p>
        </p:txBody>
      </p:sp>
    </p:spTree>
    <p:extLst>
      <p:ext uri="{BB962C8B-B14F-4D97-AF65-F5344CB8AC3E}">
        <p14:creationId xmlns:p14="http://schemas.microsoft.com/office/powerpoint/2010/main" val="27021819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Auftreten und Folgen von Starkregen und Überschwemmungen</a:t>
            </a:r>
          </a:p>
          <a:p>
            <a:endParaRPr lang="de-DE" b="0"/>
          </a:p>
          <a:p>
            <a:r>
              <a:rPr lang="de-DE" b="1"/>
              <a:t>Hinweise zur Folie</a:t>
            </a:r>
          </a:p>
          <a:p>
            <a:r>
              <a:rPr lang="de-DE" b="0"/>
              <a: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sz="1200">
              <a:latin typeface="Roboto" panose="02000000000000000000" pitchFamily="2" charset="0"/>
              <a:ea typeface="Roboto" panose="02000000000000000000" pitchFamily="2" charset="0"/>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163</a:t>
            </a:fld>
            <a:endParaRPr lang="de-DE"/>
          </a:p>
        </p:txBody>
      </p:sp>
    </p:spTree>
    <p:extLst>
      <p:ext uri="{BB962C8B-B14F-4D97-AF65-F5344CB8AC3E}">
        <p14:creationId xmlns:p14="http://schemas.microsoft.com/office/powerpoint/2010/main" val="1255411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Verschiedene Folgen von extremen Wetterereignissen </a:t>
            </a:r>
          </a:p>
          <a:p>
            <a:endParaRPr lang="de-DE" b="0"/>
          </a:p>
          <a:p>
            <a:r>
              <a:rPr lang="de-DE" b="1"/>
              <a:t>Hinweise zur Folie</a:t>
            </a:r>
          </a:p>
          <a:p>
            <a:r>
              <a:rPr lang="de-DE" b="0"/>
              <a:t>Gemeint sind hier Starkregenereignisse und Überschwemmungen. </a:t>
            </a:r>
          </a:p>
          <a:p>
            <a:endParaRPr lang="de-DE" b="0"/>
          </a:p>
          <a:p>
            <a:r>
              <a:rPr lang="de-DE" b="0"/>
              <a:t>Schaut man sich die unterschiedlichen Folgen an, dann wird schnell klar, dass eine solche Situation auch seelisch sehr belastend ist. </a:t>
            </a:r>
          </a:p>
          <a:p>
            <a:r>
              <a:rPr lang="de-DE" b="0"/>
              <a:t>Studien zeigen, dass Betroffenen psychisch lange nach Erleben des Wetterereignisses davon betroffen sein können. </a:t>
            </a:r>
          </a:p>
          <a:p>
            <a:r>
              <a:rPr lang="de-DE" b="0"/>
              <a:t>Sei es, dass bei Regen die Angst wiederkehrt oder das, wie im Feld Gesundheit beschrieben, psychische Erkrankungen auftreten können, die ihre Ursache bspw. wiederum in der Beschädigung des eigenen Zuhauses, den erlebten Ohnmachtsgefühlen oder den finanziellen und wirtschaftlichen Einbußen haben können.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164</a:t>
            </a:fld>
            <a:endParaRPr lang="de-DE"/>
          </a:p>
        </p:txBody>
      </p:sp>
    </p:spTree>
    <p:extLst>
      <p:ext uri="{BB962C8B-B14F-4D97-AF65-F5344CB8AC3E}">
        <p14:creationId xmlns:p14="http://schemas.microsoft.com/office/powerpoint/2010/main" val="21576405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des Videos</a:t>
            </a:r>
          </a:p>
          <a:p>
            <a:r>
              <a:rPr lang="de-DE"/>
              <a:t>Bewusstwerden was Extremwetter auch psychisch machen können, v.a. bei Kindern und Jugendlichen</a:t>
            </a:r>
          </a:p>
          <a:p>
            <a:endParaRPr lang="de-DE"/>
          </a:p>
          <a:p>
            <a:r>
              <a:rPr lang="de-DE" b="1"/>
              <a:t>Wie funktioniert die Übung</a:t>
            </a:r>
          </a:p>
          <a:p>
            <a:r>
              <a:rPr lang="de-DE"/>
              <a:t>In den ersten drei Minuten werden die Folgen von Hochwasser auf Kinder beleuchtet</a:t>
            </a:r>
          </a:p>
          <a:p>
            <a:r>
              <a:rPr lang="de-DE"/>
              <a:t>Link auf dem Bild hinterlegt. </a:t>
            </a:r>
          </a:p>
          <a:p>
            <a:r>
              <a:rPr lang="de-DE">
                <a:hlinkClick r:id="rId3"/>
              </a:rPr>
              <a:t>https://youtu.be/TX4WCkeEz3Q</a:t>
            </a:r>
            <a:r>
              <a:rPr lang="de-DE"/>
              <a:t> </a:t>
            </a:r>
          </a:p>
          <a:p>
            <a:endParaRPr lang="de-DE"/>
          </a:p>
          <a:p>
            <a:r>
              <a:rPr lang="de-DE" b="1"/>
              <a:t>Materialien</a:t>
            </a:r>
          </a:p>
          <a:p>
            <a:r>
              <a:rPr lang="de-DE"/>
              <a:t>Keine</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Besprecht das Video im Plenum. Wie geht es den Teilnehmenden nach dem Anschauen? Wie könnte man sensibler mit dem Thema in seiner eigenen Arbeit mit Kindern und Jugendlichen umgehen?</a:t>
            </a:r>
          </a:p>
          <a:p>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165</a:t>
            </a:fld>
            <a:endParaRPr lang="de-DE"/>
          </a:p>
        </p:txBody>
      </p:sp>
    </p:spTree>
    <p:extLst>
      <p:ext uri="{BB962C8B-B14F-4D97-AF65-F5344CB8AC3E}">
        <p14:creationId xmlns:p14="http://schemas.microsoft.com/office/powerpoint/2010/main" val="41792645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r>
              <a:rPr lang="de-DE"/>
              <a:t>Sensibilität für das Thema Extremwetterereignis bekommen</a:t>
            </a:r>
          </a:p>
          <a:p>
            <a:r>
              <a:rPr lang="de-DE"/>
              <a:t>Umgang mit Gefühlen von Kindern und Jugendlichen</a:t>
            </a:r>
          </a:p>
          <a:p>
            <a:endParaRPr lang="de-DE"/>
          </a:p>
          <a:p>
            <a:r>
              <a:rPr lang="de-DE" b="1"/>
              <a:t>Wie funktioniert die Übung</a:t>
            </a:r>
          </a:p>
          <a:p>
            <a:r>
              <a:rPr lang="de-DE"/>
              <a:t>Besprecht im Plenum die Fragen. Sammelt gemeinsam Ideen und Strategien</a:t>
            </a:r>
          </a:p>
          <a:p>
            <a:endParaRPr lang="de-DE"/>
          </a:p>
          <a:p>
            <a:r>
              <a:rPr lang="de-DE" b="1"/>
              <a:t>Materialien</a:t>
            </a:r>
          </a:p>
          <a:p>
            <a:r>
              <a:rPr lang="de-DE"/>
              <a:t>Keine</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Waren Teilnehmende schon in so einer Situation? </a:t>
            </a:r>
          </a:p>
          <a:p>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166</a:t>
            </a:fld>
            <a:endParaRPr lang="de-DE"/>
          </a:p>
        </p:txBody>
      </p:sp>
    </p:spTree>
    <p:extLst>
      <p:ext uri="{BB962C8B-B14F-4D97-AF65-F5344CB8AC3E}">
        <p14:creationId xmlns:p14="http://schemas.microsoft.com/office/powerpoint/2010/main" val="24634615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ins Thema seelische und psychologische erste Hilfe, wenn ein extremes Wetterereignis o.ä. erlebt wurde </a:t>
            </a:r>
          </a:p>
          <a:p>
            <a:endParaRPr lang="de-DE" b="0"/>
          </a:p>
          <a:p>
            <a:r>
              <a:rPr lang="de-DE" b="1"/>
              <a:t>Hinweise zur Folie</a:t>
            </a:r>
            <a:endParaRPr lang="de-DE" b="0"/>
          </a:p>
          <a:p>
            <a:r>
              <a:rPr lang="de-DE"/>
              <a:t>Mental Health First Aid</a:t>
            </a:r>
          </a:p>
          <a:p>
            <a:r>
              <a:rPr lang="de-DE"/>
              <a:t>Wie geht man als </a:t>
            </a:r>
            <a:r>
              <a:rPr lang="de-DE" err="1"/>
              <a:t>Ersthelfer:in</a:t>
            </a:r>
            <a:r>
              <a:rPr lang="de-DE"/>
              <a:t> mit Personen um, die ein Extremwetter erlebt haben?</a:t>
            </a:r>
          </a:p>
          <a:p>
            <a:r>
              <a:rPr lang="de-DE"/>
              <a:t>Wie kann ich mit Personen umgehen, die ein Extremwetter erlebt haben? </a:t>
            </a:r>
          </a:p>
          <a:p>
            <a:r>
              <a:rPr lang="de-DE"/>
              <a:t>Wie kann das Gehörte auf weitere Situationen übertragen werden?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167</a:t>
            </a:fld>
            <a:endParaRPr lang="de-DE"/>
          </a:p>
        </p:txBody>
      </p:sp>
    </p:spTree>
    <p:extLst>
      <p:ext uri="{BB962C8B-B14F-4D97-AF65-F5344CB8AC3E}">
        <p14:creationId xmlns:p14="http://schemas.microsoft.com/office/powerpoint/2010/main" val="35372094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Einführung ins Thema traumatische Ereignisse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168</a:t>
            </a:fld>
            <a:endParaRPr lang="de-DE"/>
          </a:p>
        </p:txBody>
      </p:sp>
    </p:spTree>
    <p:extLst>
      <p:ext uri="{BB962C8B-B14F-4D97-AF65-F5344CB8AC3E}">
        <p14:creationId xmlns:p14="http://schemas.microsoft.com/office/powerpoint/2010/main" val="596016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Leitsätze / Leitfragen, wenn man als Ersthelfer in Aktion treten muss </a:t>
            </a:r>
          </a:p>
          <a:p>
            <a:endParaRPr lang="de-DE" b="0"/>
          </a:p>
          <a:p>
            <a:r>
              <a:rPr lang="de-DE" b="1"/>
              <a:t>Hinweise zur Folie</a:t>
            </a:r>
          </a:p>
          <a:p>
            <a:r>
              <a:rPr lang="de-DE"/>
              <a:t>Überblick: eigene Sicherheit, Was muss getan werden, Verletzte? Notruf?, mehrere </a:t>
            </a:r>
            <a:r>
              <a:rPr lang="de-DE" err="1"/>
              <a:t>Ersthelfer:innen</a:t>
            </a:r>
            <a:r>
              <a:rPr lang="de-DE"/>
              <a:t>?</a:t>
            </a:r>
          </a:p>
          <a:p>
            <a:endParaRPr lang="de-DE"/>
          </a:p>
          <a:p>
            <a:r>
              <a:rPr lang="de-DE"/>
              <a:t>Aufmerksam machen: auf Augenhöhe begeben, sich vorstellen, erstes Gespräch beginnen (Fragen was passiert ist, ggf. erzählen was passiert ist/gerade passiert, Person nicht mehr alleine, da um Hilfe zu leisten)</a:t>
            </a:r>
          </a:p>
          <a:p>
            <a:endParaRPr lang="de-DE"/>
          </a:p>
          <a:p>
            <a:r>
              <a:rPr lang="de-DE"/>
              <a:t>Sicheres Umfeld: körperlich und psychisch, vor ungewollten/unangenehmen Blicken schützen (ggf. Aufgaben verteilen), Wertfreien Raum schaffen im Gespräch</a:t>
            </a:r>
          </a:p>
          <a:p>
            <a:endParaRPr lang="de-DE"/>
          </a:p>
          <a:p>
            <a:r>
              <a:rPr lang="de-DE"/>
              <a:t>Zuhören und Unterhalten: Fragen stellen, nicht unterbrechen, eigenen Gefühle nicht auf betroffene Person projizieren, Person(en) benachrichtigen?, Verletzungen?, Bedürfnisse?</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169</a:t>
            </a:fld>
            <a:endParaRPr lang="de-DE"/>
          </a:p>
        </p:txBody>
      </p:sp>
    </p:spTree>
    <p:extLst>
      <p:ext uri="{BB962C8B-B14F-4D97-AF65-F5344CB8AC3E}">
        <p14:creationId xmlns:p14="http://schemas.microsoft.com/office/powerpoint/2010/main" val="3486039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Richtig mit einer Person sprechen, die gerade etwas traumatisches erlebt hat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Roboto" panose="02000000000000000000" pitchFamily="2" charset="0"/>
                <a:ea typeface="Roboto" panose="02000000000000000000" pitchFamily="2" charset="0"/>
                <a:sym typeface="Wingdings" pitchFamily="2" charset="2"/>
              </a:rPr>
              <a:t>Alles VERSUCHEN, besser da sein, als nichts zu machen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Roboto" panose="02000000000000000000" pitchFamily="2" charset="0"/>
                <a:ea typeface="Roboto" panose="02000000000000000000" pitchFamily="2" charset="0"/>
                <a:sym typeface="Wingdings" pitchFamily="2" charset="2"/>
              </a:rPr>
              <a:t>Auf Augenhöhe: Rede nicht als wärst du überlegen oder </a:t>
            </a:r>
            <a:r>
              <a:rPr lang="de-DE" sz="1200" err="1">
                <a:latin typeface="Roboto" panose="02000000000000000000" pitchFamily="2" charset="0"/>
                <a:ea typeface="Roboto" panose="02000000000000000000" pitchFamily="2" charset="0"/>
                <a:sym typeface="Wingdings" pitchFamily="2" charset="2"/>
              </a:rPr>
              <a:t>ein:e</a:t>
            </a:r>
            <a:r>
              <a:rPr lang="de-DE" sz="1200">
                <a:latin typeface="Roboto" panose="02000000000000000000" pitchFamily="2" charset="0"/>
                <a:ea typeface="Roboto" panose="02000000000000000000" pitchFamily="2" charset="0"/>
                <a:sym typeface="Wingdings" pitchFamily="2" charset="2"/>
              </a:rPr>
              <a:t> </a:t>
            </a:r>
            <a:r>
              <a:rPr lang="de-DE" sz="1200" err="1">
                <a:latin typeface="Roboto" panose="02000000000000000000" pitchFamily="2" charset="0"/>
                <a:ea typeface="Roboto" panose="02000000000000000000" pitchFamily="2" charset="0"/>
                <a:sym typeface="Wingdings" pitchFamily="2" charset="2"/>
              </a:rPr>
              <a:t>Experte:in</a:t>
            </a: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Roboto" panose="02000000000000000000" pitchFamily="2" charset="0"/>
                <a:ea typeface="Roboto" panose="02000000000000000000" pitchFamily="2" charset="0"/>
                <a:sym typeface="Wingdings" pitchFamily="2" charset="2"/>
              </a:rPr>
              <a:t>Zuhören: eventuell braucht die Person auch etwas länger, um sich zu öffnen.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latin typeface="Roboto" panose="02000000000000000000" pitchFamily="2" charset="0"/>
                <a:ea typeface="Roboto" panose="02000000000000000000" pitchFamily="2" charset="0"/>
                <a:sym typeface="Wingdings" pitchFamily="2" charset="2"/>
              </a:rPr>
              <a:t>Raum für Emotionen: schreibe der betroffenen Person nicht vor, wie sie zu fühlen hat.</a:t>
            </a:r>
            <a:endParaRPr lang="de-DE" sz="1200">
              <a:latin typeface="Roboto" panose="02000000000000000000" pitchFamily="2" charset="0"/>
              <a:ea typeface="Roboto" panose="02000000000000000000" pitchFamily="2" charset="0"/>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Roboto" panose="02000000000000000000" pitchFamily="2" charset="0"/>
              <a:ea typeface="Roboto" panose="02000000000000000000" pitchFamily="2" charset="0"/>
              <a:sym typeface="Wingdings" pitchFamily="2" charset="2"/>
            </a:endParaRPr>
          </a:p>
          <a:p>
            <a:endParaRPr lang="de-DE">
              <a:latin typeface="Roboto" panose="02000000000000000000" pitchFamily="2" charset="0"/>
              <a:ea typeface="Roboto" panose="02000000000000000000" pitchFamily="2" charset="0"/>
              <a:cs typeface="Roboto" panose="02000000000000000000" pitchFamily="2" charset="0"/>
            </a:endParaRPr>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170</a:t>
            </a:fld>
            <a:endParaRPr lang="de-DE"/>
          </a:p>
        </p:txBody>
      </p:sp>
    </p:spTree>
    <p:extLst>
      <p:ext uri="{BB962C8B-B14F-4D97-AF65-F5344CB8AC3E}">
        <p14:creationId xmlns:p14="http://schemas.microsoft.com/office/powerpoint/2010/main" val="21576405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Richtig mit einer Person sprechen, die gerade etwas traumatisches erlebt hat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Offen ansprechen: ganz normal, wenn man nicht weiß, was man sagen soll -&gt; für alle Beteiligten (auch </a:t>
            </a:r>
            <a:r>
              <a:rPr lang="de-DE" err="1"/>
              <a:t>Ersthelfer:innen</a:t>
            </a:r>
            <a:r>
              <a:rPr lang="de-DE"/>
              <a:t>) ist dies eine Extremsituation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171</a:t>
            </a:fld>
            <a:endParaRPr lang="de-DE"/>
          </a:p>
        </p:txBody>
      </p:sp>
    </p:spTree>
    <p:extLst>
      <p:ext uri="{BB962C8B-B14F-4D97-AF65-F5344CB8AC3E}">
        <p14:creationId xmlns:p14="http://schemas.microsoft.com/office/powerpoint/2010/main" val="54689713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 Extremereignis passiert / ist geschehen – was nicht hilft, was gefährlich werden kann</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Zu nichts drängen: </a:t>
            </a:r>
            <a:r>
              <a:rPr lang="de-DE" sz="1200">
                <a:latin typeface="Roboto"/>
                <a:ea typeface="Roboto"/>
                <a:cs typeface="Roboto"/>
              </a:rPr>
              <a:t>Es ist okay, wenn sie nicht über ihre Gefühle oder das Erlebte sprechen </a:t>
            </a:r>
            <a:r>
              <a:rPr lang="de-DE">
                <a:latin typeface="Roboto"/>
                <a:ea typeface="Roboto"/>
                <a:cs typeface="Roboto"/>
              </a:rPr>
              <a:t>wollen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172</a:t>
            </a:fld>
            <a:endParaRPr lang="de-DE"/>
          </a:p>
        </p:txBody>
      </p:sp>
    </p:spTree>
    <p:extLst>
      <p:ext uri="{BB962C8B-B14F-4D97-AF65-F5344CB8AC3E}">
        <p14:creationId xmlns:p14="http://schemas.microsoft.com/office/powerpoint/2010/main" val="125541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Ziele des Projektes KlimaBild </a:t>
            </a:r>
          </a:p>
          <a:p>
            <a:endParaRPr lang="de-DE" b="0"/>
          </a:p>
          <a:p>
            <a:r>
              <a:rPr lang="de-DE" b="1"/>
              <a:t>Hinweise zur Folie</a:t>
            </a:r>
          </a:p>
          <a:p>
            <a:r>
              <a:rPr lang="de-DE" b="0"/>
              <a: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15</a:t>
            </a:fld>
            <a:endParaRPr lang="de-DE"/>
          </a:p>
        </p:txBody>
      </p:sp>
    </p:spTree>
    <p:extLst>
      <p:ext uri="{BB962C8B-B14F-4D97-AF65-F5344CB8AC3E}">
        <p14:creationId xmlns:p14="http://schemas.microsoft.com/office/powerpoint/2010/main" val="409602759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Einblick in Anlaufstellen für Betroffene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Kostenlose Anlaufstellen/Telefonnummern in ganz Deutschland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173</a:t>
            </a:fld>
            <a:endParaRPr lang="de-DE"/>
          </a:p>
        </p:txBody>
      </p:sp>
    </p:spTree>
    <p:extLst>
      <p:ext uri="{BB962C8B-B14F-4D97-AF65-F5344CB8AC3E}">
        <p14:creationId xmlns:p14="http://schemas.microsoft.com/office/powerpoint/2010/main" val="2470789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174</a:t>
            </a:fld>
            <a:endParaRPr lang="de-DE"/>
          </a:p>
        </p:txBody>
      </p:sp>
    </p:spTree>
    <p:extLst>
      <p:ext uri="{BB962C8B-B14F-4D97-AF65-F5344CB8AC3E}">
        <p14:creationId xmlns:p14="http://schemas.microsoft.com/office/powerpoint/2010/main" val="155266114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Reaktion auf traumatische Ereignisse </a:t>
            </a:r>
          </a:p>
          <a:p>
            <a:endParaRPr lang="de-DE" b="0"/>
          </a:p>
          <a:p>
            <a:r>
              <a:rPr lang="de-DE" b="1"/>
              <a:t>Hinweise zur Folie</a:t>
            </a:r>
          </a:p>
          <a:p>
            <a:r>
              <a:rPr lang="de-DE" b="0"/>
              <a:t>Wichtig: </a:t>
            </a:r>
          </a:p>
          <a:p>
            <a:r>
              <a:rPr lang="de-DE" b="0"/>
              <a:t>Es kann sich eine traumatische Belastungsstörung entwickeln, dies muss aber nicht der Fall sein.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175</a:t>
            </a:fld>
            <a:endParaRPr lang="de-DE"/>
          </a:p>
        </p:txBody>
      </p:sp>
    </p:spTree>
    <p:extLst>
      <p:ext uri="{BB962C8B-B14F-4D97-AF65-F5344CB8AC3E}">
        <p14:creationId xmlns:p14="http://schemas.microsoft.com/office/powerpoint/2010/main" val="35339283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Wie sich eine akute Belastungsstörung äußert</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Mögliche gesundheitliche Folgen von Extremwetterereignissen (EWE)</a:t>
            </a:r>
            <a:endParaRPr lang="de-DE">
              <a:cs typeface="Calibri"/>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176</a:t>
            </a:fld>
            <a:endParaRPr lang="de-DE"/>
          </a:p>
        </p:txBody>
      </p:sp>
    </p:spTree>
    <p:extLst>
      <p:ext uri="{BB962C8B-B14F-4D97-AF65-F5344CB8AC3E}">
        <p14:creationId xmlns:p14="http://schemas.microsoft.com/office/powerpoint/2010/main" val="1784940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Wie sich eine posttraumatische Belastungsstörung äußert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177</a:t>
            </a:fld>
            <a:endParaRPr lang="de-DE"/>
          </a:p>
        </p:txBody>
      </p:sp>
    </p:spTree>
    <p:extLst>
      <p:ext uri="{BB962C8B-B14F-4D97-AF65-F5344CB8AC3E}">
        <p14:creationId xmlns:p14="http://schemas.microsoft.com/office/powerpoint/2010/main" val="64198961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Merk- und Leitsätze, wenn man als </a:t>
            </a:r>
            <a:r>
              <a:rPr lang="de-DE" b="0" err="1"/>
              <a:t>Ersthelfer:in</a:t>
            </a:r>
            <a:r>
              <a:rPr lang="de-DE" b="0"/>
              <a:t> vor Ort ist </a:t>
            </a:r>
          </a:p>
          <a:p>
            <a:r>
              <a:rPr lang="de-DE" b="0"/>
              <a:t>Punkt 1: Überblick verschaffen</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Ausführliche Schilderung der Leitsätze</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178</a:t>
            </a:fld>
            <a:endParaRPr lang="de-DE"/>
          </a:p>
        </p:txBody>
      </p:sp>
    </p:spTree>
    <p:extLst>
      <p:ext uri="{BB962C8B-B14F-4D97-AF65-F5344CB8AC3E}">
        <p14:creationId xmlns:p14="http://schemas.microsoft.com/office/powerpoint/2010/main" val="18785860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Merk- und Leitsätze, wenn man als </a:t>
            </a:r>
            <a:r>
              <a:rPr lang="de-DE" b="0" err="1"/>
              <a:t>Ersthelfer:in</a:t>
            </a:r>
            <a:r>
              <a:rPr lang="de-DE" b="0"/>
              <a:t> vor Ort ist </a:t>
            </a:r>
          </a:p>
          <a:p>
            <a:r>
              <a:rPr lang="de-DE" b="0"/>
              <a:t>Punkt 2: auf sich aufmerksam machen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179</a:t>
            </a:fld>
            <a:endParaRPr lang="de-DE"/>
          </a:p>
        </p:txBody>
      </p:sp>
    </p:spTree>
    <p:extLst>
      <p:ext uri="{BB962C8B-B14F-4D97-AF65-F5344CB8AC3E}">
        <p14:creationId xmlns:p14="http://schemas.microsoft.com/office/powerpoint/2010/main" val="395156006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Merk- und Leitsätze, wenn man als </a:t>
            </a:r>
            <a:r>
              <a:rPr lang="de-DE" b="0" err="1"/>
              <a:t>Ersthelfer:in</a:t>
            </a:r>
            <a:r>
              <a:rPr lang="de-DE" b="0"/>
              <a:t> vor Ort ist </a:t>
            </a:r>
          </a:p>
          <a:p>
            <a:r>
              <a:rPr lang="de-DE" b="0"/>
              <a:t>Punkt 3: ein sicheres Umfeld schaffen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180</a:t>
            </a:fld>
            <a:endParaRPr lang="de-DE"/>
          </a:p>
        </p:txBody>
      </p:sp>
    </p:spTree>
    <p:extLst>
      <p:ext uri="{BB962C8B-B14F-4D97-AF65-F5344CB8AC3E}">
        <p14:creationId xmlns:p14="http://schemas.microsoft.com/office/powerpoint/2010/main" val="72590090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Merk- und Leitsätze, wenn man als </a:t>
            </a:r>
            <a:r>
              <a:rPr lang="de-DE" b="0" err="1"/>
              <a:t>Ersthelfer:in</a:t>
            </a:r>
            <a:r>
              <a:rPr lang="de-DE" b="0"/>
              <a:t> vor Ort ist </a:t>
            </a:r>
          </a:p>
          <a:p>
            <a:r>
              <a:rPr lang="de-DE" b="0"/>
              <a:t>Punkt 4: vorsichtig Körperkontakt aufbauen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181</a:t>
            </a:fld>
            <a:endParaRPr lang="de-DE"/>
          </a:p>
        </p:txBody>
      </p:sp>
    </p:spTree>
    <p:extLst>
      <p:ext uri="{BB962C8B-B14F-4D97-AF65-F5344CB8AC3E}">
        <p14:creationId xmlns:p14="http://schemas.microsoft.com/office/powerpoint/2010/main" val="38411916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Merk- und Leitsätze, wenn man als </a:t>
            </a:r>
            <a:r>
              <a:rPr lang="de-DE" b="0" err="1"/>
              <a:t>Ersthelfer:in</a:t>
            </a:r>
            <a:r>
              <a:rPr lang="de-DE" b="0"/>
              <a:t> vor Ort ist </a:t>
            </a:r>
          </a:p>
          <a:p>
            <a:r>
              <a:rPr lang="de-DE" b="0"/>
              <a:t>Punkt 5: zuhören und unterhalten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182</a:t>
            </a:fld>
            <a:endParaRPr lang="de-DE"/>
          </a:p>
        </p:txBody>
      </p:sp>
    </p:spTree>
    <p:extLst>
      <p:ext uri="{BB962C8B-B14F-4D97-AF65-F5344CB8AC3E}">
        <p14:creationId xmlns:p14="http://schemas.microsoft.com/office/powerpoint/2010/main" val="3611981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Materialien zu Klimawandel und Gesundheit für die KJA</a:t>
            </a:r>
          </a:p>
          <a:p>
            <a:r>
              <a:rPr lang="de-DE" b="0"/>
              <a:t>Materialien sollen und können genutzt werden </a:t>
            </a:r>
          </a:p>
          <a:p>
            <a:endParaRPr lang="de-DE" b="0"/>
          </a:p>
          <a:p>
            <a:r>
              <a:rPr lang="de-DE" b="1"/>
              <a:t>Hinweise zur Folie</a:t>
            </a:r>
          </a:p>
          <a:p>
            <a:r>
              <a:rPr lang="de-DE" b="0"/>
              <a:t>Alle Materialien können für Bildungszwecke kostenlos genutzt werden. </a:t>
            </a:r>
          </a:p>
          <a:p>
            <a:r>
              <a:rPr lang="de-DE" b="0"/>
              <a:t>Die </a:t>
            </a:r>
            <a:r>
              <a:rPr lang="de-DE" b="0" err="1"/>
              <a:t>KlimaBildKiste</a:t>
            </a:r>
            <a:r>
              <a:rPr lang="de-DE" b="0"/>
              <a:t> kann ausgeliehen werden an 10 Jugendbildungsstätten in Bayern, die Leihgebühr beträgt 20 €.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16</a:t>
            </a:fld>
            <a:endParaRPr lang="de-DE"/>
          </a:p>
        </p:txBody>
      </p:sp>
    </p:spTree>
    <p:extLst>
      <p:ext uri="{BB962C8B-B14F-4D97-AF65-F5344CB8AC3E}">
        <p14:creationId xmlns:p14="http://schemas.microsoft.com/office/powerpoint/2010/main" val="39065533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Richtig mit einer Person sprechen, die gerade ein traumatisches Erlebnis hatte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183</a:t>
            </a:fld>
            <a:endParaRPr lang="de-DE"/>
          </a:p>
        </p:txBody>
      </p:sp>
    </p:spTree>
    <p:extLst>
      <p:ext uri="{BB962C8B-B14F-4D97-AF65-F5344CB8AC3E}">
        <p14:creationId xmlns:p14="http://schemas.microsoft.com/office/powerpoint/2010/main" val="16924960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Richtig mit einer Person sprechen, die gerade ein traumatisches Erlebnis hatte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184</a:t>
            </a:fld>
            <a:endParaRPr lang="de-DE"/>
          </a:p>
        </p:txBody>
      </p:sp>
    </p:spTree>
    <p:extLst>
      <p:ext uri="{BB962C8B-B14F-4D97-AF65-F5344CB8AC3E}">
        <p14:creationId xmlns:p14="http://schemas.microsoft.com/office/powerpoint/2010/main" val="19388005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Wichtig: bestimmte Dinge / Verhaltensweisen sind in einer extremen Situation fehl am Platze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185</a:t>
            </a:fld>
            <a:endParaRPr lang="de-DE"/>
          </a:p>
        </p:txBody>
      </p:sp>
    </p:spTree>
    <p:extLst>
      <p:ext uri="{BB962C8B-B14F-4D97-AF65-F5344CB8AC3E}">
        <p14:creationId xmlns:p14="http://schemas.microsoft.com/office/powerpoint/2010/main" val="286849067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Wie sich das Erlebte nach längerer Zeit bei den Betroffenen äußern kann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186</a:t>
            </a:fld>
            <a:endParaRPr lang="de-DE"/>
          </a:p>
        </p:txBody>
      </p:sp>
    </p:spTree>
    <p:extLst>
      <p:ext uri="{BB962C8B-B14F-4D97-AF65-F5344CB8AC3E}">
        <p14:creationId xmlns:p14="http://schemas.microsoft.com/office/powerpoint/2010/main" val="42784095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Einführung in das Thema "Allergene Pflanzen"</a:t>
            </a:r>
            <a:endParaRPr lang="de-DE" b="1"/>
          </a:p>
          <a:p>
            <a:endParaRPr lang="de-DE"/>
          </a:p>
          <a:p>
            <a:r>
              <a:rPr lang="de-DE" b="1"/>
              <a:t>Wie funktioniert die Übung</a:t>
            </a:r>
          </a:p>
          <a:p>
            <a:r>
              <a:rPr lang="de-DE" b="0"/>
              <a:t>Klassisches </a:t>
            </a:r>
            <a:r>
              <a:rPr lang="de-DE"/>
              <a:t>Tabuspiel</a:t>
            </a:r>
            <a:r>
              <a:rPr lang="de-DE" b="0"/>
              <a:t> mit Wörtern zum Thema </a:t>
            </a:r>
            <a:r>
              <a:rPr lang="de-DE"/>
              <a:t>"Allergene</a:t>
            </a:r>
            <a:r>
              <a:rPr lang="de-DE" b="0"/>
              <a:t> Pflanzen</a:t>
            </a:r>
            <a:r>
              <a:rPr lang="de-DE"/>
              <a:t>"</a:t>
            </a:r>
            <a:endParaRPr lang="de-DE" b="0">
              <a:cs typeface="Calibri"/>
            </a:endParaRPr>
          </a:p>
          <a:p>
            <a:r>
              <a:rPr lang="de-DE" b="0"/>
              <a:t>Eine Person beginnt. Das oberste Wort soll erklärt/beschrieben werden. Alle darunter stehenden Wörter/Wortstämme dürfen nicht verwendet werden. Die Person, die das Wort zuerst errät, darf das nächste Wort erklären.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Online: Die jeweiligen Begriffe per Chat an die einzelnen </a:t>
            </a:r>
            <a:r>
              <a:rPr lang="de-DE" b="0" err="1"/>
              <a:t>Teilnehmer:innen</a:t>
            </a:r>
            <a:r>
              <a:rPr lang="de-DE" b="0"/>
              <a:t> schicken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 Ausgedruckte Tabu-Karten</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cs typeface="Calibri"/>
              </a:rPr>
              <a:t>/</a:t>
            </a:r>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187</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188</a:t>
            </a:fld>
            <a:endParaRPr lang="de-DE"/>
          </a:p>
        </p:txBody>
      </p:sp>
    </p:spTree>
    <p:extLst>
      <p:ext uri="{BB962C8B-B14F-4D97-AF65-F5344CB8AC3E}">
        <p14:creationId xmlns:p14="http://schemas.microsoft.com/office/powerpoint/2010/main" val="14192384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Einführung in das Thema </a:t>
            </a:r>
            <a:r>
              <a:rPr lang="de-DE" err="1"/>
              <a:t>allergene</a:t>
            </a:r>
            <a:r>
              <a:rPr lang="de-DE"/>
              <a:t> Pflanzen</a:t>
            </a:r>
            <a:endParaRPr lang="de-DE" b="1"/>
          </a:p>
          <a:p>
            <a:endParaRPr lang="de-DE"/>
          </a:p>
          <a:p>
            <a:r>
              <a:rPr lang="de-DE" b="1"/>
              <a:t>Wie funktioniert die Übung</a:t>
            </a:r>
          </a:p>
          <a:p>
            <a:r>
              <a:rPr lang="de-DE"/>
              <a:t>Es muss/soll keine Allergie genannt werden, lediglich die Anzahl</a:t>
            </a:r>
          </a:p>
          <a:p>
            <a:endParaRPr lang="de-DE"/>
          </a:p>
          <a:p>
            <a:r>
              <a:rPr lang="de-DE" b="1"/>
              <a:t>Materialien</a:t>
            </a:r>
          </a:p>
          <a:p>
            <a:r>
              <a:rPr lang="de-DE"/>
              <a:t>Keine</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Mit wie vielen hätten die Teilnehmenden im Schnitt gerechnet?</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189</a:t>
            </a:fld>
            <a:endParaRPr lang="de-DE"/>
          </a:p>
        </p:txBody>
      </p:sp>
    </p:spTree>
    <p:extLst>
      <p:ext uri="{BB962C8B-B14F-4D97-AF65-F5344CB8AC3E}">
        <p14:creationId xmlns:p14="http://schemas.microsoft.com/office/powerpoint/2010/main" val="16508639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r>
              <a:rPr lang="de-DE" b="0"/>
              <a:t>Einstieg ins Thema </a:t>
            </a:r>
            <a:r>
              <a:rPr lang="de-DE" b="0" err="1"/>
              <a:t>allergene</a:t>
            </a:r>
            <a:r>
              <a:rPr lang="de-DE" b="0"/>
              <a:t> Pflanzen und Klimawandel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190</a:t>
            </a:fld>
            <a:endParaRPr lang="de-DE"/>
          </a:p>
        </p:txBody>
      </p:sp>
    </p:spTree>
    <p:extLst>
      <p:ext uri="{BB962C8B-B14F-4D97-AF65-F5344CB8AC3E}">
        <p14:creationId xmlns:p14="http://schemas.microsoft.com/office/powerpoint/2010/main" val="2681608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r>
              <a:rPr lang="de-DE" b="0"/>
              <a:t>Einführung </a:t>
            </a:r>
            <a:r>
              <a:rPr lang="de-DE"/>
              <a:t>in das </a:t>
            </a:r>
            <a:r>
              <a:rPr lang="de-DE" b="0"/>
              <a:t>Thema </a:t>
            </a:r>
            <a:r>
              <a:rPr lang="de-DE"/>
              <a:t>"</a:t>
            </a:r>
            <a:r>
              <a:rPr lang="de-DE" b="0"/>
              <a:t>Allergien</a:t>
            </a:r>
            <a:r>
              <a:rPr lang="de-DE"/>
              <a:t>" </a:t>
            </a:r>
            <a:endParaRPr lang="de-DE" b="0">
              <a:cs typeface="Calibri"/>
            </a:endParaRP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191</a:t>
            </a:fld>
            <a:endParaRPr lang="de-DE"/>
          </a:p>
        </p:txBody>
      </p:sp>
    </p:spTree>
    <p:extLst>
      <p:ext uri="{BB962C8B-B14F-4D97-AF65-F5344CB8AC3E}">
        <p14:creationId xmlns:p14="http://schemas.microsoft.com/office/powerpoint/2010/main" val="14700735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Ziel der Folie </a:t>
            </a:r>
          </a:p>
          <a:p>
            <a:r>
              <a:rPr lang="de-DE" b="0"/>
              <a:t>Was der Klimawandel mit Allergien und </a:t>
            </a:r>
            <a:r>
              <a:rPr lang="de-DE" err="1"/>
              <a:t>allergene</a:t>
            </a:r>
            <a:r>
              <a:rPr lang="de-DE"/>
              <a:t> </a:t>
            </a:r>
            <a:r>
              <a:rPr lang="de-DE" b="0"/>
              <a:t>Pflanzen zu tun hat</a:t>
            </a:r>
            <a:r>
              <a:rPr lang="de-DE"/>
              <a:t> </a:t>
            </a:r>
            <a:endParaRPr lang="de-DE" b="0"/>
          </a:p>
          <a:p>
            <a:endParaRPr lang="de-DE" b="0"/>
          </a:p>
          <a:p>
            <a:r>
              <a:rPr lang="de-DE" b="1"/>
              <a:t>Hinweise zur Folie</a:t>
            </a:r>
          </a:p>
          <a:p>
            <a:r>
              <a:rPr lang="de-DE" b="0"/>
              <a:t>Wie Pflanzen und Luftschadstoffe zusammenwirken wäre nochmal ein eigenes Kapitel und Forschungsfeld für sich. </a:t>
            </a:r>
          </a:p>
          <a:p>
            <a:r>
              <a:rPr lang="de-DE" b="0"/>
              <a:t>So kann bspw. das Pollenwachstum angeregt werden, die Bildung der </a:t>
            </a:r>
            <a:r>
              <a:rPr lang="de-DE" b="0" err="1"/>
              <a:t>allergenen</a:t>
            </a:r>
            <a:r>
              <a:rPr lang="de-DE" b="0"/>
              <a:t> Bestandteile gefördert werden etc. </a:t>
            </a:r>
          </a:p>
          <a:p>
            <a:r>
              <a:rPr lang="de-DE" b="0"/>
              <a:t>Das hängt aber u.a. von Pflanze und Luftschadstoff ab.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9BC2090-AD3D-D346-8D78-AF4ECDB1B5A8}" type="slidenum">
              <a:rPr lang="de-DE" smtClean="0"/>
              <a:t>192</a:t>
            </a:fld>
            <a:endParaRPr lang="de-DE"/>
          </a:p>
        </p:txBody>
      </p:sp>
    </p:spTree>
    <p:extLst>
      <p:ext uri="{BB962C8B-B14F-4D97-AF65-F5344CB8AC3E}">
        <p14:creationId xmlns:p14="http://schemas.microsoft.com/office/powerpoint/2010/main" val="347898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17</a:t>
            </a:fld>
            <a:endParaRPr lang="de-DE"/>
          </a:p>
        </p:txBody>
      </p:sp>
    </p:spTree>
    <p:extLst>
      <p:ext uri="{BB962C8B-B14F-4D97-AF65-F5344CB8AC3E}">
        <p14:creationId xmlns:p14="http://schemas.microsoft.com/office/powerpoint/2010/main" val="20730641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a:t>Ziel der Folie </a:t>
            </a:r>
          </a:p>
          <a:p>
            <a:r>
              <a:rPr lang="de-DE" sz="1800" b="0"/>
              <a:t>Einführung ins Thema Gewitterasthma </a:t>
            </a:r>
          </a:p>
          <a:p>
            <a:endParaRPr lang="de-DE" sz="1800" b="0"/>
          </a:p>
          <a:p>
            <a:r>
              <a:rPr lang="de-DE" sz="1800" b="1"/>
              <a:t>Hinweise zur Folie</a:t>
            </a:r>
          </a:p>
          <a:p>
            <a:pPr algn="just">
              <a:lnSpc>
                <a:spcPct val="115000"/>
              </a:lnSpc>
              <a:spcBef>
                <a:spcPts val="1000"/>
              </a:spcBef>
              <a:spcAft>
                <a:spcPts val="1000"/>
              </a:spcAft>
            </a:pPr>
            <a:r>
              <a:rPr lang="de-DE" sz="1800">
                <a:effectLst/>
                <a:latin typeface="Roboto" panose="02000000000000000000" pitchFamily="2" charset="0"/>
                <a:ea typeface="Meiryo" panose="020B0604030504040204" pitchFamily="34" charset="-128"/>
                <a:cs typeface="Tahoma" panose="020B0604030504040204" pitchFamily="34" charset="0"/>
              </a:rPr>
              <a:t>Gewitter und Starkregen können den Pollenflug verschlimmern, bekannt als Gewitter-Asthma („</a:t>
            </a:r>
            <a:r>
              <a:rPr lang="de-DE" sz="1800" err="1">
                <a:effectLst/>
                <a:latin typeface="Roboto" panose="02000000000000000000" pitchFamily="2" charset="0"/>
                <a:ea typeface="Meiryo" panose="020B0604030504040204" pitchFamily="34" charset="-128"/>
                <a:cs typeface="Tahoma" panose="020B0604030504040204" pitchFamily="34" charset="0"/>
              </a:rPr>
              <a:t>Thunderstorm</a:t>
            </a:r>
            <a:r>
              <a:rPr lang="de-DE" sz="1800">
                <a:effectLst/>
                <a:latin typeface="Roboto" panose="02000000000000000000" pitchFamily="2" charset="0"/>
                <a:ea typeface="Meiryo" panose="020B0604030504040204" pitchFamily="34" charset="-128"/>
                <a:cs typeface="Tahoma" panose="020B0604030504040204" pitchFamily="34" charset="0"/>
              </a:rPr>
              <a:t> Asthma“).</a:t>
            </a:r>
          </a:p>
          <a:p>
            <a:pPr algn="just">
              <a:lnSpc>
                <a:spcPct val="115000"/>
              </a:lnSpc>
              <a:spcBef>
                <a:spcPts val="1000"/>
              </a:spcBef>
              <a:spcAft>
                <a:spcPts val="1000"/>
              </a:spcAft>
            </a:pPr>
            <a:r>
              <a:rPr lang="de-DE" sz="1800">
                <a:effectLst/>
                <a:latin typeface="Roboto"/>
                <a:ea typeface="Meiryo"/>
                <a:cs typeface="Roboto"/>
              </a:rPr>
              <a:t>Zu Beginn eines Gewitters nehmen Pollenkörner, die vorher bei warmem Wetter oder durch den Sturm des heranziehenden Gewitters hoch in die Luft transportiert wurden, viel Wasser auf. Die vollgesaugten Pollen werden durch die starken Abwinde sehr schnell aus höheren Luftschichten Richtung Boden geweht, mit der Folge, dass die Pollenkonzentration in Bodennähe stark </a:t>
            </a:r>
            <a:r>
              <a:rPr lang="de-DE" sz="1800">
                <a:latin typeface="Roboto"/>
                <a:ea typeface="Meiryo"/>
                <a:cs typeface="Roboto"/>
              </a:rPr>
              <a:t>ansteig</a:t>
            </a:r>
            <a:r>
              <a:rPr lang="de-DE" sz="1800">
                <a:effectLst/>
                <a:latin typeface="Calibri" panose="020F0502020204030204"/>
                <a:ea typeface="Meiryo"/>
                <a:cs typeface="Calibri"/>
              </a:rPr>
              <a:t>t</a:t>
            </a:r>
            <a:r>
              <a:rPr lang="de-DE" sz="1800">
                <a:effectLst/>
                <a:latin typeface="Roboto"/>
                <a:ea typeface="Meiryo"/>
                <a:cs typeface="Roboto"/>
              </a:rPr>
              <a:t>.</a:t>
            </a:r>
          </a:p>
          <a:p>
            <a:pPr algn="just">
              <a:lnSpc>
                <a:spcPct val="115000"/>
              </a:lnSpc>
              <a:spcBef>
                <a:spcPts val="1000"/>
              </a:spcBef>
              <a:spcAft>
                <a:spcPts val="1000"/>
              </a:spcAft>
            </a:pPr>
            <a:endParaRPr lang="de-DE" sz="1800">
              <a:effectLst/>
              <a:latin typeface="Roboto"/>
              <a:ea typeface="Meiryo"/>
              <a:cs typeface="Roboto"/>
            </a:endParaRPr>
          </a:p>
          <a:p>
            <a:pPr algn="just">
              <a:lnSpc>
                <a:spcPct val="115000"/>
              </a:lnSpc>
              <a:spcBef>
                <a:spcPts val="1000"/>
              </a:spcBef>
              <a:spcAft>
                <a:spcPts val="1000"/>
              </a:spcAft>
            </a:pPr>
            <a:r>
              <a:rPr lang="de-DE" sz="1800">
                <a:effectLst/>
                <a:latin typeface="Roboto"/>
                <a:ea typeface="Meiryo"/>
                <a:cs typeface="Roboto"/>
              </a:rPr>
              <a:t>Die plötzliche Veränderung der Luftfeuchte führt dazu, dass der Druck in den Pollenkörnern so stark ansteigt, so dass diese in großer Zahl aufplatzen können und kleine, </a:t>
            </a:r>
            <a:r>
              <a:rPr lang="de-DE" sz="1800" err="1">
                <a:effectLst/>
                <a:latin typeface="Roboto"/>
                <a:ea typeface="Meiryo"/>
                <a:cs typeface="Roboto"/>
              </a:rPr>
              <a:t>allergene</a:t>
            </a:r>
            <a:r>
              <a:rPr lang="de-DE" sz="1800">
                <a:effectLst/>
                <a:latin typeface="Roboto"/>
                <a:ea typeface="Meiryo"/>
                <a:cs typeface="Roboto"/>
              </a:rPr>
              <a:t> Partikel in die Umgebungsluft abgeben. Diese winzigen Partikel dringen</a:t>
            </a:r>
            <a:r>
              <a:rPr lang="de-DE" sz="1800">
                <a:latin typeface="Roboto"/>
                <a:ea typeface="Meiryo"/>
                <a:cs typeface="Roboto"/>
              </a:rPr>
              <a:t> </a:t>
            </a:r>
            <a:r>
              <a:rPr lang="de-DE" sz="1800">
                <a:effectLst/>
                <a:latin typeface="Roboto"/>
                <a:ea typeface="Meiryo"/>
                <a:cs typeface="Roboto"/>
              </a:rPr>
              <a:t> leicht bis in die unteren Atemwege ein. Damit können plötzlich auch Menschen mit „normalem Heuschnupfen“, von Asthmaattacken </a:t>
            </a:r>
            <a:r>
              <a:rPr lang="de-DE" sz="1800">
                <a:latin typeface="Roboto"/>
                <a:ea typeface="Meiryo"/>
                <a:cs typeface="Roboto"/>
              </a:rPr>
              <a:t>betroffen</a:t>
            </a:r>
            <a:r>
              <a:rPr lang="de-DE" sz="1800">
                <a:effectLst/>
                <a:latin typeface="Roboto"/>
                <a:ea typeface="Meiryo"/>
                <a:cs typeface="Roboto"/>
              </a:rPr>
              <a:t> sein, die bisher noch nie Erfahrungen mit Asthma gemacht haben. Für </a:t>
            </a:r>
            <a:r>
              <a:rPr lang="de-DE" sz="1800" err="1">
                <a:effectLst/>
                <a:latin typeface="Roboto"/>
                <a:ea typeface="Meiryo"/>
                <a:cs typeface="Roboto"/>
              </a:rPr>
              <a:t>Allergiker:innen</a:t>
            </a:r>
            <a:r>
              <a:rPr lang="de-DE" sz="1800">
                <a:effectLst/>
                <a:latin typeface="Roboto"/>
                <a:ea typeface="Meiryo"/>
                <a:cs typeface="Roboto"/>
              </a:rPr>
              <a:t> ist es daher ratsam, nach einem Gewitter eine halbe Stunde zu warten, ehe sie wieder nach draußen gehen.</a:t>
            </a:r>
            <a:endParaRPr lang="de-DE" sz="1800" b="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a:t>____________________________ENDE DER NOTIZ______________________________________</a:t>
            </a:r>
          </a:p>
          <a:p>
            <a:pPr algn="just">
              <a:lnSpc>
                <a:spcPct val="115000"/>
              </a:lnSpc>
              <a:spcBef>
                <a:spcPts val="1000"/>
              </a:spcBef>
              <a:spcAft>
                <a:spcPts val="1000"/>
              </a:spcAft>
            </a:pPr>
            <a:endParaRPr lang="de-DE" sz="1800">
              <a:effectLst/>
              <a:latin typeface="Roboto" panose="02000000000000000000" pitchFamily="2" charset="0"/>
              <a:ea typeface="Meiryo" panose="020B0604030504040204" pitchFamily="34" charset="-128"/>
              <a:cs typeface="Tahoma" panose="020B0604030504040204" pitchFamily="34" charset="0"/>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193</a:t>
            </a:fld>
            <a:endParaRPr lang="de-DE"/>
          </a:p>
        </p:txBody>
      </p:sp>
    </p:spTree>
    <p:extLst>
      <p:ext uri="{BB962C8B-B14F-4D97-AF65-F5344CB8AC3E}">
        <p14:creationId xmlns:p14="http://schemas.microsoft.com/office/powerpoint/2010/main" val="83307871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b="1"/>
              <a:t>Ziel der Folie </a:t>
            </a:r>
          </a:p>
          <a:p>
            <a:r>
              <a:rPr lang="de-DE" sz="1800" b="0"/>
              <a:t>Belastung mit </a:t>
            </a:r>
            <a:r>
              <a:rPr lang="de-DE" sz="1800" b="0" err="1"/>
              <a:t>allergenen</a:t>
            </a:r>
            <a:r>
              <a:rPr lang="de-DE" sz="1800" b="0"/>
              <a:t> Pflanzen verringern </a:t>
            </a:r>
          </a:p>
          <a:p>
            <a:endParaRPr lang="de-DE" sz="1800" b="0"/>
          </a:p>
          <a:p>
            <a:r>
              <a:rPr lang="de-DE" sz="1800" b="1"/>
              <a:t>Hinweise zur Folie</a:t>
            </a:r>
          </a:p>
          <a:p>
            <a:r>
              <a:rPr lang="de-DE" sz="1800"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a:t>____________________________ENDE DER NOTIZ______________________________________</a:t>
            </a:r>
          </a:p>
          <a:p>
            <a:pPr>
              <a:buClr>
                <a:srgbClr val="539E38"/>
              </a:buClr>
              <a:buFont typeface="Wingdings" pitchFamily="2" charset="2"/>
              <a:buNone/>
            </a:pPr>
            <a:endParaRPr lang="de-DE" sz="1800">
              <a:latin typeface="Roboto"/>
              <a:ea typeface="Roboto"/>
              <a:sym typeface="Wingdings" pitchFamily="2" charset="2"/>
            </a:endParaRPr>
          </a:p>
        </p:txBody>
      </p:sp>
      <p:sp>
        <p:nvSpPr>
          <p:cNvPr id="4" name="Slide Number Placeholder 3"/>
          <p:cNvSpPr>
            <a:spLocks noGrp="1"/>
          </p:cNvSpPr>
          <p:nvPr>
            <p:ph type="sldNum" sz="quarter" idx="5"/>
          </p:nvPr>
        </p:nvSpPr>
        <p:spPr/>
        <p:txBody>
          <a:bodyPr/>
          <a:lstStyle/>
          <a:p>
            <a:fld id="{A9BC2090-AD3D-D346-8D78-AF4ECDB1B5A8}" type="slidenum">
              <a:rPr lang="de-DE" smtClean="0"/>
              <a:t>194</a:t>
            </a:fld>
            <a:endParaRPr lang="de-DE"/>
          </a:p>
        </p:txBody>
      </p:sp>
    </p:spTree>
    <p:extLst>
      <p:ext uri="{BB962C8B-B14F-4D97-AF65-F5344CB8AC3E}">
        <p14:creationId xmlns:p14="http://schemas.microsoft.com/office/powerpoint/2010/main" val="2690003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195</a:t>
            </a:fld>
            <a:endParaRPr lang="de-DE"/>
          </a:p>
        </p:txBody>
      </p:sp>
    </p:spTree>
    <p:extLst>
      <p:ext uri="{BB962C8B-B14F-4D97-AF65-F5344CB8AC3E}">
        <p14:creationId xmlns:p14="http://schemas.microsoft.com/office/powerpoint/2010/main" val="31551127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Allergien in der Arbeit mit Kindern und Jugendlichen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Praxiserfahrungen sammeln</a:t>
            </a:r>
          </a:p>
          <a:p>
            <a:endParaRPr lang="de-DE"/>
          </a:p>
          <a:p>
            <a:r>
              <a:rPr lang="de-DE" b="1"/>
              <a:t>Wie funktioniert die Übung</a:t>
            </a:r>
          </a:p>
          <a:p>
            <a:r>
              <a:rPr lang="de-DE"/>
              <a:t>Bildet Kleingruppen (online in Breakout-Sessions). Besprecht die Fragen. Schreibt wichtige Antworten gerne auf. Tauscht echt gegenseitig aus und wachst mit den Antworten der anderen Teilnehmenden</a:t>
            </a:r>
          </a:p>
          <a:p>
            <a:endParaRPr lang="de-DE"/>
          </a:p>
          <a:p>
            <a:r>
              <a:rPr lang="de-DE" b="1"/>
              <a:t>Materialien</a:t>
            </a:r>
          </a:p>
          <a:p>
            <a:r>
              <a:rPr lang="de-DE"/>
              <a:t>- ggf. Zettel und Stift für Notizen</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Zurück im Plenum: kurze Zusammenfassung an die anderen Gruppen. Was waren die wichtigsten Punkte in der Diskussion?</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196</a:t>
            </a:fld>
            <a:endParaRPr lang="de-DE"/>
          </a:p>
        </p:txBody>
      </p:sp>
    </p:spTree>
    <p:extLst>
      <p:ext uri="{BB962C8B-B14F-4D97-AF65-F5344CB8AC3E}">
        <p14:creationId xmlns:p14="http://schemas.microsoft.com/office/powerpoint/2010/main" val="227644950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r>
              <a:rPr lang="de-DE" b="0"/>
              <a:t>Einstieg ins Thema Infektionskrankheiten und Klimawandel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197</a:t>
            </a:fld>
            <a:endParaRPr lang="de-DE"/>
          </a:p>
        </p:txBody>
      </p:sp>
    </p:spTree>
    <p:extLst>
      <p:ext uri="{BB962C8B-B14F-4D97-AF65-F5344CB8AC3E}">
        <p14:creationId xmlns:p14="http://schemas.microsoft.com/office/powerpoint/2010/main" val="415699574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des Videos</a:t>
            </a:r>
          </a:p>
          <a:p>
            <a:r>
              <a:rPr lang="de-DE"/>
              <a:t>Einführung in das Thema vektorbedingte Erkrankungen</a:t>
            </a:r>
          </a:p>
          <a:p>
            <a:endParaRPr lang="de-DE"/>
          </a:p>
          <a:p>
            <a:r>
              <a:rPr lang="de-DE" b="1"/>
              <a:t>Wie funktioniert die Übung</a:t>
            </a:r>
          </a:p>
          <a:p>
            <a:r>
              <a:rPr lang="de-DE"/>
              <a:t>Schaut euch gemeinsam das Video an.</a:t>
            </a:r>
          </a:p>
          <a:p>
            <a:endParaRPr lang="de-DE"/>
          </a:p>
          <a:p>
            <a:r>
              <a:rPr lang="de-DE"/>
              <a:t>Link auch auf dem Bild </a:t>
            </a:r>
          </a:p>
          <a:p>
            <a:r>
              <a:rPr lang="de-DE">
                <a:hlinkClick r:id="rId3"/>
              </a:rPr>
              <a:t>https://www.youtube.com/watch?v=cRIiQabP-WY</a:t>
            </a:r>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War das allen bewusst? Teilt kurz eure Gedanken nach dem Video.</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p>
          <a:p>
            <a:endParaRPr lang="de-DE"/>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198</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Zecke oder Tigermücke</a:t>
            </a:r>
          </a:p>
          <a:p>
            <a:r>
              <a:rPr lang="de-DE"/>
              <a:t>Quelle: Internet</a:t>
            </a:r>
          </a:p>
        </p:txBody>
      </p:sp>
      <p:sp>
        <p:nvSpPr>
          <p:cNvPr id="4" name="Foliennummernplatzhalter 3"/>
          <p:cNvSpPr>
            <a:spLocks noGrp="1"/>
          </p:cNvSpPr>
          <p:nvPr>
            <p:ph type="sldNum" sz="quarter" idx="5"/>
          </p:nvPr>
        </p:nvSpPr>
        <p:spPr/>
        <p:txBody>
          <a:bodyPr/>
          <a:lstStyle/>
          <a:p>
            <a:fld id="{A9BC2090-AD3D-D346-8D78-AF4ECDB1B5A8}" type="slidenum">
              <a:rPr lang="de-DE" smtClean="0"/>
              <a:t>199</a:t>
            </a:fld>
            <a:endParaRPr lang="de-DE"/>
          </a:p>
        </p:txBody>
      </p:sp>
    </p:spTree>
    <p:extLst>
      <p:ext uri="{BB962C8B-B14F-4D97-AF65-F5344CB8AC3E}">
        <p14:creationId xmlns:p14="http://schemas.microsoft.com/office/powerpoint/2010/main" val="105939054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r>
              <a:rPr lang="de-DE" b="0"/>
              <a:t>Ansicht von Tigermücke, Sandmücke, Blaualgen, Zecke </a:t>
            </a:r>
          </a:p>
          <a:p>
            <a:endParaRPr lang="de-DE" b="0"/>
          </a:p>
          <a:p>
            <a:r>
              <a:rPr lang="de-DE" b="1"/>
              <a:t>Hinweise zur Folie</a:t>
            </a:r>
          </a:p>
          <a:p>
            <a:r>
              <a:rPr lang="de-DE"/>
              <a:t>WICHTIG: </a:t>
            </a:r>
          </a:p>
          <a:p>
            <a:r>
              <a:rPr lang="de-DE"/>
              <a:t>Nicht jede Zecke / jede Mücke trägt den Erreger in sich. </a:t>
            </a:r>
          </a:p>
          <a:p>
            <a:r>
              <a:rPr lang="de-DE"/>
              <a:t>Das heißt, das alleinige Vorkommen von Mücke / Zecke sagt noch nichts über die Infektionsgefahr aus.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200</a:t>
            </a:fld>
            <a:endParaRPr lang="de-DE"/>
          </a:p>
        </p:txBody>
      </p:sp>
    </p:spTree>
    <p:extLst>
      <p:ext uri="{BB962C8B-B14F-4D97-AF65-F5344CB8AC3E}">
        <p14:creationId xmlns:p14="http://schemas.microsoft.com/office/powerpoint/2010/main" val="245170957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Allgemeine Einführung in das Thema Infektionskrankheiten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201</a:t>
            </a:fld>
            <a:endParaRPr lang="de-DE"/>
          </a:p>
        </p:txBody>
      </p:sp>
    </p:spTree>
    <p:extLst>
      <p:ext uri="{BB962C8B-B14F-4D97-AF65-F5344CB8AC3E}">
        <p14:creationId xmlns:p14="http://schemas.microsoft.com/office/powerpoint/2010/main" val="97178198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r>
              <a:rPr lang="de-DE" b="0"/>
              <a:t>Einführung in das Thema vektorbedingte Infektionskrankheiten in Deutschland </a:t>
            </a:r>
          </a:p>
          <a:p>
            <a:endParaRPr lang="de-DE" b="0"/>
          </a:p>
          <a:p>
            <a:r>
              <a:rPr lang="de-DE" b="1"/>
              <a:t>Hinweise zur Folie</a:t>
            </a:r>
          </a:p>
          <a:p>
            <a:r>
              <a:rPr lang="de-DE" b="0"/>
              <a:t>Vektorbedingt = die Krankheit wird von einem Vektor (also Mücke oder Zecke in diesem Fall) übertragen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202</a:t>
            </a:fld>
            <a:endParaRPr lang="de-DE"/>
          </a:p>
        </p:txBody>
      </p:sp>
    </p:spTree>
    <p:extLst>
      <p:ext uri="{BB962C8B-B14F-4D97-AF65-F5344CB8AC3E}">
        <p14:creationId xmlns:p14="http://schemas.microsoft.com/office/powerpoint/2010/main" val="168906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18</a:t>
            </a:fld>
            <a:endParaRPr lang="de-DE"/>
          </a:p>
        </p:txBody>
      </p:sp>
    </p:spTree>
    <p:extLst>
      <p:ext uri="{BB962C8B-B14F-4D97-AF65-F5344CB8AC3E}">
        <p14:creationId xmlns:p14="http://schemas.microsoft.com/office/powerpoint/2010/main" val="270294061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Relation zu verschiedenen Gefahren ausgehend von Tieren</a:t>
            </a:r>
          </a:p>
          <a:p>
            <a:endParaRPr lang="de-DE" b="0"/>
          </a:p>
          <a:p>
            <a:r>
              <a:rPr lang="de-DE" b="1"/>
              <a:t>Hinweise zur Folie</a:t>
            </a:r>
          </a:p>
          <a:p>
            <a:r>
              <a:rPr lang="de-DE" b="0"/>
              <a:t>Die Zahlen in/über den Balken sind die Anzahl der Personen, die durch das jeweilige Tier gestorben sind. Die Grafik soll aufzeigen, dass die Angst bspw. vor einem Hai eher unbegründet und irrational ist. Im Gegensatz dazu sterben deutlich mehr Menschen aufgrund von übertragbaren Krankheiten durch Mosquitos.</a:t>
            </a:r>
          </a:p>
          <a:p>
            <a:r>
              <a:rPr lang="de-DE" b="0"/>
              <a:t>Die Folie soll keine Angst schüren! Lediglich das Problem von vektorübertragenen Krankheiten verdeutlichen und weshalb es im Umkehrschluss wichtig ist, dass wir uns vor Mücken schützen bzw. den Klimawandel verlangsamen, damit Mücken mit übertragbaren Krankheiten sich nicht weiter auf der Welt ausbreiten.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203</a:t>
            </a:fld>
            <a:endParaRPr lang="de-DE"/>
          </a:p>
        </p:txBody>
      </p:sp>
    </p:spTree>
    <p:extLst>
      <p:ext uri="{BB962C8B-B14F-4D97-AF65-F5344CB8AC3E}">
        <p14:creationId xmlns:p14="http://schemas.microsoft.com/office/powerpoint/2010/main" val="27353075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Ausbreitung von Mücken über die Jahre mit Prognose</a:t>
            </a:r>
          </a:p>
          <a:p>
            <a:endParaRPr lang="de-DE" b="0"/>
          </a:p>
          <a:p>
            <a:r>
              <a:rPr lang="de-DE" b="1"/>
              <a:t>Hinweise zur Folie</a:t>
            </a:r>
          </a:p>
          <a:p>
            <a:r>
              <a:rPr lang="de-DE" b="0"/>
              <a:t>Wie verändert sich die Ausbreitung durch den Klimawandel und die wärmer werdenden Gebiete?</a:t>
            </a:r>
          </a:p>
          <a:p>
            <a:r>
              <a:rPr lang="de-DE" b="0"/>
              <a:t>Es wir verdeutlicht, dass aktuelle Risikogebiete wie Afrika noch stärker besiedelt sein werden und die Grenze sich stark Richtung Norden ausbreiten wird.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204</a:t>
            </a:fld>
            <a:endParaRPr lang="de-DE"/>
          </a:p>
        </p:txBody>
      </p:sp>
    </p:spTree>
    <p:extLst>
      <p:ext uri="{BB962C8B-B14F-4D97-AF65-F5344CB8AC3E}">
        <p14:creationId xmlns:p14="http://schemas.microsoft.com/office/powerpoint/2010/main" val="319027854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Einführung in verschiedene Mückenarten </a:t>
            </a:r>
          </a:p>
          <a:p>
            <a:endParaRPr lang="de-DE" b="0"/>
          </a:p>
          <a:p>
            <a:r>
              <a:rPr lang="de-DE" b="1"/>
              <a:t>Hinweise zur Folie</a:t>
            </a:r>
          </a:p>
          <a:p>
            <a:r>
              <a:rPr lang="de-DE" b="0" err="1"/>
              <a:t>Chukungunya</a:t>
            </a:r>
            <a:r>
              <a:rPr lang="de-DE" b="0"/>
              <a:t> heißt in der Herkunftssprache in etwa gebeugt, zusammengekrümmt, weil mit der Erkrankung häufig Gelenkschmerzen einhergehen.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205</a:t>
            </a:fld>
            <a:endParaRPr lang="de-DE"/>
          </a:p>
        </p:txBody>
      </p:sp>
    </p:spTree>
    <p:extLst>
      <p:ext uri="{BB962C8B-B14F-4D97-AF65-F5344CB8AC3E}">
        <p14:creationId xmlns:p14="http://schemas.microsoft.com/office/powerpoint/2010/main" val="4641380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Einführung in die Zeckenarten gemeiner Holzbock und Jagdzecke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206</a:t>
            </a:fld>
            <a:endParaRPr lang="de-DE"/>
          </a:p>
        </p:txBody>
      </p:sp>
    </p:spTree>
    <p:extLst>
      <p:ext uri="{BB962C8B-B14F-4D97-AF65-F5344CB8AC3E}">
        <p14:creationId xmlns:p14="http://schemas.microsoft.com/office/powerpoint/2010/main" val="201878270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Einführung in </a:t>
            </a:r>
            <a:r>
              <a:rPr lang="de-DE" b="0" err="1"/>
              <a:t>Cyano</a:t>
            </a:r>
            <a:r>
              <a:rPr lang="de-DE" b="0"/>
              <a:t>- und </a:t>
            </a:r>
            <a:r>
              <a:rPr lang="de-DE" b="0" err="1"/>
              <a:t>Vibriobaterien</a:t>
            </a:r>
            <a:endParaRPr lang="de-DE" b="0"/>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207</a:t>
            </a:fld>
            <a:endParaRPr lang="de-DE"/>
          </a:p>
        </p:txBody>
      </p:sp>
    </p:spTree>
    <p:extLst>
      <p:ext uri="{BB962C8B-B14F-4D97-AF65-F5344CB8AC3E}">
        <p14:creationId xmlns:p14="http://schemas.microsoft.com/office/powerpoint/2010/main" val="174038191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Veranschaulichung der Ausbreitung von FSME (Infektionskrankheit, welche durch Zecken übertragen wird)</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Deutliche Verschiebung gen Norden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208</a:t>
            </a:fld>
            <a:endParaRPr lang="de-DE"/>
          </a:p>
        </p:txBody>
      </p:sp>
    </p:spTree>
    <p:extLst>
      <p:ext uri="{BB962C8B-B14F-4D97-AF65-F5344CB8AC3E}">
        <p14:creationId xmlns:p14="http://schemas.microsoft.com/office/powerpoint/2010/main" val="26646934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p>
          <a:p>
            <a:r>
              <a:rPr lang="de-DE" b="0"/>
              <a:t>Verbreitung der asiatischen Tigermücke in Europa im Vergleich </a:t>
            </a:r>
          </a:p>
          <a:p>
            <a:endParaRPr lang="de-DE" b="0"/>
          </a:p>
          <a:p>
            <a:r>
              <a:rPr lang="de-DE" b="1"/>
              <a:t>Hinweise zur Folie</a:t>
            </a:r>
          </a:p>
          <a:p>
            <a:r>
              <a:rPr lang="de-DE"/>
              <a:t>Es wird deutlich, dass sich erstens die Datengrundlage verbessert hat (vormals graue Felder sind farbig) und, </a:t>
            </a:r>
          </a:p>
          <a:p>
            <a:r>
              <a:rPr lang="de-DE"/>
              <a:t>Dass sich die Tigermücke in Europa weiter verbreitet hat. </a:t>
            </a:r>
          </a:p>
          <a:p>
            <a:endParaRPr lang="de-DE"/>
          </a:p>
          <a:p>
            <a:r>
              <a:rPr lang="de-DE"/>
              <a:t>Wichtig ist auch: </a:t>
            </a:r>
          </a:p>
          <a:p>
            <a:r>
              <a:rPr lang="de-DE"/>
              <a:t>Die Niederlande sind gelb, da durch Rotterdam als weltweit bedeutsamer Hafen, z. B. Mücken in den Wasserbehältern von Bambuspflanzen nach Europa reisen. </a:t>
            </a:r>
          </a:p>
          <a:p>
            <a:r>
              <a:rPr lang="de-DE"/>
              <a:t>Daran wird deutlich: </a:t>
            </a:r>
          </a:p>
          <a:p>
            <a:r>
              <a:rPr lang="de-DE"/>
              <a:t>Der globale Warentransport bringt ebenfalls die Mücken nach Europa, durch die milderen Winter steigen deren Überlebenschancen. </a:t>
            </a:r>
          </a:p>
          <a:p>
            <a:endParaRPr lang="de-DE" b="0"/>
          </a:p>
          <a:p>
            <a:r>
              <a:rPr lang="de-DE" b="0"/>
              <a:t>Wichtig: </a:t>
            </a:r>
          </a:p>
          <a:p>
            <a:r>
              <a:rPr lang="de-DE" b="0"/>
              <a:t>Die Mücke allein macht noch keine Infektion. </a:t>
            </a:r>
          </a:p>
          <a:p>
            <a:r>
              <a:rPr lang="de-DE" b="0"/>
              <a:t>Dazu braucht sie auch den Erreger.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209</a:t>
            </a:fld>
            <a:endParaRPr lang="de-DE"/>
          </a:p>
        </p:txBody>
      </p:sp>
    </p:spTree>
    <p:extLst>
      <p:ext uri="{BB962C8B-B14F-4D97-AF65-F5344CB8AC3E}">
        <p14:creationId xmlns:p14="http://schemas.microsoft.com/office/powerpoint/2010/main" val="346803480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a:t>
            </a:r>
            <a:endParaRPr lang="de-DE"/>
          </a:p>
          <a:p>
            <a:r>
              <a:rPr lang="de-DE" b="0"/>
              <a:t>Grafische Darstellung der Ausbreitung von FSME und Borreliose in Deutschland</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Auf der Website wird die Ausbreitung grafisch sehr schön dargestellt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Die Website kann geöffnet werden und die verschiedenen Einstellungen (ggf. auf Wünsche der </a:t>
            </a:r>
            <a:r>
              <a:rPr lang="de-DE" b="0" err="1"/>
              <a:t>Teilnehmeden</a:t>
            </a:r>
            <a:r>
              <a:rPr lang="de-DE" b="0"/>
              <a:t> eingehen) durchgeklickt werden.</a:t>
            </a:r>
          </a:p>
          <a:p>
            <a:r>
              <a:rPr lang="de-DE" b="0"/>
              <a:t>https://interaktiv.abendblatt.de/zecken-atlas-deutschland/</a:t>
            </a:r>
            <a:r>
              <a:rPr lang="de-DE"/>
              <a:t> </a:t>
            </a:r>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210</a:t>
            </a:fld>
            <a:endParaRPr lang="de-DE"/>
          </a:p>
        </p:txBody>
      </p:sp>
    </p:spTree>
    <p:extLst>
      <p:ext uri="{BB962C8B-B14F-4D97-AF65-F5344CB8AC3E}">
        <p14:creationId xmlns:p14="http://schemas.microsoft.com/office/powerpoint/2010/main" val="184091753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Warum sich Zecken / Mücken und die Erreger in Deutschland besser ausbreiten können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211</a:t>
            </a:fld>
            <a:endParaRPr lang="de-DE"/>
          </a:p>
        </p:txBody>
      </p:sp>
    </p:spTree>
    <p:extLst>
      <p:ext uri="{BB962C8B-B14F-4D97-AF65-F5344CB8AC3E}">
        <p14:creationId xmlns:p14="http://schemas.microsoft.com/office/powerpoint/2010/main" val="264593078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Mögliche Krankheitssymptome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212</a:t>
            </a:fld>
            <a:endParaRPr lang="de-DE"/>
          </a:p>
        </p:txBody>
      </p:sp>
    </p:spTree>
    <p:extLst>
      <p:ext uri="{BB962C8B-B14F-4D97-AF65-F5344CB8AC3E}">
        <p14:creationId xmlns:p14="http://schemas.microsoft.com/office/powerpoint/2010/main" val="3362740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 Sinn der Übung</a:t>
            </a:r>
          </a:p>
          <a:p>
            <a:r>
              <a:rPr lang="de-DE" b="0"/>
              <a:t>Gesundheit als komplexes Konstrukt verstehen, Einschätzung über das Wissen von Gesundheitsdefinitionen</a:t>
            </a:r>
          </a:p>
          <a:p>
            <a:endParaRPr lang="de-DE"/>
          </a:p>
          <a:p>
            <a:r>
              <a:rPr lang="de-DE" b="1"/>
              <a:t>Wie die Übung funktioniert</a:t>
            </a:r>
          </a:p>
          <a:p>
            <a:r>
              <a:rPr lang="de-DE" b="0" u="sng"/>
              <a:t>Präsenz</a:t>
            </a:r>
            <a:r>
              <a:rPr lang="de-DE" b="0"/>
              <a:t>: </a:t>
            </a:r>
            <a:r>
              <a:rPr lang="de-DE"/>
              <a:t>Einzelne</a:t>
            </a:r>
            <a:r>
              <a:rPr lang="de-DE" b="0"/>
              <a:t> Aussagen</a:t>
            </a:r>
            <a:r>
              <a:rPr lang="de-DE"/>
              <a:t> (auf den folgenden Folien 20 bis 25 zu finden) </a:t>
            </a:r>
            <a:r>
              <a:rPr lang="de-DE" b="0"/>
              <a:t>werden gezeigt</a:t>
            </a:r>
            <a:r>
              <a:rPr lang="de-DE"/>
              <a:t> oder vorgelesen</a:t>
            </a:r>
            <a:r>
              <a:rPr lang="de-DE" b="0"/>
              <a:t>. Teilnehmende stellen sich </a:t>
            </a:r>
            <a:r>
              <a:rPr lang="de-DE"/>
              <a:t>an eine bestimmte Stellen </a:t>
            </a:r>
            <a:r>
              <a:rPr lang="de-DE" b="0"/>
              <a:t>einer</a:t>
            </a:r>
            <a:r>
              <a:rPr lang="de-DE"/>
              <a:t> zuvor definierten</a:t>
            </a:r>
            <a:r>
              <a:rPr lang="de-DE" b="0"/>
              <a:t> „Skala“</a:t>
            </a:r>
            <a:r>
              <a:rPr lang="de-DE"/>
              <a:t> </a:t>
            </a:r>
            <a:r>
              <a:rPr lang="de-DE" b="0"/>
              <a:t> </a:t>
            </a:r>
            <a:r>
              <a:rPr lang="de-DE"/>
              <a:t>von "Ich stimme voll zu" bis "Ich stimme überhaupt nicht zu" (z.B. das</a:t>
            </a:r>
            <a:r>
              <a:rPr lang="de-DE" b="0"/>
              <a:t> eine Ende des Raumes „Ich stimme voll zu“, das andere Ende „Ich stimme überhaupt nicht zu“</a:t>
            </a:r>
            <a:r>
              <a:rPr lang="de-DE"/>
              <a:t> )</a:t>
            </a:r>
            <a:endParaRPr lang="de-DE" b="0">
              <a:cs typeface="Calibri"/>
            </a:endParaRPr>
          </a:p>
          <a:p>
            <a:r>
              <a:rPr lang="de-DE" b="0" u="sng"/>
              <a:t>Online</a:t>
            </a:r>
            <a:r>
              <a:rPr lang="de-DE" b="0"/>
              <a:t>: Meinung anhand von Fähnchen o.ä. verdeutlichen, keine Abstufungen möglich, nur „ja“ oder „nein“</a:t>
            </a:r>
          </a:p>
          <a:p>
            <a:endParaRPr lang="de-DE" b="0"/>
          </a:p>
          <a:p>
            <a:r>
              <a:rPr lang="de-DE" b="1"/>
              <a:t>Materialien</a:t>
            </a:r>
          </a:p>
          <a:p>
            <a:r>
              <a:rPr lang="de-DE" b="0"/>
              <a:t>Klebeband/Zettel zur Markierung der Skala</a:t>
            </a:r>
          </a:p>
          <a:p>
            <a:endParaRPr lang="de-DE" b="0"/>
          </a:p>
          <a:p>
            <a:r>
              <a:rPr lang="de-DE" b="1"/>
              <a:t>Anknüpfungsmöglichkeiten, Fragen, um die Übung gemeinsam zu besprechen</a:t>
            </a:r>
          </a:p>
          <a:p>
            <a:r>
              <a:rPr lang="de-DE" b="0"/>
              <a:t>Einzelne Aussagen gemeinsam besprechen; Wieso </a:t>
            </a:r>
            <a:r>
              <a:rPr lang="de-DE"/>
              <a:t>haben sich Teilnehmende</a:t>
            </a:r>
            <a:r>
              <a:rPr lang="de-DE" b="0"/>
              <a:t> bei den Aussagen </a:t>
            </a:r>
            <a:r>
              <a:rPr lang="de-DE"/>
              <a:t>ein bestimmten Standpunkt gestellt</a:t>
            </a:r>
            <a:r>
              <a:rPr lang="de-DE" b="0"/>
              <a:t>?, Wie definieren die Teilnehmenden in eigenen Worten Gesundheit?, Was gehört alles zum Gesundheitsbegriff?, Was bedeutet gesund sein?, Was beinhaltet Gesundheit alles?</a:t>
            </a:r>
            <a:endParaRPr lang="de-DE" b="0">
              <a:cs typeface="Calibri"/>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sz="1200" b="0" i="0" u="none" strike="noStrike" kern="1200">
              <a:solidFill>
                <a:schemeClr val="tx1"/>
              </a:solidFill>
              <a:effectLst/>
              <a:latin typeface="+mn-lt"/>
              <a:ea typeface="+mn-ea"/>
              <a:cs typeface="+mn-cs"/>
            </a:endParaRPr>
          </a:p>
          <a:p>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 </a:t>
            </a:r>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19</a:t>
            </a:fld>
            <a:endParaRPr lang="de-DE"/>
          </a:p>
        </p:txBody>
      </p:sp>
    </p:spTree>
    <p:extLst>
      <p:ext uri="{BB962C8B-B14F-4D97-AF65-F5344CB8AC3E}">
        <p14:creationId xmlns:p14="http://schemas.microsoft.com/office/powerpoint/2010/main" val="21156008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Zecken fachgerecht entfernen </a:t>
            </a:r>
          </a:p>
          <a:p>
            <a:endParaRPr lang="de-DE" b="0"/>
          </a:p>
          <a:p>
            <a:r>
              <a:rPr lang="de-DE" b="1"/>
              <a:t>Hinweise zur Folie</a:t>
            </a:r>
          </a:p>
          <a:p>
            <a:r>
              <a:rPr lang="de-DE" b="0"/>
              <a:t>https://</a:t>
            </a:r>
            <a:r>
              <a:rPr lang="de-DE" b="0" err="1"/>
              <a:t>www.youtube.com</a:t>
            </a:r>
            <a:r>
              <a:rPr lang="de-DE" b="0"/>
              <a:t>/</a:t>
            </a:r>
            <a:r>
              <a:rPr lang="de-DE" b="0" err="1"/>
              <a:t>watch?v</a:t>
            </a:r>
            <a:r>
              <a:rPr lang="de-DE" b="0"/>
              <a:t>=kq99XOmA_Zs</a:t>
            </a:r>
          </a:p>
          <a:p>
            <a:r>
              <a:rPr lang="de-DE" b="0"/>
              <a:t>Das Video ist auf dem Bild hinterlegt. Es dauert knappe drei Minuten und erklärt kurz, wie man Zecken entfernt.</a:t>
            </a:r>
          </a:p>
          <a:p>
            <a:r>
              <a:rPr lang="de-DE" b="0"/>
              <a:t>Wichtig: Laut Gesetzgebung muss dies von einem Arzt oder einer Ärztin erfolgen. Jedoch ist dies in der Praxis in der Jugendarbeit nicht immer möglich und realistisch. Außerdem sollte eine Zecke möglichst schnell entfernt werden, um das Übertragungsrisiko von Krankheiten möglichst gering zu halten. Um sicher zu gehen, sollten solche Fälle vorab mit den Erziehungsberechtigten geklärt werden. Im Nachhinein die Erziehungsberechtigten informieren und den Biss für etwaige Veränderungen im Auge behalten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213</a:t>
            </a:fld>
            <a:endParaRPr lang="de-DE"/>
          </a:p>
        </p:txBody>
      </p:sp>
    </p:spTree>
    <p:extLst>
      <p:ext uri="{BB962C8B-B14F-4D97-AF65-F5344CB8AC3E}">
        <p14:creationId xmlns:p14="http://schemas.microsoft.com/office/powerpoint/2010/main" val="9571585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Sich vor Mücken und Zecken schützen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214</a:t>
            </a:fld>
            <a:endParaRPr lang="de-DE"/>
          </a:p>
        </p:txBody>
      </p:sp>
    </p:spTree>
    <p:extLst>
      <p:ext uri="{BB962C8B-B14F-4D97-AF65-F5344CB8AC3E}">
        <p14:creationId xmlns:p14="http://schemas.microsoft.com/office/powerpoint/2010/main" val="70901604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 </a:t>
            </a:r>
          </a:p>
          <a:p>
            <a:r>
              <a:rPr lang="de-DE" b="0"/>
              <a:t>Sich vor Zecken und Mücken schützen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215</a:t>
            </a:fld>
            <a:endParaRPr lang="de-DE"/>
          </a:p>
        </p:txBody>
      </p:sp>
    </p:spTree>
    <p:extLst>
      <p:ext uri="{BB962C8B-B14F-4D97-AF65-F5344CB8AC3E}">
        <p14:creationId xmlns:p14="http://schemas.microsoft.com/office/powerpoint/2010/main" val="162488925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216</a:t>
            </a:fld>
            <a:endParaRPr lang="de-DE"/>
          </a:p>
        </p:txBody>
      </p:sp>
    </p:spTree>
    <p:extLst>
      <p:ext uri="{BB962C8B-B14F-4D97-AF65-F5344CB8AC3E}">
        <p14:creationId xmlns:p14="http://schemas.microsoft.com/office/powerpoint/2010/main" val="210710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a:t>
            </a:fld>
            <a:endParaRPr lang="de-DE"/>
          </a:p>
        </p:txBody>
      </p:sp>
    </p:spTree>
    <p:extLst>
      <p:ext uri="{BB962C8B-B14F-4D97-AF65-F5344CB8AC3E}">
        <p14:creationId xmlns:p14="http://schemas.microsoft.com/office/powerpoint/2010/main" val="3396347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cs typeface="Calibri"/>
              </a:rPr>
              <a:t>Übung: Teilnehmende bewerten Bilder, die verschiedene Situationen darstellen (Folie 27)</a:t>
            </a:r>
            <a:endParaRPr lang="de-DE" b="1"/>
          </a:p>
          <a:p>
            <a:endParaRPr lang="de-DE" b="1"/>
          </a:p>
          <a:p>
            <a:r>
              <a:rPr lang="de-DE" sz="1200" b="1" i="0" u="none" strike="noStrike" kern="1200">
                <a:solidFill>
                  <a:schemeClr val="tx1"/>
                </a:solidFill>
                <a:effectLst/>
                <a:latin typeface="+mn-lt"/>
                <a:ea typeface="+mn-ea"/>
                <a:cs typeface="+mn-cs"/>
              </a:rPr>
              <a:t>Ziel/Sinn der</a:t>
            </a:r>
            <a:r>
              <a:rPr lang="de-DE" b="1"/>
              <a:t> </a:t>
            </a:r>
            <a:r>
              <a:rPr lang="de-DE" sz="1200" b="1" i="0" u="none" strike="noStrike" kern="1200">
                <a:solidFill>
                  <a:schemeClr val="tx1"/>
                </a:solidFill>
                <a:effectLst/>
                <a:latin typeface="+mn-lt"/>
                <a:ea typeface="+mn-ea"/>
                <a:cs typeface="+mn-cs"/>
              </a:rPr>
              <a:t> Übung</a:t>
            </a:r>
            <a:endParaRPr lang="de-DE">
              <a:cs typeface="Calibri"/>
            </a:endParaRPr>
          </a:p>
          <a:p>
            <a:r>
              <a:rPr lang="de-DE"/>
              <a:t>Dies ist eine ähnliche Übung wie das Gesundheitsbarometer, besser anwendbar für Onlineschulungen.</a:t>
            </a:r>
          </a:p>
          <a:p>
            <a:r>
              <a:rPr lang="de-DE"/>
              <a:t>Wie wird Gesundheit verstanden? Was sind gesundheitsfördernde oder krankheitsfördernde Umgebungen? Die Teilnehmenden sollen ihr eigenes Empfinden reflektieren.</a:t>
            </a:r>
            <a:endParaRPr lang="de-DE">
              <a:cs typeface="Calibri"/>
            </a:endParaRPr>
          </a:p>
          <a:p>
            <a:endParaRPr lang="de-DE"/>
          </a:p>
          <a:p>
            <a:r>
              <a:rPr lang="de-DE" b="1"/>
              <a:t>Wie die Übung funktioniert</a:t>
            </a:r>
          </a:p>
          <a:p>
            <a:r>
              <a:rPr lang="de-DE"/>
              <a:t>Mittels Stempelfunktion können die Teilnehmenden mitteilen, welche der Bilder (Folie 27) sie als krank- bzw. gesundheitsfördernd empfinden.</a:t>
            </a:r>
            <a:endParaRPr lang="de-DE">
              <a:cs typeface="Calibri"/>
            </a:endParaRPr>
          </a:p>
          <a:p>
            <a:r>
              <a:rPr lang="de-DE"/>
              <a:t>(In Präsenz: Blatt/Bilder ausdrucken und mittels Steinen o.Ä. seine Meinung, wie mit der Stempelfunktion, kundtun). </a:t>
            </a:r>
            <a:endParaRPr lang="de-DE">
              <a:cs typeface="Calibri"/>
            </a:endParaRPr>
          </a:p>
          <a:p>
            <a:pPr>
              <a:defRPr/>
            </a:pPr>
            <a:r>
              <a:rPr lang="de-DE">
                <a:cs typeface="Calibri"/>
              </a:rPr>
              <a:t>Die Stempelfunktion wird ab Minute 5:20 in diesem Video erklärt: </a:t>
            </a:r>
            <a:r>
              <a:rPr lang="de-DE">
                <a:hlinkClick r:id="rId3"/>
              </a:rPr>
              <a:t>https://www.youtube.com/watch?v=FQnUpCvWvbY</a:t>
            </a:r>
            <a:r>
              <a:rPr lang="de-DE"/>
              <a:t> </a:t>
            </a:r>
          </a:p>
          <a:p>
            <a:pPr>
              <a:defRPr/>
            </a:pPr>
            <a:r>
              <a:rPr lang="de-DE"/>
              <a:t>Einige Bilder sind bewusst so ausgewählt, dass sie nicht selbstverständlich nur einer Kategorie zugeordnet werden können.</a:t>
            </a:r>
            <a:endParaRPr lang="de-DE">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t>Frage an die Teilnehmenden: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In </a:t>
            </a:r>
            <a:r>
              <a:rPr lang="en-US" err="1"/>
              <a:t>welchen</a:t>
            </a:r>
            <a:r>
              <a:rPr lang="en-US"/>
              <a:t> </a:t>
            </a:r>
            <a:r>
              <a:rPr lang="en-US" err="1"/>
              <a:t>Situationen</a:t>
            </a:r>
            <a:r>
              <a:rPr lang="en-US"/>
              <a:t> </a:t>
            </a:r>
            <a:r>
              <a:rPr lang="en-US" err="1"/>
              <a:t>fühlt</a:t>
            </a:r>
            <a:r>
              <a:rPr lang="en-US"/>
              <a:t> </a:t>
            </a:r>
            <a:r>
              <a:rPr lang="en-US" err="1"/>
              <a:t>ihr</a:t>
            </a:r>
            <a:r>
              <a:rPr lang="en-US"/>
              <a:t> </a:t>
            </a:r>
            <a:r>
              <a:rPr lang="en-US" err="1"/>
              <a:t>euch</a:t>
            </a:r>
            <a:r>
              <a:rPr lang="en-US"/>
              <a:t> </a:t>
            </a:r>
            <a:r>
              <a:rPr lang="en-US" err="1"/>
              <a:t>wohl</a:t>
            </a:r>
            <a:r>
              <a:rPr lang="en-US"/>
              <a:t> / gut / </a:t>
            </a:r>
            <a:r>
              <a:rPr lang="en-US" err="1"/>
              <a:t>gesund</a:t>
            </a:r>
            <a:r>
              <a:rPr lang="en-US"/>
              <a:t>?</a:t>
            </a:r>
          </a:p>
          <a:p>
            <a:pPr marL="171450" indent="-171450">
              <a:buFont typeface="Arial"/>
              <a:buChar char="•"/>
              <a:defRPr/>
            </a:pPr>
            <a:r>
              <a:rPr lang="en-US"/>
              <a:t>In </a:t>
            </a:r>
            <a:r>
              <a:rPr lang="en-US" err="1"/>
              <a:t>welchen</a:t>
            </a:r>
            <a:r>
              <a:rPr lang="en-US"/>
              <a:t> </a:t>
            </a:r>
            <a:r>
              <a:rPr lang="en-US" err="1"/>
              <a:t>Situationen</a:t>
            </a:r>
            <a:r>
              <a:rPr lang="en-US"/>
              <a:t> </a:t>
            </a:r>
            <a:r>
              <a:rPr lang="en-US" err="1"/>
              <a:t>geht</a:t>
            </a:r>
            <a:r>
              <a:rPr lang="en-US"/>
              <a:t> es </a:t>
            </a:r>
            <a:r>
              <a:rPr lang="en-US" err="1"/>
              <a:t>euch</a:t>
            </a:r>
            <a:r>
              <a:rPr lang="en-US"/>
              <a:t> </a:t>
            </a:r>
            <a:r>
              <a:rPr lang="en-US" err="1"/>
              <a:t>nicht</a:t>
            </a:r>
            <a:r>
              <a:rPr lang="en-US"/>
              <a:t> so gut/ </a:t>
            </a:r>
            <a:r>
              <a:rPr lang="en-US" err="1"/>
              <a:t>Seht</a:t>
            </a:r>
            <a:r>
              <a:rPr lang="en-US"/>
              <a:t> </a:t>
            </a:r>
            <a:r>
              <a:rPr lang="en-US" err="1"/>
              <a:t>ihr</a:t>
            </a:r>
            <a:r>
              <a:rPr lang="en-US"/>
              <a:t> </a:t>
            </a:r>
            <a:r>
              <a:rPr lang="en-US" err="1"/>
              <a:t>Risikofaktoren</a:t>
            </a:r>
            <a:r>
              <a:rPr lang="en-US"/>
              <a:t>?</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b="1"/>
              <a:t>Materialien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b="0"/>
              <a:t>Nur für Präsenz: Steine/Hütchen für die „Stempelfunktion“, Ausgedruckte Folie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de-DE" b="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b="1"/>
              <a:t>Anknüpfungsmöglichkeiten, Fragen, um die Übung gemeinsam zu besprechen</a:t>
            </a:r>
            <a:endParaRPr lang="en-US"/>
          </a:p>
          <a:p>
            <a:r>
              <a:rPr lang="en-US" err="1"/>
              <a:t>Im</a:t>
            </a:r>
            <a:r>
              <a:rPr lang="en-US"/>
              <a:t> Anschluss </a:t>
            </a:r>
            <a:r>
              <a:rPr lang="en-US" err="1"/>
              <a:t>kann</a:t>
            </a:r>
            <a:r>
              <a:rPr lang="en-US"/>
              <a:t> </a:t>
            </a:r>
            <a:r>
              <a:rPr lang="en-US" err="1"/>
              <a:t>diskutiert</a:t>
            </a:r>
            <a:r>
              <a:rPr lang="en-US"/>
              <a:t> </a:t>
            </a:r>
            <a:r>
              <a:rPr lang="en-US" err="1"/>
              <a:t>werden</a:t>
            </a:r>
            <a:r>
              <a:rPr lang="en-US"/>
              <a:t>, was </a:t>
            </a:r>
            <a:r>
              <a:rPr lang="en-US" err="1"/>
              <a:t>bestimmte</a:t>
            </a:r>
            <a:r>
              <a:rPr lang="en-US"/>
              <a:t> </a:t>
            </a:r>
            <a:r>
              <a:rPr lang="en-US" err="1"/>
              <a:t>Situationen</a:t>
            </a:r>
            <a:r>
              <a:rPr lang="en-US"/>
              <a:t> </a:t>
            </a:r>
            <a:r>
              <a:rPr lang="en-US" err="1"/>
              <a:t>besonders</a:t>
            </a:r>
            <a:r>
              <a:rPr lang="en-US"/>
              <a:t> </a:t>
            </a:r>
            <a:r>
              <a:rPr lang="en-US" err="1"/>
              <a:t>macht</a:t>
            </a:r>
            <a:r>
              <a:rPr lang="en-US"/>
              <a:t> und </a:t>
            </a:r>
            <a:r>
              <a:rPr lang="en-US" err="1"/>
              <a:t>warum</a:t>
            </a:r>
            <a:r>
              <a:rPr lang="en-US"/>
              <a:t> das so </a:t>
            </a:r>
            <a:r>
              <a:rPr lang="en-US" err="1"/>
              <a:t>ist</a:t>
            </a:r>
            <a:r>
              <a:rPr lang="en-US"/>
              <a:t>. </a:t>
            </a:r>
            <a:r>
              <a:rPr lang="en-US" err="1"/>
              <a:t>Wieso</a:t>
            </a:r>
            <a:r>
              <a:rPr lang="en-US"/>
              <a:t> </a:t>
            </a:r>
            <a:r>
              <a:rPr lang="en-US" err="1"/>
              <a:t>wurde</a:t>
            </a:r>
            <a:r>
              <a:rPr lang="en-US"/>
              <a:t> die Stempel so </a:t>
            </a:r>
            <a:r>
              <a:rPr lang="en-US" err="1"/>
              <a:t>gesetzt</a:t>
            </a:r>
            <a:r>
              <a:rPr lang="en-US"/>
              <a:t>? </a:t>
            </a:r>
            <a:r>
              <a:rPr lang="en-US" err="1"/>
              <a:t>Gibt</a:t>
            </a:r>
            <a:r>
              <a:rPr lang="en-US"/>
              <a:t> es in den </a:t>
            </a:r>
            <a:r>
              <a:rPr lang="en-US" err="1"/>
              <a:t>jeweiligen</a:t>
            </a:r>
            <a:r>
              <a:rPr lang="en-US"/>
              <a:t> </a:t>
            </a:r>
            <a:r>
              <a:rPr lang="en-US" err="1"/>
              <a:t>Situationen</a:t>
            </a:r>
            <a:r>
              <a:rPr lang="en-US"/>
              <a:t> </a:t>
            </a:r>
            <a:r>
              <a:rPr lang="en-US" err="1"/>
              <a:t>auch</a:t>
            </a:r>
            <a:r>
              <a:rPr lang="en-US"/>
              <a:t> </a:t>
            </a:r>
            <a:r>
              <a:rPr lang="en-US" err="1"/>
              <a:t>krankmachende</a:t>
            </a:r>
            <a:r>
              <a:rPr lang="en-US"/>
              <a:t> </a:t>
            </a:r>
            <a:r>
              <a:rPr lang="en-US" err="1"/>
              <a:t>Faktoren</a:t>
            </a:r>
            <a:r>
              <a:rPr lang="en-US"/>
              <a:t>? (</a:t>
            </a:r>
            <a:r>
              <a:rPr lang="en-US" err="1"/>
              <a:t>Bsp</a:t>
            </a:r>
            <a:r>
              <a:rPr lang="en-US"/>
              <a:t>.: </a:t>
            </a:r>
            <a:r>
              <a:rPr lang="en-US" err="1"/>
              <a:t>Grillen</a:t>
            </a:r>
            <a:r>
              <a:rPr lang="en-US"/>
              <a:t> -&gt; </a:t>
            </a:r>
            <a:r>
              <a:rPr lang="en-US" err="1"/>
              <a:t>kann</a:t>
            </a:r>
            <a:r>
              <a:rPr lang="en-US"/>
              <a:t> </a:t>
            </a:r>
            <a:r>
              <a:rPr lang="en-US" err="1"/>
              <a:t>als</a:t>
            </a:r>
            <a:r>
              <a:rPr lang="en-US"/>
              <a:t> ”</a:t>
            </a:r>
            <a:r>
              <a:rPr lang="en-US" err="1"/>
              <a:t>gesund</a:t>
            </a:r>
            <a:r>
              <a:rPr lang="en-US"/>
              <a:t>” </a:t>
            </a:r>
            <a:r>
              <a:rPr lang="en-US" err="1"/>
              <a:t>angekreuzt</a:t>
            </a:r>
            <a:r>
              <a:rPr lang="en-US"/>
              <a:t> </a:t>
            </a:r>
            <a:r>
              <a:rPr lang="en-US" err="1"/>
              <a:t>werden</a:t>
            </a:r>
            <a:r>
              <a:rPr lang="en-US"/>
              <a:t> -&gt; </a:t>
            </a:r>
            <a:r>
              <a:rPr lang="en-US" err="1"/>
              <a:t>sozialer</a:t>
            </a:r>
            <a:r>
              <a:rPr lang="en-US"/>
              <a:t> </a:t>
            </a:r>
            <a:r>
              <a:rPr lang="en-US" err="1"/>
              <a:t>Aspekt</a:t>
            </a:r>
            <a:r>
              <a:rPr lang="en-US"/>
              <a:t>; </a:t>
            </a:r>
            <a:r>
              <a:rPr lang="en-US" err="1"/>
              <a:t>gleichzeitig</a:t>
            </a:r>
            <a:r>
              <a:rPr lang="en-US"/>
              <a:t> </a:t>
            </a:r>
            <a:r>
              <a:rPr lang="en-US" err="1"/>
              <a:t>kann</a:t>
            </a:r>
            <a:r>
              <a:rPr lang="en-US"/>
              <a:t> es </a:t>
            </a:r>
            <a:r>
              <a:rPr lang="en-US" err="1"/>
              <a:t>auch</a:t>
            </a:r>
            <a:r>
              <a:rPr lang="en-US"/>
              <a:t> </a:t>
            </a:r>
            <a:r>
              <a:rPr lang="en-US" err="1"/>
              <a:t>z.B.</a:t>
            </a:r>
            <a:r>
              <a:rPr lang="en-US"/>
              <a:t> </a:t>
            </a:r>
            <a:r>
              <a:rPr lang="en-US" err="1"/>
              <a:t>aufgrund</a:t>
            </a:r>
            <a:r>
              <a:rPr lang="en-US"/>
              <a:t> des </a:t>
            </a:r>
            <a:r>
              <a:rPr lang="en-US" err="1"/>
              <a:t>Fleischkonsums</a:t>
            </a:r>
            <a:r>
              <a:rPr lang="en-US"/>
              <a:t> </a:t>
            </a:r>
            <a:r>
              <a:rPr lang="en-US" err="1"/>
              <a:t>oder</a:t>
            </a:r>
            <a:r>
              <a:rPr lang="en-US"/>
              <a:t> des </a:t>
            </a:r>
            <a:r>
              <a:rPr lang="en-US" err="1"/>
              <a:t>Rauches</a:t>
            </a:r>
            <a:r>
              <a:rPr lang="en-US"/>
              <a:t> </a:t>
            </a:r>
            <a:r>
              <a:rPr lang="en-US" err="1"/>
              <a:t>auch</a:t>
            </a:r>
            <a:r>
              <a:rPr lang="en-US"/>
              <a:t> </a:t>
            </a:r>
            <a:r>
              <a:rPr lang="en-US" err="1"/>
              <a:t>als</a:t>
            </a:r>
            <a:r>
              <a:rPr lang="en-US"/>
              <a:t> </a:t>
            </a:r>
            <a:r>
              <a:rPr lang="en-US" err="1"/>
              <a:t>schädlich</a:t>
            </a:r>
            <a:r>
              <a:rPr lang="en-US"/>
              <a:t> </a:t>
            </a:r>
            <a:r>
              <a:rPr lang="en-US" err="1"/>
              <a:t>empfunden</a:t>
            </a:r>
            <a:r>
              <a:rPr lang="en-US"/>
              <a:t> </a:t>
            </a:r>
            <a:r>
              <a:rPr lang="en-US" err="1"/>
              <a:t>werden</a:t>
            </a:r>
            <a:r>
              <a:rPr lang="en-US"/>
              <a:t>)</a:t>
            </a:r>
          </a:p>
          <a:p>
            <a:endParaRPr lang="de-DE"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sz="1200" b="0" i="0" u="none" strike="noStrike" kern="120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26</a:t>
            </a:fld>
            <a:endParaRPr lang="de-DE"/>
          </a:p>
        </p:txBody>
      </p:sp>
    </p:spTree>
    <p:extLst>
      <p:ext uri="{BB962C8B-B14F-4D97-AF65-F5344CB8AC3E}">
        <p14:creationId xmlns:p14="http://schemas.microsoft.com/office/powerpoint/2010/main" val="276880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a:p>
            <a:endParaRPr lang="en-US">
              <a:cs typeface="Calibri"/>
            </a:endParaRPr>
          </a:p>
        </p:txBody>
      </p:sp>
      <p:sp>
        <p:nvSpPr>
          <p:cNvPr id="4" name="Foliennummernplatzhalter 3"/>
          <p:cNvSpPr>
            <a:spLocks noGrp="1"/>
          </p:cNvSpPr>
          <p:nvPr>
            <p:ph type="sldNum" sz="quarter" idx="5"/>
          </p:nvPr>
        </p:nvSpPr>
        <p:spPr/>
        <p:txBody>
          <a:bodyPr/>
          <a:lstStyle/>
          <a:p>
            <a:fld id="{25F637E0-C305-2F48-8C82-8ADA1CF72579}" type="slidenum">
              <a:rPr lang="de-DE" smtClean="0"/>
              <a:t>27</a:t>
            </a:fld>
            <a:endParaRPr lang="de-DE"/>
          </a:p>
        </p:txBody>
      </p:sp>
    </p:spTree>
    <p:extLst>
      <p:ext uri="{BB962C8B-B14F-4D97-AF65-F5344CB8AC3E}">
        <p14:creationId xmlns:p14="http://schemas.microsoft.com/office/powerpoint/2010/main" val="3516564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Definitionen von Gesundheit veranschaulichen </a:t>
            </a:r>
          </a:p>
          <a:p>
            <a:r>
              <a:rPr lang="de-DE" b="0"/>
              <a:t>Was „Gesundheit“ ist, kann ganz unterschiedlich verstanden werden, je nach eingenommener Perspektive</a:t>
            </a:r>
          </a:p>
          <a:p>
            <a:endParaRPr lang="de-DE" b="0"/>
          </a:p>
          <a:p>
            <a:r>
              <a:rPr lang="de-DE" b="1"/>
              <a:t>Hinweise zur Folie</a:t>
            </a:r>
          </a:p>
          <a:p>
            <a:r>
              <a:rPr lang="de-DE"/>
              <a:t>Gesundheit und Krankheit werden (vor allem in der Medizin) häufig als Gegensätze verstanden. </a:t>
            </a:r>
          </a:p>
          <a:p>
            <a:endParaRPr lang="de-DE"/>
          </a:p>
          <a:p>
            <a:r>
              <a:rPr lang="de-DE"/>
              <a:t>Um zu verstehen, was Gesundheit ist, muss zunächst die Frage geklärt sein, was ist Krankheit?</a:t>
            </a:r>
            <a:endParaRPr lang="de-DE">
              <a:cs typeface="Calibri"/>
            </a:endParaRPr>
          </a:p>
          <a:p>
            <a:endParaRPr lang="de-DE"/>
          </a:p>
          <a:p>
            <a:r>
              <a:rPr lang="de-DE"/>
              <a:t>Ist Gesundheit dementsprechend der Zustand, in dem wir uns befinden, wenn alle Körperfunktionen funktionieren, also das Gegenteil von Krankheit? Oder kann Gesundheit umfassender verstanden werden? </a:t>
            </a:r>
            <a:endParaRPr lang="de-DE">
              <a:cs typeface="Calibri"/>
            </a:endParaRP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a:t>Es gibt nicht DIE eine Definition von Gesundheit, sondern verschiedene Ansätze mit unterschiedlichen Schwerpunkten und Perspektiven, die viele verschiedene Definitionen liefern.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a:defRPr/>
            </a:pPr>
            <a:r>
              <a:rPr lang="de-DE"/>
              <a:t>Mit der psychologischen Brille wird Gesundheit ganz anders definiert, als dies beispielsweise die Biomedizin tut oder als wenn eine funktionale Perspektive eingenommen wird.</a:t>
            </a:r>
            <a:endParaRPr lang="de-D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29</a:t>
            </a:fld>
            <a:endParaRPr lang="de-DE"/>
          </a:p>
        </p:txBody>
      </p:sp>
    </p:spTree>
    <p:extLst>
      <p:ext uri="{BB962C8B-B14F-4D97-AF65-F5344CB8AC3E}">
        <p14:creationId xmlns:p14="http://schemas.microsoft.com/office/powerpoint/2010/main" val="113001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endParaRPr lang="de-DE" b="0"/>
          </a:p>
          <a:p>
            <a:r>
              <a:rPr lang="de-DE" b="0"/>
              <a:t>Der Begriff der Gesundheit umfasst viele verschiedene Aspekte – körperliche, geistige, soziale</a:t>
            </a:r>
          </a:p>
          <a:p>
            <a:r>
              <a:rPr lang="de-DE" b="0"/>
              <a:t>Einführung in das Verständnis von Gesundheit nach dem Modell der Salutogenese</a:t>
            </a:r>
          </a:p>
          <a:p>
            <a:endParaRPr lang="de-DE" b="0"/>
          </a:p>
          <a:p>
            <a:r>
              <a:rPr lang="de-DE" b="1"/>
              <a:t>Hinweise zur Folie</a:t>
            </a:r>
          </a:p>
          <a:p>
            <a:r>
              <a:rPr lang="de-DE"/>
              <a:t>Die Weltgesundheitsorganisation schließt in ihrer Definition von Gesundheit verschiedene Perspektiven ein, um ein möglichst breites Verständnis von Gesundheit zu erzeugen.</a:t>
            </a:r>
          </a:p>
          <a:p>
            <a:endParaRPr lang="de-DE"/>
          </a:p>
          <a:p>
            <a:r>
              <a:rPr lang="de-DE"/>
              <a:t>Die Definition der WHO liefert kein „pathogenes“ Verständnis, wie es in der Medizin der Fall ist, die sich auf die Entstehung von Krankheit fokussiert; vielmehr vermittelt die WHO, dass es immer noch ein höheres Maß an Gesundheit geben kann, dass nicht nur körperbezogen funktioniert, sondern die mentale und soziale Dimension einbezieht. </a:t>
            </a:r>
            <a:endParaRPr lang="de-DE">
              <a:cs typeface="Calibri"/>
            </a:endParaRPr>
          </a:p>
          <a:p>
            <a:endParaRPr lang="de-DE">
              <a:cs typeface="Calibri"/>
            </a:endParaRPr>
          </a:p>
          <a:p>
            <a:r>
              <a:rPr lang="de-DE">
                <a:cs typeface="Calibri"/>
              </a:rPr>
              <a:t>Und damit sind wir bei einem ganz anderen Gesundheitsbegriff und dem Ansatz der Salutogenese. Dieser fragt: wie entsteht Gesundheit? </a:t>
            </a:r>
          </a:p>
          <a:p>
            <a:r>
              <a:rPr lang="de-DE">
                <a:cs typeface="Calibri"/>
              </a:rPr>
              <a:t>Was ist wichtig, damit ich mich gesund fühle (auch z. B. bei Krankheit oder anderen Ereignissen, die krank machen können)?</a:t>
            </a:r>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30</a:t>
            </a:fld>
            <a:endParaRPr lang="de-DE"/>
          </a:p>
        </p:txBody>
      </p:sp>
    </p:spTree>
    <p:extLst>
      <p:ext uri="{BB962C8B-B14F-4D97-AF65-F5344CB8AC3E}">
        <p14:creationId xmlns:p14="http://schemas.microsoft.com/office/powerpoint/2010/main" val="1953258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Einführung in das Modell der Salutogenese </a:t>
            </a:r>
          </a:p>
          <a:p>
            <a:endParaRPr lang="de-DE" b="0"/>
          </a:p>
          <a:p>
            <a:r>
              <a:rPr lang="de-DE" b="1"/>
              <a:t>Hinweise zur Folie</a:t>
            </a:r>
          </a:p>
          <a:p>
            <a:r>
              <a:rPr lang="de-DE"/>
              <a:t>Der Begründer des Salutogenese-Modells, Aron Antonovsky, verglich den Gesundheitszustand mit einem Fluss, in dem das eine Ufer Krankheit und das andere Ufer Gesundheit darstellt. Man wird sich immer im Wasser befinden und in keinem Fall ans Ufer treten. Jedoch führen Strömungen, Stromschnellen oder Steine, denen ausgewichen werden muss dazu, dass man einem Ufer zwischenzeitlich näher kommt als dem anderen. </a:t>
            </a:r>
          </a:p>
          <a:p>
            <a:endParaRPr lang="de-DE"/>
          </a:p>
          <a:p>
            <a:r>
              <a:rPr lang="de-DE"/>
              <a:t>Verschiedenste Einflüsse aus der Umgebung können beeinflussen, in welche Richtung sich unser Gesundheitszustand verschiebt.</a:t>
            </a:r>
          </a:p>
          <a:p>
            <a:endParaRPr lang="de-DE"/>
          </a:p>
          <a:p>
            <a:r>
              <a:rPr lang="de-DE"/>
              <a:t>Stressoren können uns in Richtung Krankheit verschieben. </a:t>
            </a:r>
          </a:p>
          <a:p>
            <a:r>
              <a:rPr lang="de-DE"/>
              <a:t>Ob dies passiert und wie nahe wir dem Ufer "Krankheit" kommen, hängt von unseren Widerstandsressourcen und unserem Kohärenzgefühl ab. </a:t>
            </a:r>
            <a:endParaRPr lang="de-DE">
              <a:cs typeface="Calibri"/>
            </a:endParaRPr>
          </a:p>
          <a:p>
            <a:r>
              <a:rPr lang="de-DE"/>
              <a:t>Beide lassen sich stärken und trainieren. </a:t>
            </a:r>
          </a:p>
          <a:p>
            <a:endParaRPr lang="de-DE"/>
          </a:p>
          <a:p>
            <a:r>
              <a:rPr lang="de-DE"/>
              <a:t>D.h. zum Beispiel: </a:t>
            </a:r>
          </a:p>
          <a:p>
            <a:r>
              <a:rPr lang="de-DE"/>
              <a:t>Selbst bei vorliegender Krankheit oder dem Erleben eines schlimmen Ereignissen können die Personen am "Gesundheitsufer" schwimmen, weil die Widerstandsressourcen und das Kohärenzgefühl helfen, mit dieser Situation umzugehen. </a:t>
            </a:r>
            <a:endParaRPr lang="de-DE">
              <a:cs typeface="Calibri"/>
            </a:endParaRPr>
          </a:p>
          <a:p>
            <a:endParaRPr lang="de-DE"/>
          </a:p>
          <a:p>
            <a:r>
              <a:rPr lang="de-DE"/>
              <a:t>Ihr seht – hier ergibt sich bereits ein Anknüpfungspunkt zum Klimawandel – die derzeitige Situation kann beispielsweise Ängste auslösen – sind wir jedoch gefestigt und mit einem hohen Kohärenzgefühl unterwegs, hilft dies uns, mit der Krise mental besser umzugehen. </a:t>
            </a:r>
          </a:p>
          <a:p>
            <a:endParaRPr lang="de-DE"/>
          </a:p>
          <a:p>
            <a:r>
              <a:rPr lang="de-DE"/>
              <a:t>Wie stark sich ein Stressor auf die Richtung des Gesundheitszustands auswirkt, hängt stark mit den Widerstandsressourcen und dem Kohärenzgefühl zusammen – also wie gehe ich mit Stromschnellen, Strömungen und Steinen um? Was hilft mir dabei? Was stärkt und was schwächt mich? </a:t>
            </a:r>
          </a:p>
          <a:p>
            <a:r>
              <a:rPr lang="de-DE"/>
              <a:t>Hier ist es natürlich wichtig zu wissen – was stärkt mich denn? Was tut mir gut? </a:t>
            </a:r>
          </a:p>
          <a:p>
            <a:r>
              <a:rPr lang="de-DE"/>
              <a:t>Z. B., wenn wir an die Übung von eben (Folie 27) denken, einen Platz, einen Ort aufsuchen, an dem ich mich wohlfühle. </a:t>
            </a:r>
            <a:endParaRPr lang="de-DE">
              <a:cs typeface="Calibri"/>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31</a:t>
            </a:fld>
            <a:endParaRPr lang="de-DE"/>
          </a:p>
        </p:txBody>
      </p:sp>
    </p:spTree>
    <p:extLst>
      <p:ext uri="{BB962C8B-B14F-4D97-AF65-F5344CB8AC3E}">
        <p14:creationId xmlns:p14="http://schemas.microsoft.com/office/powerpoint/2010/main" val="2861686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Das </a:t>
            </a:r>
            <a:r>
              <a:rPr lang="de-DE"/>
              <a:t>Salutogenese-Modell </a:t>
            </a:r>
            <a:r>
              <a:rPr lang="de-DE" b="0"/>
              <a:t>graphisch veranschaulicht</a:t>
            </a:r>
            <a:r>
              <a:rPr lang="de-DE"/>
              <a:t> </a:t>
            </a:r>
            <a:endParaRPr lang="de-DE" b="0"/>
          </a:p>
          <a:p>
            <a:endParaRPr lang="de-DE" b="0"/>
          </a:p>
          <a:p>
            <a:r>
              <a:rPr lang="de-DE" b="1"/>
              <a:t>Hinweise zur Folie</a:t>
            </a:r>
          </a:p>
          <a:p>
            <a:r>
              <a:rPr lang="de-DE"/>
              <a:t>Der Fluss des Salutogenese-Modells lässt sich auch so darstellen. </a:t>
            </a:r>
          </a:p>
          <a:p>
            <a:r>
              <a:rPr lang="de-DE"/>
              <a:t>Und ihr seht sehr schön, wie das Wohlbefinden zwischen Gesundheit und Krankheit, sprich, ich fühle mich rundherum wohl bzw. ich fühle mich rundherum unwohl, pendeln kann. </a:t>
            </a:r>
          </a:p>
          <a:p>
            <a:endParaRPr lang="de-DE"/>
          </a:p>
          <a:p>
            <a:r>
              <a:rPr lang="de-DE"/>
              <a:t>So wird auch verständlich, dass sich jmd. z. B. trotz einer bestehenden Erkrankung wohlfühlen kann. </a:t>
            </a:r>
          </a:p>
          <a:p>
            <a:endParaRPr lang="de-DE"/>
          </a:p>
          <a:p>
            <a:r>
              <a:rPr lang="de-DE"/>
              <a:t>Es ist hier wichtig zu verstehen, dass das Salutogenese-Modell eine umfassende Definition von Gesundheit verfolgt, wie auch die Weltgesundheitsorganisation es tut – es fließen viele verschiedene Aspekte ein. Das Salutogenese-Modell geht dabei natürlich weit über die funktionale oder biomedizinische Definition von Gesundheit hinaus.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32</a:t>
            </a:fld>
            <a:endParaRPr lang="de-DE"/>
          </a:p>
        </p:txBody>
      </p:sp>
    </p:spTree>
    <p:extLst>
      <p:ext uri="{BB962C8B-B14F-4D97-AF65-F5344CB8AC3E}">
        <p14:creationId xmlns:p14="http://schemas.microsoft.com/office/powerpoint/2010/main" val="2799827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Beispiele von Faktoren (= Stressoren), die krank machen können / bewirken, dass wir uns auf dem </a:t>
            </a:r>
            <a:r>
              <a:rPr lang="de-DE" b="0" err="1"/>
              <a:t>Salutogenesemodell</a:t>
            </a:r>
            <a:r>
              <a:rPr lang="de-DE" b="0"/>
              <a:t> in Richtung Krankheit bewegen</a:t>
            </a:r>
          </a:p>
          <a:p>
            <a:endParaRPr lang="de-DE" b="0"/>
          </a:p>
          <a:p>
            <a:r>
              <a:rPr lang="de-DE" b="1"/>
              <a:t>Hinweise zur Folie</a:t>
            </a:r>
          </a:p>
          <a:p>
            <a:r>
              <a:rPr lang="de-DE" b="0"/>
              <a:t>/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33</a:t>
            </a:fld>
            <a:endParaRPr lang="de-DE"/>
          </a:p>
        </p:txBody>
      </p:sp>
    </p:spTree>
    <p:extLst>
      <p:ext uri="{BB962C8B-B14F-4D97-AF65-F5344CB8AC3E}">
        <p14:creationId xmlns:p14="http://schemas.microsoft.com/office/powerpoint/2010/main" val="3141120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Beispiele von Faktoren (= Widerstandsressourcen), die uns helfen, im </a:t>
            </a:r>
            <a:r>
              <a:rPr lang="de-DE"/>
              <a:t>Salutogenese-Modell</a:t>
            </a:r>
            <a:r>
              <a:rPr lang="de-DE" b="0"/>
              <a:t> in Richtung Gesundheit zu schwimmen bzw. uns dort stärker zu verankern</a:t>
            </a:r>
          </a:p>
          <a:p>
            <a:endParaRPr lang="de-DE" b="0"/>
          </a:p>
          <a:p>
            <a:r>
              <a:rPr lang="de-DE" b="1"/>
              <a:t>Hinweise zur Folie</a:t>
            </a:r>
          </a:p>
          <a:p>
            <a:r>
              <a:rPr lang="de-DE"/>
              <a:t>Hier könnt ihr das Flussbild wieder aktivieren. </a:t>
            </a:r>
          </a:p>
          <a:p>
            <a:endParaRPr lang="de-DE"/>
          </a:p>
          <a:p>
            <a:r>
              <a:rPr lang="de-DE"/>
              <a:t>Widerstandsressourcen werden im Modell der Salutogenese, also, wie entsteht Gesundheit so verstanden, dass sie dem Schwimmer mehr Kenntnisse im Umgang mit Krankheit und schwierigen Situationen ermöglichen. So lernt er, wie er gar nicht erst in Bedrängnis gerät bzw. sich Richtung Krankheit bewegt.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34</a:t>
            </a:fld>
            <a:endParaRPr lang="de-DE"/>
          </a:p>
        </p:txBody>
      </p:sp>
    </p:spTree>
    <p:extLst>
      <p:ext uri="{BB962C8B-B14F-4D97-AF65-F5344CB8AC3E}">
        <p14:creationId xmlns:p14="http://schemas.microsoft.com/office/powerpoint/2010/main" val="261627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Das Kohärenzgefühl erklärt – eine wesentliche Säule bei der Frage </a:t>
            </a:r>
            <a:r>
              <a:rPr lang="de-DE"/>
              <a:t>–,</a:t>
            </a:r>
            <a:r>
              <a:rPr lang="de-DE" b="0"/>
              <a:t> wie bleibe ich gesund / </a:t>
            </a:r>
            <a:r>
              <a:rPr lang="de-DE"/>
              <a:t>wie bewege ich</a:t>
            </a:r>
            <a:r>
              <a:rPr lang="de-DE" b="0"/>
              <a:t> mich Richtung Gesundheit</a:t>
            </a:r>
            <a:r>
              <a:rPr lang="de-DE"/>
              <a:t>.</a:t>
            </a:r>
            <a:endParaRPr lang="de-DE" b="0">
              <a:cs typeface="Calibri"/>
            </a:endParaRPr>
          </a:p>
          <a:p>
            <a:endParaRPr lang="de-DE" b="1"/>
          </a:p>
          <a:p>
            <a:r>
              <a:rPr lang="de-DE" b="1"/>
              <a:t>Hinweise zur Folie</a:t>
            </a:r>
          </a:p>
          <a:p>
            <a:r>
              <a:rPr lang="de-DE"/>
              <a:t>Das Kohärenzgefühl ist wesentlich für die Frage – wie entsteht Gesundheit, wie kann sie gefördert werden? </a:t>
            </a:r>
          </a:p>
          <a:p>
            <a:endParaRPr lang="de-DE"/>
          </a:p>
          <a:p>
            <a:r>
              <a:rPr lang="de-DE"/>
              <a:t>Das Kohärenzgefühl ist nicht mit dem Begriff der Resilienz zu verwechseln. </a:t>
            </a:r>
          </a:p>
          <a:p>
            <a:r>
              <a:rPr lang="de-DE"/>
              <a:t>Resilienz = psychische Widerstandskraft  </a:t>
            </a:r>
            <a:r>
              <a:rPr lang="de-DE">
                <a:sym typeface="Wingdings" panose="05000000000000000000" pitchFamily="2" charset="2"/>
              </a:rPr>
              <a:t> Krisen / Herausforderungen gemeistert und gestärkt aus ihnen hervorgehen  stärkt logischerweise die 2. Säule des Kohärenzgefühls, die Handhabbarkeit. </a:t>
            </a:r>
          </a:p>
          <a:p>
            <a:endParaRPr lang="de-DE">
              <a:sym typeface="Wingdings" panose="05000000000000000000" pitchFamily="2" charset="2"/>
            </a:endParaRPr>
          </a:p>
          <a:p>
            <a:r>
              <a:rPr lang="de-DE">
                <a:sym typeface="Wingdings" panose="05000000000000000000" pitchFamily="2" charset="2"/>
              </a:rPr>
              <a:t>Verständnis</a:t>
            </a:r>
          </a:p>
          <a:p>
            <a:pPr>
              <a:buFont typeface="Arial" panose="020B0604020202020204" pitchFamily="34" charset="0"/>
              <a:buChar char="•"/>
            </a:pPr>
            <a:r>
              <a:rPr lang="de-DE"/>
              <a:t>Verstehe ich mein Leben, und meine Umgebung? </a:t>
            </a:r>
          </a:p>
          <a:p>
            <a:pPr>
              <a:buFont typeface="Arial" panose="020B0604020202020204" pitchFamily="34" charset="0"/>
              <a:buChar char="•"/>
            </a:pPr>
            <a:r>
              <a:rPr lang="de-DE"/>
              <a:t>Verstehe ich meine Gedanken? </a:t>
            </a:r>
          </a:p>
          <a:p>
            <a:pPr>
              <a:buFont typeface="Arial" panose="020B0604020202020204" pitchFamily="34" charset="0"/>
              <a:buChar char="•"/>
            </a:pPr>
            <a:r>
              <a:rPr lang="de-DE"/>
              <a:t>Verstehe ich die Welt?</a:t>
            </a:r>
          </a:p>
          <a:p>
            <a:pPr>
              <a:buFont typeface="Arial" panose="020B0604020202020204" pitchFamily="34" charset="0"/>
              <a:buChar char="•"/>
            </a:pPr>
            <a:r>
              <a:rPr lang="de-DE"/>
              <a:t>Überfordert mich die Planung meines Lebens? </a:t>
            </a:r>
          </a:p>
          <a:p>
            <a:pPr>
              <a:buFont typeface="Arial" panose="020B0604020202020204" pitchFamily="34" charset="0"/>
              <a:buChar char="•"/>
            </a:pPr>
            <a:r>
              <a:rPr lang="de-DE"/>
              <a:t>Fühle ich mich orientierungslos? </a:t>
            </a:r>
          </a:p>
          <a:p>
            <a:pPr>
              <a:buFont typeface="Arial" panose="020B0604020202020204" pitchFamily="34" charset="0"/>
              <a:buChar char="•"/>
            </a:pPr>
            <a:r>
              <a:rPr lang="de-DE"/>
              <a:t>Kann ich mein Leben gut überblicken? </a:t>
            </a:r>
          </a:p>
          <a:p>
            <a:pPr>
              <a:buFont typeface="Arial" panose="020B0604020202020204" pitchFamily="34" charset="0"/>
              <a:buChar char="•"/>
            </a:pPr>
            <a:r>
              <a:rPr lang="de-DE"/>
              <a:t>Erkenne ich Zusammenhänge?</a:t>
            </a:r>
          </a:p>
          <a:p>
            <a:pPr>
              <a:buFont typeface="Arial" panose="020B0604020202020204" pitchFamily="34" charset="0"/>
              <a:buChar char="•"/>
            </a:pPr>
            <a:r>
              <a:rPr lang="de-DE"/>
              <a:t>Ist mein Leben strukturiert? </a:t>
            </a:r>
          </a:p>
          <a:p>
            <a:pPr>
              <a:buFont typeface="Arial" panose="020B0604020202020204" pitchFamily="34" charset="0"/>
              <a:buChar char="•"/>
            </a:pPr>
            <a:endParaRPr lang="de-DE"/>
          </a:p>
          <a:p>
            <a:pPr>
              <a:buFont typeface="Arial" panose="020B0604020202020204" pitchFamily="34" charset="0"/>
              <a:buNone/>
            </a:pPr>
            <a:r>
              <a:rPr lang="de-DE"/>
              <a:t>Handhabbarkeit</a:t>
            </a:r>
          </a:p>
          <a:p>
            <a:pPr>
              <a:buFont typeface="Arial" panose="020B0604020202020204" pitchFamily="34" charset="0"/>
              <a:buChar char="•"/>
            </a:pPr>
            <a:r>
              <a:rPr lang="de-DE"/>
              <a:t>Glaube ich, dass ich eine Wirkung durch meine Handlungen erziele? </a:t>
            </a:r>
          </a:p>
          <a:p>
            <a:pPr>
              <a:buFont typeface="Arial" panose="020B0604020202020204" pitchFamily="34" charset="0"/>
              <a:buChar char="•"/>
            </a:pPr>
            <a:r>
              <a:rPr lang="de-DE"/>
              <a:t>Kann ich die Konsequenzen meines Verhaltens einschätzen? </a:t>
            </a:r>
          </a:p>
          <a:p>
            <a:pPr>
              <a:buFont typeface="Arial" panose="020B0604020202020204" pitchFamily="34" charset="0"/>
              <a:buChar char="•"/>
            </a:pPr>
            <a:r>
              <a:rPr lang="de-DE"/>
              <a:t>Habe ich mein Leben selbst in der Hand? Wenn ja, woran liegt das? </a:t>
            </a:r>
          </a:p>
          <a:p>
            <a:pPr>
              <a:buFont typeface="Arial" panose="020B0604020202020204" pitchFamily="34" charset="0"/>
              <a:buChar char="•"/>
            </a:pPr>
            <a:r>
              <a:rPr lang="de-DE"/>
              <a:t>Wer beeinflusst mein Leben? Ist das in Ordnung für mich? </a:t>
            </a:r>
          </a:p>
          <a:p>
            <a:pPr>
              <a:buFont typeface="Arial" panose="020B0604020202020204" pitchFamily="34" charset="0"/>
              <a:buChar char="•"/>
            </a:pPr>
            <a:r>
              <a:rPr lang="de-DE"/>
              <a:t>Hätte ich gern mehr Gestaltungsfreiheit im Leben? </a:t>
            </a:r>
          </a:p>
          <a:p>
            <a:pPr>
              <a:buFont typeface="Arial" panose="020B0604020202020204" pitchFamily="34" charset="0"/>
              <a:buChar char="•"/>
            </a:pPr>
            <a:r>
              <a:rPr lang="de-DE"/>
              <a:t>Fühle ich mich Herausforderungen gewachsen? </a:t>
            </a:r>
          </a:p>
          <a:p>
            <a:pPr>
              <a:buFont typeface="Arial" panose="020B0604020202020204" pitchFamily="34" charset="0"/>
              <a:buChar char="•"/>
            </a:pPr>
            <a:r>
              <a:rPr lang="de-DE"/>
              <a:t>Überschreiten die Anforderungen, die das Leben an mich stellt, meine Bewältigungskapazitäten?</a:t>
            </a:r>
          </a:p>
          <a:p>
            <a:pPr>
              <a:buFont typeface="Arial" panose="020B0604020202020204" pitchFamily="34" charset="0"/>
              <a:buNone/>
            </a:pPr>
            <a:endParaRPr lang="de-DE"/>
          </a:p>
          <a:p>
            <a:pPr>
              <a:buFont typeface="Arial" panose="020B0604020202020204" pitchFamily="34" charset="0"/>
              <a:buNone/>
            </a:pPr>
            <a:r>
              <a:rPr lang="de-DE"/>
              <a:t>Sinnhaftigkeit </a:t>
            </a:r>
          </a:p>
          <a:p>
            <a:pPr>
              <a:buFont typeface="Arial" panose="020B0604020202020204" pitchFamily="34" charset="0"/>
              <a:buChar char="•"/>
            </a:pPr>
            <a:r>
              <a:rPr lang="de-DE"/>
              <a:t>Gibt es einen Sinn in meinem Leben? </a:t>
            </a:r>
          </a:p>
          <a:p>
            <a:pPr>
              <a:buFont typeface="Arial" panose="020B0604020202020204" pitchFamily="34" charset="0"/>
              <a:buChar char="•"/>
            </a:pPr>
            <a:r>
              <a:rPr lang="de-DE"/>
              <a:t>Was ist der Sinn meines Lebens? </a:t>
            </a:r>
          </a:p>
          <a:p>
            <a:pPr>
              <a:buFont typeface="Arial" panose="020B0604020202020204" pitchFamily="34" charset="0"/>
              <a:buChar char="•"/>
            </a:pPr>
            <a:r>
              <a:rPr lang="de-DE"/>
              <a:t>Was möchte ich im Leben erreichen?</a:t>
            </a:r>
          </a:p>
          <a:p>
            <a:pPr>
              <a:buFont typeface="Arial" panose="020B0604020202020204" pitchFamily="34" charset="0"/>
              <a:buChar char="•"/>
            </a:pPr>
            <a:r>
              <a:rPr lang="de-DE"/>
              <a:t>Worauf möchte ich zurückblicken können, wenn ich alt bin?</a:t>
            </a:r>
          </a:p>
          <a:p>
            <a:pPr>
              <a:buFont typeface="Arial" panose="020B0604020202020204" pitchFamily="34" charset="0"/>
              <a:buChar char="•"/>
            </a:pPr>
            <a:r>
              <a:rPr lang="de-DE"/>
              <a:t>Fühle ich mich orientierungslos? </a:t>
            </a:r>
          </a:p>
          <a:p>
            <a:pPr>
              <a:buFont typeface="Arial" panose="020B0604020202020204" pitchFamily="34" charset="0"/>
              <a:buChar char="•"/>
            </a:pPr>
            <a:r>
              <a:rPr lang="de-DE"/>
              <a:t>Nach welchen Werten möchte ich leben?</a:t>
            </a:r>
          </a:p>
          <a:p>
            <a:pPr>
              <a:buFont typeface="Arial" panose="020B0604020202020204" pitchFamily="34" charset="0"/>
              <a:buChar char="•"/>
            </a:pPr>
            <a:r>
              <a:rPr lang="de-DE"/>
              <a:t>Was ist mir wichtig?</a:t>
            </a:r>
          </a:p>
          <a:p>
            <a:pPr>
              <a:buFont typeface="Arial" panose="020B0604020202020204" pitchFamily="34" charset="0"/>
              <a:buChar char="•"/>
            </a:pPr>
            <a:r>
              <a:rPr lang="de-DE"/>
              <a:t>Gibt es etwas, dass ich mit echter Leidenschaft mache? Wobei meine Augen zu glänzen beginnen, so, wie wenn ein Kind den Weihnachtsbaum leuchten sieht? </a:t>
            </a:r>
          </a:p>
          <a:p>
            <a:pPr>
              <a:buFont typeface="Arial" panose="020B0604020202020204" pitchFamily="34" charset="0"/>
              <a:buNone/>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a:buFont typeface="Arial" panose="020B0604020202020204" pitchFamily="34" charset="0"/>
              <a:buNone/>
            </a:pPr>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35</a:t>
            </a:fld>
            <a:endParaRPr lang="de-DE"/>
          </a:p>
        </p:txBody>
      </p:sp>
    </p:spTree>
    <p:extLst>
      <p:ext uri="{BB962C8B-B14F-4D97-AF65-F5344CB8AC3E}">
        <p14:creationId xmlns:p14="http://schemas.microsoft.com/office/powerpoint/2010/main" val="530804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Unterschiede zwischen Maßnahmen zur Gesundheitsprävention und Gesundheitsförderung</a:t>
            </a:r>
          </a:p>
          <a:p>
            <a:endParaRPr lang="de-DE" b="0"/>
          </a:p>
          <a:p>
            <a:r>
              <a:rPr lang="de-DE" b="1"/>
              <a:t>Hinweise zur Folie</a:t>
            </a:r>
          </a:p>
          <a:p>
            <a:r>
              <a:rPr lang="de-DE" b="0"/>
              <a:t>Die unterschiedlichen Definitionen von Gesundheit bewirken natürlich, dass sich die Maßnahmen unterscheiden, wenn es um die Frage geht, wann bin ich gesund und wie komme ich dahin? </a:t>
            </a:r>
          </a:p>
          <a:p>
            <a:endParaRPr lang="de-DE" b="0"/>
          </a:p>
          <a:p>
            <a:r>
              <a:rPr lang="de-DE" b="0"/>
              <a:t>Dementsprechend können Maßnahmen präventiv aufgebaut sein – es geht um die Vermeidung von Krankheiten. </a:t>
            </a:r>
          </a:p>
          <a:p>
            <a:endParaRPr lang="de-DE" b="0"/>
          </a:p>
          <a:p>
            <a:r>
              <a:rPr lang="de-DE" b="0"/>
              <a:t>Oder Maßnahmen sind gesundheitsförderlich ausgerichtet – das heißt es geht um die Stärkung der Gesundheit.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36</a:t>
            </a:fld>
            <a:endParaRPr lang="de-DE"/>
          </a:p>
        </p:txBody>
      </p:sp>
    </p:spTree>
    <p:extLst>
      <p:ext uri="{BB962C8B-B14F-4D97-AF65-F5344CB8AC3E}">
        <p14:creationId xmlns:p14="http://schemas.microsoft.com/office/powerpoint/2010/main" val="29992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3</a:t>
            </a:fld>
            <a:endParaRPr lang="de-DE"/>
          </a:p>
        </p:txBody>
      </p:sp>
    </p:spTree>
    <p:extLst>
      <p:ext uri="{BB962C8B-B14F-4D97-AF65-F5344CB8AC3E}">
        <p14:creationId xmlns:p14="http://schemas.microsoft.com/office/powerpoint/2010/main" val="673117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sz="1200" b="1" i="0" u="none" strike="noStrike" kern="1200">
                <a:solidFill>
                  <a:schemeClr val="tx1"/>
                </a:solidFill>
                <a:effectLst/>
                <a:latin typeface="+mn-lt"/>
                <a:ea typeface="+mn-ea"/>
                <a:cs typeface="+mn-cs"/>
              </a:rPr>
              <a:t>Ziel/Sinn der Übung</a:t>
            </a:r>
          </a:p>
          <a:p>
            <a:pPr rtl="0" fontAlgn="base"/>
            <a:r>
              <a:rPr lang="de-DE" sz="1200" b="0" i="0" u="none" strike="noStrike" kern="1200">
                <a:solidFill>
                  <a:schemeClr val="tx1"/>
                </a:solidFill>
                <a:effectLst/>
                <a:latin typeface="+mn-lt"/>
                <a:ea typeface="+mn-ea"/>
                <a:cs typeface="+mn-cs"/>
              </a:rPr>
              <a:t>Eigene Schutzfaktoren und Risikofaktoren herausfinden in Bezug auf Gesundheit, Selbstreflektion </a:t>
            </a:r>
          </a:p>
          <a:p>
            <a:pPr rtl="0" fontAlgn="base"/>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Wie die Übung funktioniert</a:t>
            </a:r>
            <a:endParaRPr lang="de-DE" sz="1200" b="0" i="0" u="none" strike="noStrike" kern="1200">
              <a:solidFill>
                <a:schemeClr val="tx1"/>
              </a:solidFill>
              <a:effectLst/>
              <a:latin typeface="+mn-lt"/>
              <a:ea typeface="+mn-ea"/>
              <a:cs typeface="+mn-cs"/>
            </a:endParaRPr>
          </a:p>
          <a:p>
            <a:pPr fontAlgn="base"/>
            <a:r>
              <a:rPr lang="de-DE"/>
              <a:t>In Präsenz</a:t>
            </a:r>
            <a:r>
              <a:rPr lang="de-DE" sz="1200" b="0" i="0" u="none" strike="noStrike" kern="1200">
                <a:solidFill>
                  <a:schemeClr val="tx1"/>
                </a:solidFill>
                <a:effectLst/>
                <a:latin typeface="+mn-lt"/>
                <a:ea typeface="+mn-ea"/>
                <a:cs typeface="+mn-cs"/>
              </a:rPr>
              <a:t>: Kontinuum (gesund bis krank) auf Boden legen (ähnlich bei Übung Barometer)</a:t>
            </a:r>
            <a:endParaRPr lang="de-DE" sz="1200" b="0" i="0" u="none" strike="noStrike" kern="1200">
              <a:solidFill>
                <a:schemeClr val="tx1"/>
              </a:solidFill>
              <a:effectLst/>
              <a:latin typeface="+mn-lt"/>
              <a:cs typeface="Calibri"/>
            </a:endParaRPr>
          </a:p>
          <a:p>
            <a:pPr rtl="0" fontAlgn="base"/>
            <a:r>
              <a:rPr lang="de-DE" sz="1200" b="0" i="0" u="none" strike="noStrike" kern="1200">
                <a:solidFill>
                  <a:schemeClr val="tx1"/>
                </a:solidFill>
                <a:effectLst/>
                <a:latin typeface="+mn-lt"/>
                <a:ea typeface="+mn-ea"/>
                <a:cs typeface="+mn-cs"/>
              </a:rPr>
              <a:t>Personen schreiben ihre Antworten auf Zettel und legen sie entlang des Kontinuums</a:t>
            </a:r>
          </a:p>
          <a:p>
            <a:pPr fontAlgn="base"/>
            <a:r>
              <a:rPr lang="de-DE" sz="1200" b="0" i="0" u="none" strike="noStrike" kern="1200">
                <a:solidFill>
                  <a:schemeClr val="tx1"/>
                </a:solidFill>
                <a:effectLst/>
                <a:latin typeface="+mn-lt"/>
                <a:ea typeface="+mn-ea"/>
                <a:cs typeface="+mn-cs"/>
              </a:rPr>
              <a:t>Online: </a:t>
            </a:r>
            <a:r>
              <a:rPr lang="de-DE"/>
              <a:t>prinzipiell gleiche Vorgehensweise</a:t>
            </a:r>
            <a:r>
              <a:rPr lang="de-DE" sz="1200" b="0" i="0" u="none" strike="noStrike" kern="1200">
                <a:solidFill>
                  <a:schemeClr val="tx1"/>
                </a:solidFill>
                <a:effectLst/>
                <a:latin typeface="+mn-lt"/>
                <a:ea typeface="+mn-ea"/>
                <a:cs typeface="+mn-cs"/>
              </a:rPr>
              <a:t>, nur werden die Antworten nicht auf den Boden gelegt, sondern vorgelesen</a:t>
            </a:r>
            <a:endParaRPr lang="de-DE" sz="1200" b="0" i="0" u="none" strike="noStrike" kern="1200">
              <a:solidFill>
                <a:schemeClr val="tx1"/>
              </a:solidFill>
              <a:effectLst/>
              <a:latin typeface="+mn-lt"/>
              <a:cs typeface="Calibri"/>
            </a:endParaRPr>
          </a:p>
          <a:p>
            <a:pPr rtl="0" fontAlgn="base"/>
            <a:r>
              <a:rPr lang="de-DE" sz="1200" b="0" i="0" u="none" strike="noStrike" kern="1200">
                <a:solidFill>
                  <a:schemeClr val="tx1"/>
                </a:solidFill>
                <a:effectLst/>
                <a:latin typeface="+mn-lt"/>
                <a:ea typeface="+mn-ea"/>
                <a:cs typeface="+mn-cs"/>
              </a:rPr>
              <a:t>Fragen: </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Was hilft dir dich gesund und gut zu fühlen?</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Was macht dich krank?</a:t>
            </a:r>
          </a:p>
          <a:p>
            <a:pPr marL="0" indent="0" rtl="0" fontAlgn="base">
              <a:buFont typeface="Arial" panose="020B0604020202020204" pitchFamily="34" charset="0"/>
              <a:buNone/>
            </a:pPr>
            <a:r>
              <a:rPr lang="de-DE" sz="1200" b="0" i="0" u="none" strike="noStrike" kern="1200">
                <a:solidFill>
                  <a:schemeClr val="tx1"/>
                </a:solidFill>
                <a:effectLst/>
                <a:latin typeface="+mn-lt"/>
                <a:ea typeface="+mn-ea"/>
                <a:cs typeface="+mn-cs"/>
              </a:rPr>
              <a:t>Auf der nächsten Folie sind einige Aussagen aufgeschrieben, welche als Back-up dienen können, falls von der Gruppe wenige Ideen kommen.</a:t>
            </a:r>
          </a:p>
          <a:p>
            <a:pPr rtl="0" fontAlgn="base"/>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Klebeband/Zettel um Kontinuum darzustellen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Zettel und Stifte für </a:t>
            </a:r>
            <a:r>
              <a:rPr lang="de-DE" b="0" err="1"/>
              <a:t>Teilnehmer:innen</a:t>
            </a:r>
            <a:endParaRPr lang="de-DE" b="0"/>
          </a:p>
          <a:p>
            <a:pPr marL="0" marR="0" lvl="0" indent="0" algn="l" defTabSz="914400" rtl="0" eaLnBrk="1" fontAlgn="base" latinLnBrk="0" hangingPunct="1">
              <a:lnSpc>
                <a:spcPct val="100000"/>
              </a:lnSpc>
              <a:spcBef>
                <a:spcPts val="0"/>
              </a:spcBef>
              <a:spcAft>
                <a:spcPts val="0"/>
              </a:spcAft>
              <a:buClrTx/>
              <a:buSzTx/>
              <a:buFontTx/>
              <a:buNone/>
              <a:tabLst/>
              <a:defRPr/>
            </a:pPr>
            <a:endParaRPr lang="de-DE" b="1"/>
          </a:p>
          <a:p>
            <a:pPr marL="0" marR="0" lvl="0" indent="0" algn="l" defTabSz="914400" rtl="0" eaLnBrk="1" fontAlgn="base" latinLnBrk="0" hangingPunct="1">
              <a:lnSpc>
                <a:spcPct val="100000"/>
              </a:lnSpc>
              <a:spcBef>
                <a:spcPts val="0"/>
              </a:spcBef>
              <a:spcAft>
                <a:spcPts val="0"/>
              </a:spcAft>
              <a:buClrTx/>
              <a:buSzTx/>
              <a:buFontTx/>
              <a:buNone/>
              <a:tabLst/>
              <a:defRPr/>
            </a:pPr>
            <a:r>
              <a:rPr lang="de-DE" b="1"/>
              <a:t>Anknüpfungsmöglichkeiten, Fragen, um die Übung gemeinsam zu besprechen</a:t>
            </a:r>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Ergebnisse anschauen, besprechen und reflektieren</a:t>
            </a:r>
          </a:p>
          <a:p>
            <a:pPr marL="171450" indent="-171450" rtl="0" fontAlgn="base">
              <a:buFont typeface="Arial" panose="020B0604020202020204" pitchFamily="34" charset="0"/>
              <a:buChar char="•"/>
            </a:pPr>
            <a:r>
              <a:rPr lang="de-DE" sz="1200" b="0" i="0" u="none" strike="noStrike" kern="1200" err="1">
                <a:solidFill>
                  <a:schemeClr val="tx1"/>
                </a:solidFill>
                <a:effectLst/>
                <a:latin typeface="+mn-lt"/>
                <a:ea typeface="+mn-ea"/>
                <a:cs typeface="+mn-cs"/>
              </a:rPr>
              <a:t>Jede:r</a:t>
            </a:r>
            <a:r>
              <a:rPr lang="de-DE" sz="1200" b="0" i="0" u="none" strike="noStrike" kern="1200">
                <a:solidFill>
                  <a:schemeClr val="tx1"/>
                </a:solidFill>
                <a:effectLst/>
                <a:latin typeface="+mn-lt"/>
                <a:ea typeface="+mn-ea"/>
                <a:cs typeface="+mn-cs"/>
              </a:rPr>
              <a:t> kann ein paar seiner Antworten kurz vorstellen</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Geht es den anderen Teilnehmenden ähnlich</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Wurde alle Gesundheitsbereiche (mental, physisch, sozial) angesprochen? </a:t>
            </a:r>
          </a:p>
          <a:p>
            <a:pPr marL="0" indent="0" rtl="0" fontAlgn="base">
              <a:buFont typeface="Arial" panose="020B0604020202020204" pitchFamily="34" charset="0"/>
              <a:buNone/>
            </a:pPr>
            <a:endParaRPr lang="de-DE" sz="1200" b="0"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37</a:t>
            </a:fld>
            <a:endParaRPr lang="de-DE"/>
          </a:p>
        </p:txBody>
      </p:sp>
    </p:spTree>
    <p:extLst>
      <p:ext uri="{BB962C8B-B14F-4D97-AF65-F5344CB8AC3E}">
        <p14:creationId xmlns:p14="http://schemas.microsoft.com/office/powerpoint/2010/main" val="2993417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38</a:t>
            </a:fld>
            <a:endParaRPr lang="de-DE"/>
          </a:p>
        </p:txBody>
      </p:sp>
    </p:spTree>
    <p:extLst>
      <p:ext uri="{BB962C8B-B14F-4D97-AF65-F5344CB8AC3E}">
        <p14:creationId xmlns:p14="http://schemas.microsoft.com/office/powerpoint/2010/main" val="4239410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sz="1200" b="1" i="0" u="none" strike="noStrike" kern="1200">
                <a:solidFill>
                  <a:schemeClr val="tx1"/>
                </a:solidFill>
                <a:effectLst/>
                <a:latin typeface="+mn-lt"/>
                <a:ea typeface="+mn-ea"/>
                <a:cs typeface="+mn-cs"/>
              </a:rPr>
              <a:t>Ziel/Sinn der Übung</a:t>
            </a:r>
          </a:p>
          <a:p>
            <a:pPr rtl="0" fontAlgn="base"/>
            <a:r>
              <a:rPr lang="de-DE" sz="1200" b="0" i="0" u="none" strike="noStrike" kern="1200">
                <a:solidFill>
                  <a:schemeClr val="tx1"/>
                </a:solidFill>
                <a:effectLst/>
                <a:latin typeface="+mn-lt"/>
                <a:ea typeface="+mn-ea"/>
                <a:cs typeface="+mn-cs"/>
              </a:rPr>
              <a:t>Überleitung zu Klimawandel und Gesundheit </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Wie die Übung funktioniert</a:t>
            </a:r>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Kurzes (mündliches) Blitzlicht:</a:t>
            </a:r>
            <a:endParaRPr lang="de-DE" sz="1200" b="1" i="0"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Was fällt den Teilnehmenden zu Klimawandel und Gesundheit ein? , Gibt es einen Zusammenhang?</a:t>
            </a:r>
          </a:p>
          <a:p>
            <a:pPr rtl="0" fontAlgn="base"/>
            <a:r>
              <a:rPr lang="de-DE" sz="1200" b="0" i="0" u="none" strike="noStrike" kern="1200">
                <a:solidFill>
                  <a:schemeClr val="tx1"/>
                </a:solidFill>
                <a:effectLst/>
                <a:latin typeface="+mn-lt"/>
                <a:ea typeface="+mn-ea"/>
                <a:cs typeface="+mn-cs"/>
              </a:rPr>
              <a:t>Wie wurde der Zusammenhang bisher erlebt?</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Persönlich?</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In der KJA?</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Zusammenhang bekannt und bewusst?</a:t>
            </a:r>
          </a:p>
          <a:p>
            <a:pPr marL="171450" indent="-171450" rtl="0" fontAlgn="base">
              <a:buFont typeface="Arial" panose="020B0604020202020204" pitchFamily="34" charset="0"/>
              <a:buChar char="•"/>
            </a:pPr>
            <a:r>
              <a:rPr lang="de-DE" sz="1200" b="0" i="0" u="none" strike="noStrike" kern="1200">
                <a:solidFill>
                  <a:schemeClr val="tx1"/>
                </a:solidFill>
                <a:effectLst/>
                <a:latin typeface="+mn-lt"/>
                <a:ea typeface="+mn-ea"/>
                <a:cs typeface="+mn-cs"/>
              </a:rPr>
              <a:t>Wo und wie gibt es Zusammenhänge?</a:t>
            </a:r>
          </a:p>
          <a:p>
            <a:pPr marL="0" indent="0" rtl="0" fontAlgn="base">
              <a:buFont typeface="Arial" panose="020B0604020202020204" pitchFamily="34" charset="0"/>
              <a:buNone/>
            </a:pPr>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a:solidFill>
                  <a:schemeClr val="tx1"/>
                </a:solidFill>
                <a:effectLst/>
                <a:latin typeface="+mn-lt"/>
                <a:ea typeface="+mn-ea"/>
                <a:cs typeface="+mn-cs"/>
              </a:rPr>
              <a:t>Keine, ggf. Zettel und Stifte für Notizen für </a:t>
            </a:r>
            <a:r>
              <a:rPr lang="de-DE" sz="1200" b="0" i="0" u="none" strike="noStrike" kern="1200" err="1">
                <a:solidFill>
                  <a:schemeClr val="tx1"/>
                </a:solidFill>
                <a:effectLst/>
                <a:latin typeface="+mn-lt"/>
                <a:ea typeface="+mn-ea"/>
                <a:cs typeface="+mn-cs"/>
              </a:rPr>
              <a:t>Teilnehmer:innen</a:t>
            </a:r>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b="1"/>
              <a:t>Anknüpfungsmöglichkeiten, Fragen, um die Übung gemeinsam zu besprechen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200" b="0" i="0" u="none" strike="noStrike" kern="1200">
                <a:solidFill>
                  <a:schemeClr val="tx1"/>
                </a:solidFill>
                <a:effectLst/>
                <a:latin typeface="+mn-lt"/>
                <a:ea typeface="+mn-ea"/>
                <a:cs typeface="+mn-cs"/>
              </a:rPr>
              <a:t>Gibt es Punkte von anderen Teilnehmenden, die einem selbst nicht bewusst waren?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200" b="0" i="0" u="none" strike="noStrike" kern="1200">
                <a:solidFill>
                  <a:schemeClr val="tx1"/>
                </a:solidFill>
                <a:effectLst/>
                <a:latin typeface="+mn-lt"/>
                <a:ea typeface="+mn-ea"/>
                <a:cs typeface="+mn-cs"/>
              </a:rPr>
              <a:t>Was wurde am häufigsten genannt? Wo ist der Zusammenhang vielleicht vielen Menschen schon bewusst? Was muss man in Bezug auf Arbeit mit Kindern und Jugendlichen besonders betrachten?</a:t>
            </a:r>
          </a:p>
          <a:p>
            <a:pPr marL="0" indent="0" rtl="0" fontAlgn="base">
              <a:buFont typeface="Arial" panose="020B0604020202020204" pitchFamily="34" charset="0"/>
              <a:buNone/>
            </a:pPr>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rtl="0" fontAlgn="base"/>
            <a:endParaRPr lang="de-DE" sz="1200" b="0" i="0" u="none" strike="noStrike" kern="120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39</a:t>
            </a:fld>
            <a:endParaRPr lang="de-DE"/>
          </a:p>
        </p:txBody>
      </p:sp>
    </p:spTree>
    <p:extLst>
      <p:ext uri="{BB962C8B-B14F-4D97-AF65-F5344CB8AC3E}">
        <p14:creationId xmlns:p14="http://schemas.microsoft.com/office/powerpoint/2010/main" val="3425330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endParaRPr lang="de-DE" sz="1200" b="0" i="0" u="none" strike="noStrike" kern="1200">
              <a:solidFill>
                <a:schemeClr val="tx1"/>
              </a:solidFill>
              <a:effectLst/>
              <a:latin typeface="+mn-lt"/>
              <a:ea typeface="+mn-ea"/>
              <a:cs typeface="+mn-cs"/>
            </a:endParaRPr>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40</a:t>
            </a:fld>
            <a:endParaRPr lang="de-DE"/>
          </a:p>
        </p:txBody>
      </p:sp>
    </p:spTree>
    <p:extLst>
      <p:ext uri="{BB962C8B-B14F-4D97-AF65-F5344CB8AC3E}">
        <p14:creationId xmlns:p14="http://schemas.microsoft.com/office/powerpoint/2010/main" val="3726798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 Diese Folie ist der Übergang zur nächsten Folie !!!</a:t>
            </a:r>
            <a:endParaRPr lang="de-DE"/>
          </a:p>
          <a:p>
            <a:endParaRPr lang="de-DE"/>
          </a:p>
          <a:p>
            <a:r>
              <a:rPr lang="de-DE" sz="1200" b="0" i="0" u="none" strike="noStrike" kern="1200">
                <a:solidFill>
                  <a:schemeClr val="tx1"/>
                </a:solidFill>
                <a:effectLst/>
                <a:latin typeface="+mn-lt"/>
                <a:ea typeface="+mn-ea"/>
                <a:cs typeface="+mn-cs"/>
              </a:rPr>
              <a:t>Erweiterter Arbeitsauftrag: Gesundheit und Krankheit vor dem Hintergrund der Umwelt und des Klimawandel</a:t>
            </a:r>
            <a:r>
              <a:rPr lang="de-DE"/>
              <a:t> --&gt; WENN WIR UNS JETZT GESUNDHEIT UND KLIMAWANDEL ANGUCKEN --&lt;</a:t>
            </a:r>
            <a:endParaRPr lang="de-DE" sz="1200" b="0" i="0" u="none" strike="noStrike" kern="1200">
              <a:solidFill>
                <a:schemeClr val="tx1"/>
              </a:solidFill>
              <a:effectLst/>
              <a:latin typeface="+mn-lt"/>
              <a:cs typeface="Calibri"/>
            </a:endParaRPr>
          </a:p>
          <a:p>
            <a:pPr rtl="0" fontAlgn="base"/>
            <a:r>
              <a:rPr lang="de-DE" sz="1200" b="0" i="0" u="none" strike="noStrike" kern="1200">
                <a:solidFill>
                  <a:schemeClr val="tx1"/>
                </a:solidFill>
                <a:effectLst/>
                <a:latin typeface="+mn-lt"/>
                <a:ea typeface="+mn-ea"/>
                <a:cs typeface="+mn-cs"/>
              </a:rPr>
              <a:t>Ergänzende Backup-Karten für Umwelt und Gesundheit </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Ziel/Sinn der Übung</a:t>
            </a:r>
          </a:p>
          <a:p>
            <a:pPr rtl="0" fontAlgn="base"/>
            <a:r>
              <a:rPr lang="de-DE" sz="1200" b="0" i="0" u="none" strike="noStrike" kern="1200">
                <a:solidFill>
                  <a:schemeClr val="tx1"/>
                </a:solidFill>
                <a:effectLst/>
                <a:latin typeface="+mn-lt"/>
                <a:ea typeface="+mn-ea"/>
                <a:cs typeface="+mn-cs"/>
              </a:rPr>
              <a:t>Zusammenhang zwischen Klimawandel und Gesundheit verstehen/erkennen</a:t>
            </a:r>
          </a:p>
          <a:p>
            <a:pPr rtl="0" fontAlgn="base"/>
            <a:endParaRPr lang="de-DE" sz="1200" b="0" i="0" u="none" strike="noStrike" kern="1200">
              <a:solidFill>
                <a:schemeClr val="tx1"/>
              </a:solidFill>
              <a:effectLst/>
              <a:latin typeface="+mn-lt"/>
              <a:ea typeface="+mn-ea"/>
              <a:cs typeface="+mn-cs"/>
            </a:endParaRPr>
          </a:p>
          <a:p>
            <a:pPr rtl="0" fontAlgn="base"/>
            <a:r>
              <a:rPr lang="de-DE" sz="1200" b="1" i="0" u="none" strike="noStrike" kern="1200">
                <a:solidFill>
                  <a:schemeClr val="tx1"/>
                </a:solidFill>
                <a:effectLst/>
                <a:latin typeface="+mn-lt"/>
                <a:ea typeface="+mn-ea"/>
                <a:cs typeface="+mn-cs"/>
              </a:rPr>
              <a:t>Wie die Übung funktioniert</a:t>
            </a:r>
          </a:p>
          <a:p>
            <a:pPr rtl="0" fontAlgn="base"/>
            <a:r>
              <a:rPr lang="de-DE"/>
              <a:t>Präsenz: Noch einmal</a:t>
            </a:r>
            <a:r>
              <a:rPr lang="de-DE" sz="1200" b="0" i="0" u="none" strike="noStrike" kern="1200">
                <a:solidFill>
                  <a:schemeClr val="tx1"/>
                </a:solidFill>
                <a:effectLst/>
                <a:latin typeface="+mn-lt"/>
                <a:ea typeface="+mn-ea"/>
                <a:cs typeface="+mn-cs"/>
              </a:rPr>
              <a:t> Zeit geben, um Karten zu schreiben und am Kontinuum anlegen lassen -&gt; als Partnerarbeit (5 Minuten) </a:t>
            </a:r>
            <a:endParaRPr lang="de-DE" sz="1200" b="1"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Antworten zu den Fragen auf Zettel schreiben, danach alle kurz vorlesen und erklären/besprechen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a:solidFill>
                  <a:schemeClr val="tx1"/>
                </a:solidFill>
                <a:effectLst/>
                <a:latin typeface="+mn-lt"/>
                <a:ea typeface="+mn-ea"/>
                <a:cs typeface="+mn-cs"/>
              </a:rPr>
              <a:t>Online: eigentlich gleich, nur werden die Antworten nicht auf den Boden gelegt, sondern lediglich vorgelesen</a:t>
            </a:r>
          </a:p>
          <a:p>
            <a:pPr rtl="0" fontAlgn="base"/>
            <a:endParaRPr lang="de-DE" sz="1200" b="0" i="0" u="none" strike="noStrike" kern="1200">
              <a:solidFill>
                <a:schemeClr val="tx1"/>
              </a:solidFill>
              <a:effectLst/>
              <a:latin typeface="+mn-lt"/>
              <a:ea typeface="+mn-ea"/>
              <a:cs typeface="+mn-cs"/>
            </a:endParaRPr>
          </a:p>
          <a:p>
            <a:pPr rtl="0" fontAlgn="base"/>
            <a:r>
              <a:rPr lang="de-DE" sz="1200" b="0" i="0" u="none" strike="noStrike" kern="1200">
                <a:solidFill>
                  <a:schemeClr val="tx1"/>
                </a:solidFill>
                <a:effectLst/>
                <a:latin typeface="+mn-lt"/>
                <a:ea typeface="+mn-ea"/>
                <a:cs typeface="+mn-cs"/>
              </a:rPr>
              <a:t>Was fällt den Teilnehmenden zu Klimawandel und Gesundheit ein? </a:t>
            </a:r>
          </a:p>
          <a:p>
            <a:pPr rtl="0" fontAlgn="base"/>
            <a:r>
              <a:rPr lang="de-DE" sz="1200" b="0" i="0" u="none" strike="noStrike" kern="1200">
                <a:solidFill>
                  <a:schemeClr val="tx1"/>
                </a:solidFill>
                <a:effectLst/>
                <a:latin typeface="+mn-lt"/>
                <a:ea typeface="+mn-ea"/>
                <a:cs typeface="+mn-cs"/>
              </a:rPr>
              <a:t>Was sind positive und negative Auswirkungen des Klimawandels auf die Gesundheit? -&gt; Schutz- und Risikofaktoren</a:t>
            </a:r>
          </a:p>
          <a:p>
            <a:pPr rtl="0" fontAlgn="base"/>
            <a:r>
              <a:rPr lang="de-DE" sz="1200" b="0" i="0" u="none" strike="noStrike" kern="1200">
                <a:solidFill>
                  <a:schemeClr val="tx1"/>
                </a:solidFill>
                <a:effectLst/>
                <a:latin typeface="+mn-lt"/>
                <a:ea typeface="+mn-ea"/>
                <a:cs typeface="+mn-cs"/>
              </a:rPr>
              <a:t>Wie kann man sich vor den Auswirkungen schützen?</a:t>
            </a:r>
          </a:p>
          <a:p>
            <a:pPr rtl="0" fontAlgn="base"/>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Klebeband/Zettel um Kontinuum darzustellen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Zettel und Stifte für </a:t>
            </a:r>
            <a:r>
              <a:rPr lang="de-DE" b="0" err="1"/>
              <a:t>Teilnehmer:innen</a:t>
            </a:r>
            <a:endParaRPr lang="de-DE" b="0"/>
          </a:p>
          <a:p>
            <a:pPr rtl="0" fontAlgn="base"/>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b="1"/>
              <a:t>Anknüpfungsmöglichkeiten, Fragen, um die Übung gemeinsam zu besprechen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200" b="0" i="0" u="none" strike="noStrike" kern="1200">
                <a:solidFill>
                  <a:schemeClr val="tx1"/>
                </a:solidFill>
                <a:effectLst/>
                <a:latin typeface="+mn-lt"/>
                <a:ea typeface="+mn-ea"/>
                <a:cs typeface="+mn-cs"/>
              </a:rPr>
              <a:t>Gibt es Punkte von anderen Teilnehmenden, die einem selbst nicht bewusst waren?</a:t>
            </a:r>
          </a:p>
          <a:p>
            <a:pPr marL="0" indent="0" rtl="0" fontAlgn="base">
              <a:buFont typeface="Arial" panose="020B0604020202020204" pitchFamily="34" charset="0"/>
              <a:buNone/>
            </a:pPr>
            <a:endParaRPr lang="de-DE"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rtl="0" fontAlgn="base"/>
            <a:endParaRPr lang="de-DE" sz="1200" b="0"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pPr rtl="0" fontAlgn="base"/>
            <a:endParaRPr lang="de-DE" sz="1200" b="0" i="0" u="none" strike="noStrike" kern="1200">
              <a:solidFill>
                <a:schemeClr val="tx1"/>
              </a:solidFill>
              <a:effectLst/>
              <a:latin typeface="+mn-lt"/>
              <a:ea typeface="+mn-ea"/>
              <a:cs typeface="+mn-cs"/>
            </a:endParaRPr>
          </a:p>
          <a:p>
            <a:pPr rtl="0" fontAlgn="base"/>
            <a:endParaRPr lang="de-DE" sz="1200" b="1" i="0" u="none" strike="noStrike" kern="1200">
              <a:solidFill>
                <a:schemeClr val="tx1"/>
              </a:solidFill>
              <a:effectLst/>
              <a:latin typeface="+mn-lt"/>
              <a:ea typeface="+mn-ea"/>
              <a:cs typeface="+mn-cs"/>
            </a:endParaRPr>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41</a:t>
            </a:fld>
            <a:endParaRPr lang="de-DE"/>
          </a:p>
        </p:txBody>
      </p:sp>
    </p:spTree>
    <p:extLst>
      <p:ext uri="{BB962C8B-B14F-4D97-AF65-F5344CB8AC3E}">
        <p14:creationId xmlns:p14="http://schemas.microsoft.com/office/powerpoint/2010/main" val="3501891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Graphische und vereinfachte Darstellung des Zusammenhangs zwischen Klimawandel und Gesundheit</a:t>
            </a:r>
          </a:p>
          <a:p>
            <a:endParaRPr lang="de-DE" b="0"/>
          </a:p>
          <a:p>
            <a:r>
              <a:rPr lang="de-DE" b="1"/>
              <a:t>Hinweise zur Folie</a:t>
            </a:r>
          </a:p>
          <a:p>
            <a:r>
              <a:rPr lang="de-DE" b="0"/>
              <a:t>Wie stark die direkten und indirekten Effekte die Gesundheit beeinflusst, beeinflussen kann, hängt stark von den sozialen Faktoren ab. </a:t>
            </a:r>
          </a:p>
          <a:p>
            <a:r>
              <a:rPr lang="de-DE" b="1"/>
              <a:t>Quelle</a:t>
            </a:r>
            <a:r>
              <a:rPr lang="de-DE" b="0"/>
              <a:t>: </a:t>
            </a:r>
            <a:r>
              <a:rPr lang="de-DE" sz="1800" b="0">
                <a:effectLst/>
                <a:latin typeface="Shaker2Lancet"/>
              </a:rPr>
              <a:t>Health and </a:t>
            </a:r>
            <a:r>
              <a:rPr lang="de-DE" sz="1800" b="0" err="1">
                <a:effectLst/>
                <a:latin typeface="Shaker2Lancet"/>
              </a:rPr>
              <a:t>climate</a:t>
            </a:r>
            <a:r>
              <a:rPr lang="de-DE" sz="1800" b="0">
                <a:effectLst/>
                <a:latin typeface="Shaker2Lancet"/>
              </a:rPr>
              <a:t> </a:t>
            </a:r>
            <a:r>
              <a:rPr lang="de-DE" sz="1800" b="0" err="1">
                <a:effectLst/>
                <a:latin typeface="Shaker2Lancet"/>
              </a:rPr>
              <a:t>change</a:t>
            </a:r>
            <a:r>
              <a:rPr lang="de-DE" sz="1800" b="0">
                <a:effectLst/>
                <a:latin typeface="Shaker2Lancet"/>
              </a:rPr>
              <a:t>: </a:t>
            </a:r>
            <a:r>
              <a:rPr lang="de-DE" sz="1800" b="0" err="1">
                <a:effectLst/>
                <a:latin typeface="Shaker2Lancet"/>
              </a:rPr>
              <a:t>policy</a:t>
            </a:r>
            <a:r>
              <a:rPr lang="de-DE" sz="1800" b="0">
                <a:effectLst/>
                <a:latin typeface="Shaker2Lancet"/>
              </a:rPr>
              <a:t> </a:t>
            </a:r>
            <a:r>
              <a:rPr lang="de-DE" sz="1800" b="0" err="1">
                <a:effectLst/>
                <a:latin typeface="Shaker2Lancet"/>
              </a:rPr>
              <a:t>responses</a:t>
            </a:r>
            <a:r>
              <a:rPr lang="de-DE" sz="1800" b="0">
                <a:effectLst/>
                <a:latin typeface="Shaker2Lancet"/>
              </a:rPr>
              <a:t> </a:t>
            </a:r>
            <a:r>
              <a:rPr lang="de-DE" sz="1800" b="0" err="1">
                <a:effectLst/>
                <a:latin typeface="Shaker2Lancet"/>
              </a:rPr>
              <a:t>to</a:t>
            </a:r>
            <a:r>
              <a:rPr lang="de-DE" sz="1800" b="0">
                <a:effectLst/>
                <a:latin typeface="Shaker2Lancet"/>
              </a:rPr>
              <a:t> </a:t>
            </a:r>
            <a:r>
              <a:rPr lang="de-DE" sz="1800" b="0" err="1">
                <a:effectLst/>
                <a:latin typeface="Shaker2Lancet"/>
              </a:rPr>
              <a:t>protect</a:t>
            </a:r>
            <a:r>
              <a:rPr lang="de-DE" sz="1800" b="0">
                <a:effectLst/>
                <a:latin typeface="Shaker2Lancet"/>
              </a:rPr>
              <a:t> </a:t>
            </a:r>
            <a:endParaRPr lang="de-DE" b="0"/>
          </a:p>
          <a:p>
            <a:r>
              <a:rPr lang="de-DE" sz="1800" b="0" err="1">
                <a:effectLst/>
                <a:latin typeface="Shaker2Lancet"/>
              </a:rPr>
              <a:t>public</a:t>
            </a:r>
            <a:r>
              <a:rPr lang="de-DE" sz="1800" b="0">
                <a:effectLst/>
                <a:latin typeface="Shaker2Lancet"/>
              </a:rPr>
              <a:t> </a:t>
            </a:r>
            <a:r>
              <a:rPr lang="de-DE" sz="1800" b="0" err="1">
                <a:effectLst/>
                <a:latin typeface="Shaker2Lancet"/>
              </a:rPr>
              <a:t>health</a:t>
            </a:r>
            <a:r>
              <a:rPr lang="de-DE" sz="1800" b="0">
                <a:effectLst/>
                <a:latin typeface="Shaker2Lancet"/>
              </a:rPr>
              <a:t>, Nick Watts et al., 2015</a:t>
            </a:r>
            <a:endParaRPr lang="de-DE" b="0"/>
          </a:p>
          <a:p>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42</a:t>
            </a:fld>
            <a:endParaRPr lang="de-DE"/>
          </a:p>
        </p:txBody>
      </p:sp>
    </p:spTree>
    <p:extLst>
      <p:ext uri="{BB962C8B-B14F-4D97-AF65-F5344CB8AC3E}">
        <p14:creationId xmlns:p14="http://schemas.microsoft.com/office/powerpoint/2010/main" val="3816327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 das Thema: Krise und Chance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43</a:t>
            </a:fld>
            <a:endParaRPr lang="de-DE"/>
          </a:p>
        </p:txBody>
      </p:sp>
    </p:spTree>
    <p:extLst>
      <p:ext uri="{BB962C8B-B14F-4D97-AF65-F5344CB8AC3E}">
        <p14:creationId xmlns:p14="http://schemas.microsoft.com/office/powerpoint/2010/main" val="1518296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Einführung in den Begriff der Krise und Bezug zur Klimakrise </a:t>
            </a:r>
          </a:p>
          <a:p>
            <a:endParaRPr lang="de-DE" b="0"/>
          </a:p>
          <a:p>
            <a:r>
              <a:rPr lang="de-DE" b="1"/>
              <a:t>Hinweise zur Folie</a:t>
            </a:r>
          </a:p>
          <a:p>
            <a:r>
              <a:rPr lang="de-DE" b="0"/>
              <a:t>Wir verknüpfen Krise oftmals direkt mit etwas negativem, dabei ist eine Krise der Ausgangspunkt für den Wandel, für etwas Neues. </a:t>
            </a:r>
          </a:p>
          <a:p>
            <a:r>
              <a:rPr lang="de-DE" b="0"/>
              <a:t>Krisen sind oftmals notwendig, damit verstanden wird, dass etwas zu verändern ist. </a:t>
            </a:r>
          </a:p>
          <a:p>
            <a:r>
              <a:rPr lang="de-DE" b="0"/>
              <a:t>Dies lässt sich im Kleinen, im Privaten (vllt. hat dies auch schon mal jemand erlebt in der Runde) beobachten, als auch im Großen. </a:t>
            </a:r>
          </a:p>
          <a:p>
            <a:endParaRPr lang="de-DE" b="0"/>
          </a:p>
          <a:p>
            <a:r>
              <a:rPr lang="de-DE"/>
              <a:t>„Krise ist ein produktiver Zustand. Man muss ihr nur den Beigeschmack der Katastrophe nehmen. “ So beschreibt </a:t>
            </a:r>
            <a:r>
              <a:rPr lang="de-DE" b="1"/>
              <a:t>Max Frisch</a:t>
            </a:r>
            <a:r>
              <a:rPr lang="de-DE"/>
              <a:t> zutreffend den Begriff der Krise. Während Katastrophen immer mit Schäden und Verlusten verbunden sind, beschreibt Krise den Höhepunkt eines Ereignisses mit der Chance auf eine gute Wendung.</a:t>
            </a:r>
          </a:p>
          <a:p>
            <a:endParaRPr lang="de-DE" b="0"/>
          </a:p>
          <a:p>
            <a:r>
              <a:rPr lang="de-DE"/>
              <a:t>Prognosen sind Prognosen </a:t>
            </a:r>
            <a:r>
              <a:rPr lang="de-DE">
                <a:sym typeface="Wingdings" panose="05000000000000000000" pitchFamily="2" charset="2"/>
              </a:rPr>
              <a:t> basierend auf dem, was bisher gewusst ist. </a:t>
            </a:r>
          </a:p>
          <a:p>
            <a:r>
              <a:rPr lang="de-DE">
                <a:sym typeface="Wingdings" panose="05000000000000000000" pitchFamily="2" charset="2"/>
              </a:rPr>
              <a:t>Zukünftige, nicht vorhersehbare Entwicklungen (positiver Art) können per se nicht in Prognosen und Modelle einbezogen werden. </a:t>
            </a:r>
          </a:p>
          <a:p>
            <a:endParaRPr lang="de-DE">
              <a:sym typeface="Wingdings" panose="05000000000000000000" pitchFamily="2" charset="2"/>
            </a:endParaRPr>
          </a:p>
          <a:p>
            <a:r>
              <a:rPr lang="de-DE">
                <a:sym typeface="Wingdings" panose="05000000000000000000" pitchFamily="2" charset="2"/>
              </a:rPr>
              <a:t>Fragemöglichkeit: </a:t>
            </a:r>
          </a:p>
          <a:p>
            <a:r>
              <a:rPr lang="de-DE">
                <a:sym typeface="Wingdings" panose="05000000000000000000" pitchFamily="2" charset="2"/>
              </a:rPr>
              <a:t>- Bereits selbst die Erfahrung gemacht / wird jemand gekannt …. wie eine Krise (z. B. persönlicher Art) als Chance und Herausforderung angenommen wurde und etwas Positives hieraus entstanden ist? </a:t>
            </a:r>
          </a:p>
          <a:p>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44</a:t>
            </a:fld>
            <a:endParaRPr lang="de-DE"/>
          </a:p>
        </p:txBody>
      </p:sp>
    </p:spTree>
    <p:extLst>
      <p:ext uri="{BB962C8B-B14F-4D97-AF65-F5344CB8AC3E}">
        <p14:creationId xmlns:p14="http://schemas.microsoft.com/office/powerpoint/2010/main" val="497237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r>
              <a:rPr lang="de-DE"/>
              <a:t>Klimawandel als Chance sehen, positive Seiten erkennen</a:t>
            </a:r>
          </a:p>
          <a:p>
            <a:endParaRPr lang="de-DE"/>
          </a:p>
          <a:p>
            <a:r>
              <a:rPr lang="de-DE" b="1"/>
              <a:t>Wie funktioniert die Übung</a:t>
            </a:r>
          </a:p>
          <a:p>
            <a:r>
              <a:rPr lang="de-DE"/>
              <a:t>Antworten werden auf Karten geschrieben, kurz vorgestellt und gemeinsam diskutiert</a:t>
            </a:r>
          </a:p>
          <a:p>
            <a:r>
              <a:rPr lang="de-DE"/>
              <a:t>Fragen werden in die Runde gestellt und gemeinsam beantwortet</a:t>
            </a:r>
          </a:p>
          <a:p>
            <a:pPr algn="l" rtl="0" fontAlgn="base">
              <a:buFont typeface="Arial" panose="020B0604020202020204" pitchFamily="34" charset="0"/>
              <a:buChar char="•"/>
            </a:pPr>
            <a:r>
              <a:rPr lang="de-DE" sz="1800" b="0" i="0" u="none" strike="noStrike">
                <a:effectLst/>
                <a:latin typeface="Calibri" panose="020F0502020204030204" pitchFamily="34" charset="0"/>
              </a:rPr>
              <a:t> Worin liegt Chance in der Klimakrise?/positiven Seiten der Klimakrise?</a:t>
            </a:r>
          </a:p>
          <a:p>
            <a:pPr algn="l" rtl="0" fontAlgn="base">
              <a:buFont typeface="Arial" panose="020B0604020202020204" pitchFamily="34" charset="0"/>
              <a:buChar char="•"/>
            </a:pPr>
            <a:r>
              <a:rPr lang="de-DE" sz="1800" b="0" i="0" u="none" strike="noStrike">
                <a:effectLst/>
                <a:latin typeface="Calibri" panose="020F0502020204030204" pitchFamily="34" charset="0"/>
              </a:rPr>
              <a:t> Wie damit gut umgehen? Wie kann man mit den Veränderungen durch den Klimawandel in Bezug auf die Arbeit mit K&amp;J gut umgehen? (Welche Strategien/Anpassungen gibt es?)</a:t>
            </a:r>
          </a:p>
          <a:p>
            <a:pPr algn="l" rtl="0" fontAlgn="base">
              <a:buFont typeface="Arial" panose="020B0604020202020204" pitchFamily="34" charset="0"/>
              <a:buChar char="•"/>
            </a:pPr>
            <a:r>
              <a:rPr lang="de-DE" sz="1800" b="0" i="0" u="none" strike="noStrike">
                <a:effectLst/>
                <a:latin typeface="Calibri" panose="020F0502020204030204" pitchFamily="34" charset="0"/>
              </a:rPr>
              <a:t> Welche Strategien helfen euch mit schlechten Nachrichten/der Gefühl der Umweltangst/Solastalgie umzugehen? Kommen solche Gespräche mit den K&amp;J auf? Wie gehen diese damit um? Wie reagiert ihr auf solche Fragen von den K&amp;J?</a:t>
            </a:r>
          </a:p>
          <a:p>
            <a:pPr algn="l" rtl="0" fontAlgn="base">
              <a:buFont typeface="Arial" panose="020B0604020202020204" pitchFamily="34" charset="0"/>
              <a:buChar char="•"/>
            </a:pPr>
            <a:endParaRPr lang="de-DE" sz="1800" b="0" i="0" u="none" strike="noStrike">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Zettel und Stifte für </a:t>
            </a:r>
            <a:r>
              <a:rPr lang="de-DE" b="0" err="1"/>
              <a:t>Teilnehmer:innen</a:t>
            </a:r>
            <a:endParaRPr lang="de-DE" b="0"/>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Gibt es Gemeinsamkeiten? Was wurde häufig genannt?</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45</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 das Thema: Solastalgie und Umweltängste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46</a:t>
            </a:fld>
            <a:endParaRPr lang="de-DE"/>
          </a:p>
        </p:txBody>
      </p:sp>
    </p:spTree>
    <p:extLst>
      <p:ext uri="{BB962C8B-B14F-4D97-AF65-F5344CB8AC3E}">
        <p14:creationId xmlns:p14="http://schemas.microsoft.com/office/powerpoint/2010/main" val="2203911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a:t>
            </a:fld>
            <a:endParaRPr lang="de-DE"/>
          </a:p>
        </p:txBody>
      </p:sp>
    </p:spTree>
    <p:extLst>
      <p:ext uri="{BB962C8B-B14F-4D97-AF65-F5344CB8AC3E}">
        <p14:creationId xmlns:p14="http://schemas.microsoft.com/office/powerpoint/2010/main" val="680980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Ursprung, Hintergrund zu Umweltängsten</a:t>
            </a:r>
          </a:p>
          <a:p>
            <a:endParaRPr lang="de-DE" b="0"/>
          </a:p>
          <a:p>
            <a:r>
              <a:rPr lang="de-DE" b="1"/>
              <a:t>Hinweise zur Folie</a:t>
            </a:r>
          </a:p>
          <a:p>
            <a:r>
              <a:rPr lang="de-DE" b="0"/>
              <a:t>Es gibt inzwischen viele verschiedene Begrifflichkeiten, die sich mit den durch die Umwelt-/Klimakrise hervorgebrachten Emotionen beschäftigen.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47</a:t>
            </a:fld>
            <a:endParaRPr lang="de-DE"/>
          </a:p>
        </p:txBody>
      </p:sp>
    </p:spTree>
    <p:extLst>
      <p:ext uri="{BB962C8B-B14F-4D97-AF65-F5344CB8AC3E}">
        <p14:creationId xmlns:p14="http://schemas.microsoft.com/office/powerpoint/2010/main" val="1129664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Thema Angst – was verbirgt sich dahinter?</a:t>
            </a:r>
          </a:p>
          <a:p>
            <a:endParaRPr lang="de-DE" b="0"/>
          </a:p>
          <a:p>
            <a:r>
              <a:rPr lang="de-DE" b="1"/>
              <a:t>Hinweise zur Folie</a:t>
            </a:r>
          </a:p>
          <a:p>
            <a:r>
              <a:rPr lang="de-DE"/>
              <a:t>Angst ist ein emotionaler Zustand in einer Gefahrensituation – d.h. situativ und sie baut sich wieder ab. </a:t>
            </a:r>
          </a:p>
          <a:p>
            <a:r>
              <a:rPr lang="de-DE"/>
              <a:t>Wird die Angst jedoch zu einem dauerhaften Zustand, kann es problematisch werden (Stresshormone auf körperlicher Ebene, der Körper ist permanent „aufmerksam“, das psychische Wohlbefinden kann leiden).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48</a:t>
            </a:fld>
            <a:endParaRPr lang="de-DE"/>
          </a:p>
        </p:txBody>
      </p:sp>
    </p:spTree>
    <p:extLst>
      <p:ext uri="{BB962C8B-B14F-4D97-AF65-F5344CB8AC3E}">
        <p14:creationId xmlns:p14="http://schemas.microsoft.com/office/powerpoint/2010/main" val="973606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Wie sich Umweltängste charakterisieren lassen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49</a:t>
            </a:fld>
            <a:endParaRPr lang="de-DE"/>
          </a:p>
        </p:txBody>
      </p:sp>
    </p:spTree>
    <p:extLst>
      <p:ext uri="{BB962C8B-B14F-4D97-AF65-F5344CB8AC3E}">
        <p14:creationId xmlns:p14="http://schemas.microsoft.com/office/powerpoint/2010/main" val="4121810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Erklärung des Begriffs Solastalgie</a:t>
            </a:r>
          </a:p>
          <a:p>
            <a:endParaRPr lang="de-DE" b="0"/>
          </a:p>
          <a:p>
            <a:r>
              <a:rPr lang="de-DE" b="1"/>
              <a:t>Hinweise zur Folie</a:t>
            </a:r>
          </a:p>
          <a:p>
            <a:r>
              <a:rPr lang="de-DE" b="0"/>
              <a:t>Solastalgie ist einer von, wie gesehen, verschiedenen Begriffen, mit denen sich die Ängste durch Umwelt- und Klimakrise beschreiben lassen. </a:t>
            </a:r>
          </a:p>
          <a:p>
            <a:endParaRPr lang="de-DE" b="0"/>
          </a:p>
          <a:p>
            <a:r>
              <a:rPr lang="de-DE" b="0"/>
              <a:t>Wichtiger als die perfekte Unterscheidung der einzelnen Begriffe, die letztlich den gleichen Kern haben, ist es, darauf hinzuweisen und darauf aufmerksam zu machen, dass wir Menschen emotional auf Veränderungen unserer Umwelt und unserer vertrauten Umgebung reagieren können.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50</a:t>
            </a:fld>
            <a:endParaRPr lang="de-DE"/>
          </a:p>
        </p:txBody>
      </p:sp>
    </p:spTree>
    <p:extLst>
      <p:ext uri="{BB962C8B-B14F-4D97-AF65-F5344CB8AC3E}">
        <p14:creationId xmlns:p14="http://schemas.microsoft.com/office/powerpoint/2010/main" val="966053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Solastalgie und das Thema Klimawandel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r>
              <a:rPr lang="de-DE"/>
              <a:t>Solastalgie ist ein zu benutzender Begriff. </a:t>
            </a:r>
          </a:p>
          <a:p>
            <a:r>
              <a:rPr lang="de-DE"/>
              <a:t>In der Diskussion um die psychischen Folgen des Klimawandels im Hinblick auf das Entstehen von Ängsten werden inzwischen verschiedene Begriffe diskutiert und eingebracht, die sich oftmals ähneln und jeweils den Fokus auf z. B. vor allem Zukunftssorgen legen, speziell den Klimawandel adressieren etc. </a:t>
            </a:r>
          </a:p>
        </p:txBody>
      </p:sp>
      <p:sp>
        <p:nvSpPr>
          <p:cNvPr id="4" name="Foliennummernplatzhalter 3"/>
          <p:cNvSpPr>
            <a:spLocks noGrp="1"/>
          </p:cNvSpPr>
          <p:nvPr>
            <p:ph type="sldNum" sz="quarter" idx="5"/>
          </p:nvPr>
        </p:nvSpPr>
        <p:spPr/>
        <p:txBody>
          <a:bodyPr/>
          <a:lstStyle/>
          <a:p>
            <a:fld id="{A9BC2090-AD3D-D346-8D78-AF4ECDB1B5A8}" type="slidenum">
              <a:rPr lang="de-DE" smtClean="0"/>
              <a:t>51</a:t>
            </a:fld>
            <a:endParaRPr lang="de-DE"/>
          </a:p>
        </p:txBody>
      </p:sp>
    </p:spTree>
    <p:extLst>
      <p:ext uri="{BB962C8B-B14F-4D97-AF65-F5344CB8AC3E}">
        <p14:creationId xmlns:p14="http://schemas.microsoft.com/office/powerpoint/2010/main" val="3066594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Umgang mit Solastalgie, anderen Ängsten aufgrund der Umweltveränderungen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52</a:t>
            </a:fld>
            <a:endParaRPr lang="de-DE"/>
          </a:p>
        </p:txBody>
      </p:sp>
    </p:spTree>
    <p:extLst>
      <p:ext uri="{BB962C8B-B14F-4D97-AF65-F5344CB8AC3E}">
        <p14:creationId xmlns:p14="http://schemas.microsoft.com/office/powerpoint/2010/main" val="1603989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Sinn/Ziel der Übung</a:t>
            </a:r>
          </a:p>
          <a:p>
            <a:r>
              <a:rPr lang="de-DE" b="0"/>
              <a:t>Austausch über das Gefühl der Solastalgie, Verständnis aufbringen, Gefühl der Gemeinschaft</a:t>
            </a:r>
          </a:p>
          <a:p>
            <a:r>
              <a:rPr lang="de-DE" b="0"/>
              <a:t>Ähnliche Übung wie Klimawandel als Krise und Chance</a:t>
            </a:r>
          </a:p>
          <a:p>
            <a:endParaRPr lang="de-DE" b="0"/>
          </a:p>
          <a:p>
            <a:r>
              <a:rPr lang="de-DE" b="1"/>
              <a:t>Wie funktioniert die Übung</a:t>
            </a:r>
          </a:p>
          <a:p>
            <a:r>
              <a:rPr lang="de-DE"/>
              <a:t>Geht es ihnen ähnlich, empfinden sie auch Solastalgie, haben sie Ängste? -&gt; Gefühlen Raum geben</a:t>
            </a:r>
          </a:p>
          <a:p>
            <a:r>
              <a:rPr lang="de-DE"/>
              <a:t>Welche positiven Seiten sehen sie in der Krise? Was hilft ihnen?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Wie gehen Sie damit 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Keine</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ggf. Zettel und Stifte für </a:t>
            </a:r>
            <a:r>
              <a:rPr lang="de-DE" b="0" err="1"/>
              <a:t>Teilnehmer:innen</a:t>
            </a:r>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53</a:t>
            </a:fld>
            <a:endParaRPr lang="de-DE"/>
          </a:p>
        </p:txBody>
      </p:sp>
    </p:spTree>
    <p:extLst>
      <p:ext uri="{BB962C8B-B14F-4D97-AF65-F5344CB8AC3E}">
        <p14:creationId xmlns:p14="http://schemas.microsoft.com/office/powerpoint/2010/main" val="1554945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Überleitung zu dem Film(-ausschnitt) auf der Folgefolie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54</a:t>
            </a:fld>
            <a:endParaRPr lang="de-DE"/>
          </a:p>
        </p:txBody>
      </p:sp>
    </p:spTree>
    <p:extLst>
      <p:ext uri="{BB962C8B-B14F-4D97-AF65-F5344CB8AC3E}">
        <p14:creationId xmlns:p14="http://schemas.microsoft.com/office/powerpoint/2010/main" val="1571901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kern="1200">
                <a:solidFill>
                  <a:schemeClr val="tx1"/>
                </a:solidFill>
                <a:effectLst/>
                <a:latin typeface="+mn-lt"/>
                <a:ea typeface="+mn-ea"/>
                <a:cs typeface="+mn-cs"/>
              </a:rPr>
              <a:t>Ziel/Sinn der Übung</a:t>
            </a:r>
          </a:p>
          <a:p>
            <a:r>
              <a:rPr lang="de-DE" sz="1200" i="0" kern="1200">
                <a:solidFill>
                  <a:schemeClr val="tx1"/>
                </a:solidFill>
                <a:effectLst/>
                <a:latin typeface="+mn-lt"/>
                <a:ea typeface="+mn-ea"/>
                <a:cs typeface="+mn-cs"/>
              </a:rPr>
              <a:t>Verdeutlichung der Seite der Chance des Klimawandels und Aufzeigen was bisher alles geschafft wurde, welche positiven Entwicklungen es schon gibt.</a:t>
            </a:r>
          </a:p>
          <a:p>
            <a:endParaRPr lang="de-DE" sz="1200" i="0" kern="1200">
              <a:solidFill>
                <a:schemeClr val="tx1"/>
              </a:solidFill>
              <a:effectLst/>
              <a:latin typeface="+mn-lt"/>
              <a:ea typeface="+mn-ea"/>
              <a:cs typeface="+mn-cs"/>
            </a:endParaRPr>
          </a:p>
          <a:p>
            <a:r>
              <a:rPr lang="de-DE" sz="1200" b="1" i="0" kern="1200">
                <a:solidFill>
                  <a:schemeClr val="tx1"/>
                </a:solidFill>
                <a:effectLst/>
                <a:latin typeface="+mn-lt"/>
                <a:ea typeface="+mn-ea"/>
                <a:cs typeface="+mn-cs"/>
              </a:rPr>
              <a:t>Wie funktioniert die Übung</a:t>
            </a:r>
          </a:p>
          <a:p>
            <a:r>
              <a:rPr lang="de-DE" sz="1200" i="0" kern="1200" err="1">
                <a:solidFill>
                  <a:schemeClr val="tx1"/>
                </a:solidFill>
                <a:effectLst/>
                <a:latin typeface="+mn-lt"/>
                <a:ea typeface="+mn-ea"/>
                <a:cs typeface="+mn-cs"/>
              </a:rPr>
              <a:t>Youtube</a:t>
            </a:r>
            <a:r>
              <a:rPr lang="de-DE" sz="1200" i="0" kern="1200">
                <a:solidFill>
                  <a:schemeClr val="tx1"/>
                </a:solidFill>
                <a:effectLst/>
                <a:latin typeface="+mn-lt"/>
                <a:ea typeface="+mn-ea"/>
                <a:cs typeface="+mn-cs"/>
              </a:rPr>
              <a:t>-Video abspielen, ggf. erst ab der „Mitte“, wenn die positiven Seiten aufgezeigt werden</a:t>
            </a:r>
          </a:p>
          <a:p>
            <a:r>
              <a:rPr lang="de-DE" sz="1200" i="1" kern="1200">
                <a:solidFill>
                  <a:schemeClr val="tx1"/>
                </a:solidFill>
                <a:effectLst/>
                <a:latin typeface="+mn-lt"/>
                <a:ea typeface="+mn-ea"/>
                <a:cs typeface="+mn-cs"/>
              </a:rPr>
              <a:t>Positiver Part -&gt; ab 10:44</a:t>
            </a:r>
            <a:r>
              <a:rPr lang="de-DE">
                <a:effectLst/>
              </a:rPr>
              <a:t> </a:t>
            </a:r>
          </a:p>
          <a:p>
            <a:r>
              <a:rPr lang="de-DE">
                <a:hlinkClick r:id="rId3"/>
              </a:rPr>
              <a:t>https://www.youtube.com/watch?v=FvjbhiILmPk</a:t>
            </a:r>
            <a:endParaRPr lang="de-DE"/>
          </a:p>
          <a:p>
            <a:endParaRPr lang="de-DE"/>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Keine</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55</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r>
              <a:rPr lang="de-DE"/>
              <a:t>Traumreise in eine potenzielle Zukunft. Die Traumreise kann als Entspannungsübung genutzt werden und gibt gleichzeitig einen Ausblick auf eine potenzielle Zukunft. Im Vordergrund liegen die positiven Seiten. Es wird ein Szenario dargestellt, welches eher ein Idealbild darstellt.</a:t>
            </a:r>
          </a:p>
          <a:p>
            <a:endParaRPr lang="de-DE"/>
          </a:p>
          <a:p>
            <a:r>
              <a:rPr lang="de-DE" b="1"/>
              <a:t>Wie funktionier die Übung</a:t>
            </a:r>
          </a:p>
          <a:p>
            <a:r>
              <a:rPr lang="de-DE"/>
              <a:t>Während die Traumreise (Folie 57-65) vorgelesen wird, kann Entspannungsmusik im Hintergrund angemacht werden.</a:t>
            </a:r>
            <a:endParaRPr lang="de-DE">
              <a:cs typeface="Calibri"/>
            </a:endParaRPr>
          </a:p>
          <a:p>
            <a:r>
              <a:rPr lang="de-DE"/>
              <a:t>Die Traumreise ist zu finden auf den nachfolgenden Folien.</a:t>
            </a:r>
          </a:p>
          <a:p>
            <a:endParaRPr lang="de-DE">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cs typeface="Calibri"/>
              </a:rPr>
              <a:t>Musikbox für Entspannungsmusik</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cs typeface="Calibri"/>
              </a:rPr>
              <a:t>Ggf. Traumreise (Folie 57-65) in Word kopieren und ausdrucken</a:t>
            </a:r>
            <a:endParaRPr lang="de-DE">
              <a:cs typeface="Calibri"/>
            </a:endParaRP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Anknüpfungsmöglichkeiten, Fragen, um die Übung gemeinsam zu besprechen</a:t>
            </a:r>
          </a:p>
          <a:p>
            <a:r>
              <a:rPr lang="de-DE"/>
              <a:t>Besprechung der Traumreise</a:t>
            </a:r>
          </a:p>
          <a:p>
            <a:pPr marL="171450" indent="-171450">
              <a:buFont typeface="Arial" panose="020B0604020202020204" pitchFamily="34" charset="0"/>
              <a:buChar char="•"/>
            </a:pPr>
            <a:r>
              <a:rPr lang="de-DE"/>
              <a:t>Wie ging es den Teilnehmenden?</a:t>
            </a:r>
          </a:p>
          <a:p>
            <a:pPr marL="171450" indent="-171450">
              <a:buFont typeface="Arial" panose="020B0604020202020204" pitchFamily="34" charset="0"/>
              <a:buChar char="•"/>
            </a:pPr>
            <a:r>
              <a:rPr lang="de-DE"/>
              <a:t>Wie geht es ihnen nach der Traumreise?</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56</a:t>
            </a:fld>
            <a:endParaRPr lang="de-DE"/>
          </a:p>
        </p:txBody>
      </p:sp>
    </p:spTree>
    <p:extLst>
      <p:ext uri="{BB962C8B-B14F-4D97-AF65-F5344CB8AC3E}">
        <p14:creationId xmlns:p14="http://schemas.microsoft.com/office/powerpoint/2010/main" val="170210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5</a:t>
            </a:fld>
            <a:endParaRPr lang="de-DE"/>
          </a:p>
        </p:txBody>
      </p:sp>
    </p:spTree>
    <p:extLst>
      <p:ext uri="{BB962C8B-B14F-4D97-AF65-F5344CB8AC3E}">
        <p14:creationId xmlns:p14="http://schemas.microsoft.com/office/powerpoint/2010/main" val="1267386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57</a:t>
            </a:fld>
            <a:endParaRPr lang="de-DE"/>
          </a:p>
        </p:txBody>
      </p:sp>
    </p:spTree>
    <p:extLst>
      <p:ext uri="{BB962C8B-B14F-4D97-AF65-F5344CB8AC3E}">
        <p14:creationId xmlns:p14="http://schemas.microsoft.com/office/powerpoint/2010/main" val="2872166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58</a:t>
            </a:fld>
            <a:endParaRPr lang="de-DE"/>
          </a:p>
        </p:txBody>
      </p:sp>
    </p:spTree>
    <p:extLst>
      <p:ext uri="{BB962C8B-B14F-4D97-AF65-F5344CB8AC3E}">
        <p14:creationId xmlns:p14="http://schemas.microsoft.com/office/powerpoint/2010/main" val="2559021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59</a:t>
            </a:fld>
            <a:endParaRPr lang="de-DE"/>
          </a:p>
        </p:txBody>
      </p:sp>
    </p:spTree>
    <p:extLst>
      <p:ext uri="{BB962C8B-B14F-4D97-AF65-F5344CB8AC3E}">
        <p14:creationId xmlns:p14="http://schemas.microsoft.com/office/powerpoint/2010/main" val="3579921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60</a:t>
            </a:fld>
            <a:endParaRPr lang="de-DE"/>
          </a:p>
        </p:txBody>
      </p:sp>
    </p:spTree>
    <p:extLst>
      <p:ext uri="{BB962C8B-B14F-4D97-AF65-F5344CB8AC3E}">
        <p14:creationId xmlns:p14="http://schemas.microsoft.com/office/powerpoint/2010/main" val="1760665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61</a:t>
            </a:fld>
            <a:endParaRPr lang="de-DE"/>
          </a:p>
        </p:txBody>
      </p:sp>
    </p:spTree>
    <p:extLst>
      <p:ext uri="{BB962C8B-B14F-4D97-AF65-F5344CB8AC3E}">
        <p14:creationId xmlns:p14="http://schemas.microsoft.com/office/powerpoint/2010/main" val="1528501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62</a:t>
            </a:fld>
            <a:endParaRPr lang="de-DE"/>
          </a:p>
        </p:txBody>
      </p:sp>
    </p:spTree>
    <p:extLst>
      <p:ext uri="{BB962C8B-B14F-4D97-AF65-F5344CB8AC3E}">
        <p14:creationId xmlns:p14="http://schemas.microsoft.com/office/powerpoint/2010/main" val="3520022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63</a:t>
            </a:fld>
            <a:endParaRPr lang="de-DE"/>
          </a:p>
        </p:txBody>
      </p:sp>
    </p:spTree>
    <p:extLst>
      <p:ext uri="{BB962C8B-B14F-4D97-AF65-F5344CB8AC3E}">
        <p14:creationId xmlns:p14="http://schemas.microsoft.com/office/powerpoint/2010/main" val="18816213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64</a:t>
            </a:fld>
            <a:endParaRPr lang="de-DE"/>
          </a:p>
        </p:txBody>
      </p:sp>
    </p:spTree>
    <p:extLst>
      <p:ext uri="{BB962C8B-B14F-4D97-AF65-F5344CB8AC3E}">
        <p14:creationId xmlns:p14="http://schemas.microsoft.com/office/powerpoint/2010/main" val="3503808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65</a:t>
            </a:fld>
            <a:endParaRPr lang="de-DE"/>
          </a:p>
        </p:txBody>
      </p:sp>
    </p:spTree>
    <p:extLst>
      <p:ext uri="{BB962C8B-B14F-4D97-AF65-F5344CB8AC3E}">
        <p14:creationId xmlns:p14="http://schemas.microsoft.com/office/powerpoint/2010/main" val="14325861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66</a:t>
            </a:fld>
            <a:endParaRPr lang="de-DE"/>
          </a:p>
        </p:txBody>
      </p:sp>
    </p:spTree>
    <p:extLst>
      <p:ext uri="{BB962C8B-B14F-4D97-AF65-F5344CB8AC3E}">
        <p14:creationId xmlns:p14="http://schemas.microsoft.com/office/powerpoint/2010/main" val="300947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6</a:t>
            </a:fld>
            <a:endParaRPr lang="de-DE"/>
          </a:p>
        </p:txBody>
      </p:sp>
    </p:spTree>
    <p:extLst>
      <p:ext uri="{BB962C8B-B14F-4D97-AF65-F5344CB8AC3E}">
        <p14:creationId xmlns:p14="http://schemas.microsoft.com/office/powerpoint/2010/main" val="26449229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 Sinn der Übung</a:t>
            </a:r>
            <a:endParaRPr lang="de-DE"/>
          </a:p>
          <a:p>
            <a:r>
              <a:rPr lang="de-DE"/>
              <a:t>Einführung in das Thema Hitze, kann auch anders gestaltet werden, bspw. Gegenstände auflisten</a:t>
            </a:r>
          </a:p>
          <a:p>
            <a:endParaRPr lang="de-DE"/>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Kleidung/Gegenstände der </a:t>
            </a:r>
            <a:r>
              <a:rPr lang="de-DE" b="0" err="1"/>
              <a:t>Teilnehmer:innen</a:t>
            </a:r>
            <a:endParaRPr lang="de-DE"/>
          </a:p>
          <a:p>
            <a:endParaRPr lang="de-DE" b="0"/>
          </a:p>
          <a:p>
            <a:r>
              <a:rPr lang="de-DE" b="1"/>
              <a:t>Anknüpfungsmöglichkeiten, Fragen, um die Übung gemeinsam zu besprechen</a:t>
            </a:r>
          </a:p>
          <a:p>
            <a:r>
              <a:rPr lang="de-DE"/>
              <a:t>Welche Kleidungsstücke/Gegenstände werden geholt? </a:t>
            </a:r>
            <a:endParaRPr lang="de-DE">
              <a:cs typeface="Calibri"/>
            </a:endParaRPr>
          </a:p>
          <a:p>
            <a:r>
              <a:rPr lang="de-DE"/>
              <a:t>Gute Beispiele: Sonnenschutz (z.B. Hut, Sonnenbrille, Sonnencreme); helle, lange Kleidung; luftige Stoffe aus Naturmaterialien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sz="1200" b="0" i="0" u="none" strike="noStrike" kern="1200">
              <a:solidFill>
                <a:schemeClr val="tx1"/>
              </a:solidFill>
              <a:effectLst/>
              <a:latin typeface="+mn-lt"/>
              <a:ea typeface="+mn-ea"/>
              <a:cs typeface="+mn-cs"/>
            </a:endParaRPr>
          </a:p>
          <a:p>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 </a:t>
            </a:r>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67</a:t>
            </a:fld>
            <a:endParaRPr lang="de-DE"/>
          </a:p>
        </p:txBody>
      </p:sp>
    </p:spTree>
    <p:extLst>
      <p:ext uri="{BB962C8B-B14F-4D97-AF65-F5344CB8AC3E}">
        <p14:creationId xmlns:p14="http://schemas.microsoft.com/office/powerpoint/2010/main" val="68820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 das Thema Hitze</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68</a:t>
            </a:fld>
            <a:endParaRPr lang="de-DE"/>
          </a:p>
        </p:txBody>
      </p:sp>
    </p:spTree>
    <p:extLst>
      <p:ext uri="{BB962C8B-B14F-4D97-AF65-F5344CB8AC3E}">
        <p14:creationId xmlns:p14="http://schemas.microsoft.com/office/powerpoint/2010/main" val="12999333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Globale Temperaturentwicklung veranschaulichen</a:t>
            </a:r>
          </a:p>
          <a:p>
            <a:endParaRPr lang="de-DE" b="0"/>
          </a:p>
          <a:p>
            <a:r>
              <a:rPr lang="de-DE" b="1"/>
              <a:t>Hinweise zur Folie</a:t>
            </a:r>
          </a:p>
          <a:p>
            <a:r>
              <a:rPr lang="de-DE" b="0"/>
              <a:t>Die Graphik ist animiert und beginnt nach ein paar Sekunden automatisch die Durchschnittstemperatur in den jeweiligen Monaten des jeweiligen Jahres anzuzeigen. </a:t>
            </a:r>
          </a:p>
          <a:p>
            <a:endParaRPr lang="de-DE" b="0"/>
          </a:p>
          <a:p>
            <a:r>
              <a:rPr lang="de-DE" b="0"/>
              <a:t>Schön zu sehen ist, wie sich die durchschnittlichen Temperaturen weltweit der 1,5 Grad-Marke nähern.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a:t>Entwicklung der Temperatur</a:t>
            </a:r>
            <a:r>
              <a:rPr lang="de-DE">
                <a:cs typeface="Calibri" panose="020F0502020204030204"/>
              </a:rPr>
              <a:t> </a:t>
            </a:r>
            <a:r>
              <a:rPr lang="de-DE"/>
              <a:t>seit 1850</a:t>
            </a:r>
          </a:p>
          <a:p>
            <a:r>
              <a:rPr lang="de-DE"/>
              <a:t>Aktuell (Stand: Juni 2022) sind wir global gesehen bei circa 1 Grad. Die 1,5 Grad Marke wird vmtl. zwischen 2030 und 2052 erreicht werden (bei gleichbleibender Geschwindigkeit)</a:t>
            </a:r>
          </a:p>
          <a:p>
            <a:r>
              <a:rPr lang="de-DE"/>
              <a:t>Was wiederrum weitreichende Folgen für Mensch und Natur mit sich führt, u.a. für Gesundheit, natürliche Lebensgrundlage, Ernährungssicherheit, Wasserversorgung, Wirtschaftswachstum, menschliche Sicherheit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69</a:t>
            </a:fld>
            <a:endParaRPr lang="de-DE"/>
          </a:p>
        </p:txBody>
      </p:sp>
    </p:spTree>
    <p:extLst>
      <p:ext uri="{BB962C8B-B14F-4D97-AF65-F5344CB8AC3E}">
        <p14:creationId xmlns:p14="http://schemas.microsoft.com/office/powerpoint/2010/main" val="40328642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Wie der Körper auf Hitze reagiert</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Die Körpertemperatur kann sich durch viel Bewegung oder ansteigende Außentemperatur erhöhen.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a:p>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70</a:t>
            </a:fld>
            <a:endParaRPr lang="de-DE"/>
          </a:p>
        </p:txBody>
      </p:sp>
    </p:spTree>
    <p:extLst>
      <p:ext uri="{BB962C8B-B14F-4D97-AF65-F5344CB8AC3E}">
        <p14:creationId xmlns:p14="http://schemas.microsoft.com/office/powerpoint/2010/main" val="2166334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Wie die Kühlmechanismen des Körpers funktionieren</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Beide Mechanismen können zu Ermüdung, Kopfschmerzen und abnehmender Konzentrationsfähigkeit führen.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71</a:t>
            </a:fld>
            <a:endParaRPr lang="de-DE"/>
          </a:p>
        </p:txBody>
      </p:sp>
    </p:spTree>
    <p:extLst>
      <p:ext uri="{BB962C8B-B14F-4D97-AF65-F5344CB8AC3E}">
        <p14:creationId xmlns:p14="http://schemas.microsoft.com/office/powerpoint/2010/main" val="15313415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Mögliche gesundheitliche Folgen von Hitze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Hitze kann verschiedene Erkrankungen auslösen und ernstnehmende Folgen für die Gesundheit haben (Hitzeerschöpfung / Hitzekollaps, Hitzschlag und auch die Verschlechterung bestehender Grunderkrankungen)</a:t>
            </a:r>
          </a:p>
          <a:p>
            <a:endParaRPr lang="de-DE" b="0"/>
          </a:p>
          <a:p>
            <a:r>
              <a:rPr lang="de-DE" b="0"/>
              <a:t>Hier ist es wichtig zu beachten, dass alle Altersgruppen befragt wurden und sich insbesondere schwere gesundheitliche Folgen vor allen Dingen in den älteren Altersgruppen zeigen, da dort viele Risikofaktoren (der Körper kann die eigene Temperatur nicht mehr so gut selbst regulieren, es liegen ein oder mehrere chronische Erkrankungen vor etc. zusammenkommen). </a:t>
            </a:r>
          </a:p>
          <a:p>
            <a:endParaRPr lang="de-DE" b="0"/>
          </a:p>
          <a:p>
            <a:r>
              <a:rPr lang="de-DE" b="0"/>
              <a:t>Abgeschlagenheit, Schlafstörungen oder Kopfschmerzen kennen wahrscheinlich viele auch persönlich.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72</a:t>
            </a:fld>
            <a:endParaRPr lang="de-DE"/>
          </a:p>
        </p:txBody>
      </p:sp>
    </p:spTree>
    <p:extLst>
      <p:ext uri="{BB962C8B-B14F-4D97-AF65-F5344CB8AC3E}">
        <p14:creationId xmlns:p14="http://schemas.microsoft.com/office/powerpoint/2010/main" val="38374869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MÖGLICHE gesundheitliche Folgen von Hitze bei Kindern und Jugendlichen</a:t>
            </a:r>
          </a:p>
          <a:p>
            <a:endParaRPr lang="de-DE" b="0"/>
          </a:p>
          <a:p>
            <a:r>
              <a:rPr lang="de-DE" b="1"/>
              <a:t>Hinweise zur Folie</a:t>
            </a:r>
          </a:p>
          <a:p>
            <a:r>
              <a:rPr lang="de-DE" b="0"/>
              <a:t>ACHTUNG: </a:t>
            </a:r>
          </a:p>
          <a:p>
            <a:r>
              <a:rPr lang="de-DE" b="0"/>
              <a:t>Die Folie beschreibt mögliche gesundheitliche Folgen von Hitze!</a:t>
            </a:r>
          </a:p>
          <a:p>
            <a:endParaRPr lang="de-DE" b="0"/>
          </a:p>
          <a:p>
            <a:r>
              <a:rPr lang="de-DE" b="0"/>
              <a:t>Genau aus diesem Grunde ist es so wichtig, bei Hitze gut auf sich zu achten, die direkte Sonneneinstrahlung zu meiden und zu erkennen, wo die eigenen Grenzen liegen, je nachdem, wo man sich befindet, wie es einem geht und welcher Aktivität man nachgeht.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73</a:t>
            </a:fld>
            <a:endParaRPr lang="de-DE"/>
          </a:p>
        </p:txBody>
      </p:sp>
    </p:spTree>
    <p:extLst>
      <p:ext uri="{BB962C8B-B14F-4D97-AF65-F5344CB8AC3E}">
        <p14:creationId xmlns:p14="http://schemas.microsoft.com/office/powerpoint/2010/main" val="2848841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Warum Kinder und Jugendlich sich bei Hitze angepasst verhalten sollten</a:t>
            </a:r>
          </a:p>
          <a:p>
            <a:r>
              <a:rPr lang="de-DE" b="0"/>
              <a:t>Warum es wichtig ist, dass die Bezugspersonen von Kindern und Jugendlichen entsprechend über Hitze und Gesundheit informiert sind</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74</a:t>
            </a:fld>
            <a:endParaRPr lang="de-DE"/>
          </a:p>
        </p:txBody>
      </p:sp>
    </p:spTree>
    <p:extLst>
      <p:ext uri="{BB962C8B-B14F-4D97-AF65-F5344CB8AC3E}">
        <p14:creationId xmlns:p14="http://schemas.microsoft.com/office/powerpoint/2010/main" val="2129511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Hitzeentwicklung in der Stadt</a:t>
            </a:r>
          </a:p>
          <a:p>
            <a:endParaRPr lang="de-DE" b="0"/>
          </a:p>
          <a:p>
            <a:r>
              <a:rPr lang="de-DE" b="1"/>
              <a:t>Hinweise zur Folie</a:t>
            </a:r>
          </a:p>
          <a:p>
            <a:pPr marL="171450" indent="-171450">
              <a:buFont typeface="Wingdings" panose="05000000000000000000" pitchFamily="2" charset="2"/>
              <a:buChar char="à"/>
            </a:pPr>
            <a:r>
              <a:rPr lang="de-DE" b="0">
                <a:sym typeface="Wingdings" panose="05000000000000000000" pitchFamily="2" charset="2"/>
              </a:rPr>
              <a:t>Siehe hierzu auch die Folien zu Ozon und Luftschadstoffen</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a:t>Besonders relevant für Personen, die in Städten leben</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a:t>Deutlich größere Belastung für den Körper, v.a. nachts, da die Luft nachts nicht so gut abkühlt und es vermehrt zu sogenannten Tropennächten (mind. 20°C) kommt. Der Körper bekommt keine Regenerationsphase nach der Hitzebelastung vom Tag und ist anfälliger für hitzebedingte Krankheiten</a:t>
            </a:r>
          </a:p>
          <a:p>
            <a:pPr marL="171450" indent="-171450">
              <a:buFont typeface="Wingdings" panose="05000000000000000000" pitchFamily="2" charset="2"/>
              <a:buChar char="à"/>
            </a:pPr>
            <a:endParaRPr lang="de-DE" b="0">
              <a:sym typeface="Wingdings" panose="05000000000000000000" pitchFamily="2" charset="2"/>
            </a:endParaRPr>
          </a:p>
          <a:p>
            <a:pPr marL="171450" indent="-171450">
              <a:buFont typeface="Wingdings" panose="05000000000000000000" pitchFamily="2" charset="2"/>
              <a:buChar char="à"/>
            </a:pPr>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75</a:t>
            </a:fld>
            <a:endParaRPr lang="de-DE"/>
          </a:p>
        </p:txBody>
      </p:sp>
    </p:spTree>
    <p:extLst>
      <p:ext uri="{BB962C8B-B14F-4D97-AF65-F5344CB8AC3E}">
        <p14:creationId xmlns:p14="http://schemas.microsoft.com/office/powerpoint/2010/main" val="1683927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Was konkret in der KJA gemacht werden kann, um die Hitzebelastung zu reduzieren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76</a:t>
            </a:fld>
            <a:endParaRPr lang="de-DE"/>
          </a:p>
        </p:txBody>
      </p:sp>
    </p:spTree>
    <p:extLst>
      <p:ext uri="{BB962C8B-B14F-4D97-AF65-F5344CB8AC3E}">
        <p14:creationId xmlns:p14="http://schemas.microsoft.com/office/powerpoint/2010/main" val="206441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7</a:t>
            </a:fld>
            <a:endParaRPr lang="de-DE"/>
          </a:p>
        </p:txBody>
      </p:sp>
    </p:spTree>
    <p:extLst>
      <p:ext uri="{BB962C8B-B14F-4D97-AF65-F5344CB8AC3E}">
        <p14:creationId xmlns:p14="http://schemas.microsoft.com/office/powerpoint/2010/main" val="3860299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b="1"/>
              <a:t>Ziel / Sinn der Übung</a:t>
            </a:r>
          </a:p>
          <a:p>
            <a:r>
              <a:rPr lang="de-DE"/>
              <a:t>Bewusstsein bekommen, welche Probleme und Herausforderungen in Städten bei Hitze auftreten und wie diese abgemildert werden können.</a:t>
            </a:r>
          </a:p>
          <a:p>
            <a:endParaRPr lang="de-DE"/>
          </a:p>
          <a:p>
            <a:r>
              <a:rPr lang="de-DE" b="1"/>
              <a:t>Wie funktioniert die Übung:</a:t>
            </a:r>
          </a:p>
          <a:p>
            <a:r>
              <a:rPr lang="de-DE" sz="1200" i="0" kern="1200">
                <a:solidFill>
                  <a:schemeClr val="tx1"/>
                </a:solidFill>
                <a:effectLst/>
                <a:latin typeface="+mn-lt"/>
                <a:ea typeface="+mn-ea"/>
                <a:cs typeface="+mn-cs"/>
              </a:rPr>
              <a:t>Ihr könnt die nächste Folie als Vorlage für die Übung benutzen.</a:t>
            </a:r>
          </a:p>
          <a:p>
            <a:r>
              <a:rPr lang="de-DE" sz="1200" i="0" kern="1200">
                <a:solidFill>
                  <a:schemeClr val="tx1"/>
                </a:solidFill>
                <a:effectLst/>
                <a:latin typeface="+mn-lt"/>
                <a:ea typeface="+mn-ea"/>
                <a:cs typeface="+mn-cs"/>
              </a:rPr>
              <a:t>Wie könnte man diese Straße gesundheitsförderlicher und klimafreundlicher gestalten?</a:t>
            </a:r>
          </a:p>
          <a:p>
            <a:r>
              <a:rPr lang="de-DE" sz="1200" i="0" kern="1200">
                <a:solidFill>
                  <a:schemeClr val="tx1"/>
                </a:solidFill>
                <a:effectLst/>
                <a:latin typeface="+mn-lt"/>
                <a:ea typeface="+mn-ea"/>
                <a:cs typeface="+mn-cs"/>
              </a:rPr>
              <a:t>Bilder für Umgestaltung von Städten und anderen Örtlichkeiten (z. B. auch Zimmer)</a:t>
            </a:r>
          </a:p>
          <a:p>
            <a:pPr rtl="0" fontAlgn="base"/>
            <a:r>
              <a:rPr lang="de-DE" sz="1200" b="0" i="0" u="none" strike="noStrike" kern="1200">
                <a:solidFill>
                  <a:schemeClr val="tx1"/>
                </a:solidFill>
                <a:effectLst/>
                <a:latin typeface="+mn-lt"/>
                <a:ea typeface="+mn-ea"/>
                <a:cs typeface="+mn-cs"/>
              </a:rPr>
              <a:t>Bild mit “</a:t>
            </a:r>
            <a:r>
              <a:rPr lang="de-DE" sz="1200" b="0" i="0" u="none" strike="noStrike" kern="1200" err="1">
                <a:solidFill>
                  <a:schemeClr val="tx1"/>
                </a:solidFill>
                <a:effectLst/>
                <a:latin typeface="+mn-lt"/>
                <a:ea typeface="+mn-ea"/>
                <a:cs typeface="+mn-cs"/>
              </a:rPr>
              <a:t>worst-case</a:t>
            </a:r>
            <a:r>
              <a:rPr lang="de-DE" sz="1200" b="0" i="0" u="none" strike="noStrike" kern="1200">
                <a:solidFill>
                  <a:schemeClr val="tx1"/>
                </a:solidFill>
                <a:effectLst/>
                <a:latin typeface="+mn-lt"/>
                <a:ea typeface="+mn-ea"/>
                <a:cs typeface="+mn-cs"/>
              </a:rPr>
              <a:t> </a:t>
            </a:r>
            <a:r>
              <a:rPr lang="de-DE" sz="1200" b="0" i="0" u="none" strike="noStrike" kern="1200" err="1">
                <a:solidFill>
                  <a:schemeClr val="tx1"/>
                </a:solidFill>
                <a:effectLst/>
                <a:latin typeface="+mn-lt"/>
                <a:ea typeface="+mn-ea"/>
                <a:cs typeface="+mn-cs"/>
              </a:rPr>
              <a:t>scenario</a:t>
            </a:r>
            <a:r>
              <a:rPr lang="de-DE" sz="1200" b="0" i="0" u="none" strike="noStrike" kern="1200">
                <a:solidFill>
                  <a:schemeClr val="tx1"/>
                </a:solidFill>
                <a:effectLst/>
                <a:latin typeface="+mn-lt"/>
                <a:ea typeface="+mn-ea"/>
                <a:cs typeface="+mn-cs"/>
              </a:rPr>
              <a:t>“ (versiegelter Boden, kein Schatten, kein Stadtgrün) </a:t>
            </a:r>
          </a:p>
          <a:p>
            <a:pPr rtl="0" fontAlgn="base"/>
            <a:r>
              <a:rPr lang="de-DE" sz="1200" b="0" i="0" u="none" strike="noStrike" kern="1200">
                <a:solidFill>
                  <a:schemeClr val="tx1"/>
                </a:solidFill>
                <a:effectLst/>
                <a:latin typeface="+mn-lt"/>
                <a:ea typeface="+mn-ea"/>
                <a:cs typeface="+mn-cs"/>
                <a:sym typeface="Wingdings" pitchFamily="2" charset="2"/>
              </a:rPr>
              <a:t> </a:t>
            </a:r>
            <a:r>
              <a:rPr lang="de-DE" sz="1200" b="0" i="0" u="none" strike="noStrike" kern="1200">
                <a:solidFill>
                  <a:schemeClr val="tx1"/>
                </a:solidFill>
                <a:effectLst/>
                <a:latin typeface="+mn-lt"/>
                <a:ea typeface="+mn-ea"/>
                <a:cs typeface="+mn-cs"/>
              </a:rPr>
              <a:t>Teilnehmende sollen ein Brainstorming machen: Ist das Szenario problematisch angesichts zunehmender Hitze? Fallen euch Verbesserungen ein? Was muss sich ändern für eine hitzeangepasste Stadt? </a:t>
            </a:r>
          </a:p>
          <a:p>
            <a:pPr rtl="0" fontAlgn="base"/>
            <a:r>
              <a:rPr lang="de-DE" sz="1200" b="0" i="0" u="none" strike="noStrike" kern="1200">
                <a:solidFill>
                  <a:schemeClr val="tx1"/>
                </a:solidFill>
                <a:effectLst/>
                <a:latin typeface="+mn-lt"/>
                <a:ea typeface="+mn-ea"/>
                <a:cs typeface="+mn-cs"/>
              </a:rPr>
              <a:t>Materialien für Hitzeanpassung: Bäume, Wasser (blaues Krepppapier), Sonnenschirm (Eisschirmchen), Brunnen</a:t>
            </a:r>
          </a:p>
          <a:p>
            <a:endParaRPr lang="de-DE" b="0"/>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t>Ausgedruckte Bilder von Städten</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t>Materialien, wie Knete, Eisschirmchen oder Krepppapier um Veränderungen zu basteln</a:t>
            </a:r>
          </a:p>
          <a:p>
            <a:endParaRPr lang="de-DE" b="0"/>
          </a:p>
          <a:p>
            <a:r>
              <a:rPr lang="de-DE" b="1"/>
              <a:t>Anknüpfungsmöglichkeiten, Fragen, um die Übung gemeinsam zu besprechen</a:t>
            </a:r>
          </a:p>
          <a:p>
            <a:pPr rtl="0" fontAlgn="base"/>
            <a:r>
              <a:rPr lang="de-DE" sz="1200" b="0" i="0" u="none" strike="noStrike" kern="1200">
                <a:solidFill>
                  <a:schemeClr val="tx1"/>
                </a:solidFill>
                <a:effectLst/>
                <a:latin typeface="+mn-lt"/>
                <a:ea typeface="+mn-ea"/>
                <a:cs typeface="+mn-cs"/>
              </a:rPr>
              <a:t>Gruppen stellen sich gegenseitig ihr modifiziertes Szenario vor und verteidigen ihre Entscheidungen/ergänzte Materialien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sz="1200" b="0" i="0" u="none" strike="noStrike" kern="1200">
              <a:solidFill>
                <a:schemeClr val="tx1"/>
              </a:solidFill>
              <a:effectLst/>
              <a:latin typeface="+mn-lt"/>
              <a:ea typeface="+mn-ea"/>
              <a:cs typeface="+mn-cs"/>
            </a:endParaRPr>
          </a:p>
          <a:p>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 </a:t>
            </a:r>
            <a:endParaRPr lang="de-DE"/>
          </a:p>
          <a:p>
            <a:endParaRPr lang="de-DE">
              <a:cs typeface="Calibri" panose="020F0502020204030204"/>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77</a:t>
            </a:fld>
            <a:endParaRPr lang="de-DE"/>
          </a:p>
        </p:txBody>
      </p:sp>
    </p:spTree>
    <p:extLst>
      <p:ext uri="{BB962C8B-B14F-4D97-AF65-F5344CB8AC3E}">
        <p14:creationId xmlns:p14="http://schemas.microsoft.com/office/powerpoint/2010/main" val="242664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Wie funktioniert die Übung:</a:t>
            </a:r>
          </a:p>
          <a:p>
            <a:r>
              <a:rPr lang="de-DE"/>
              <a:t>Vorlage für die Übung Stadtgestaltung</a:t>
            </a:r>
          </a:p>
          <a:p>
            <a:r>
              <a:rPr lang="de-DE"/>
              <a:t>Onlinefolie -&gt; Folie wird als PowerPoint an Teilnehmenden geschickt und diese in </a:t>
            </a:r>
            <a:r>
              <a:rPr lang="de-DE" err="1"/>
              <a:t>Breakout</a:t>
            </a:r>
            <a:r>
              <a:rPr lang="de-DE"/>
              <a:t> Sessions in Kleingruppen aufgeteilt. Diese können mittels Bildschirm teilen gemeinsam das Szenario entsprechend verändern. Die einzelnen „Gegenstände“ können nach belieben vermehrt werden und auf dem Bild hin und her bewegt werden.</a:t>
            </a:r>
          </a:p>
          <a:p>
            <a:endParaRPr lang="de-DE"/>
          </a:p>
          <a:p>
            <a:r>
              <a:rPr lang="de-DE"/>
              <a:t>In Präsenz kann dies mit ausgedruckten Bilder und z. B. Stiften und weiteren Materialien, wie Knete oder Spielfiguren umgestaltet werden. </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78</a:t>
            </a:fld>
            <a:endParaRPr lang="de-DE"/>
          </a:p>
        </p:txBody>
      </p:sp>
    </p:spTree>
    <p:extLst>
      <p:ext uri="{BB962C8B-B14F-4D97-AF65-F5344CB8AC3E}">
        <p14:creationId xmlns:p14="http://schemas.microsoft.com/office/powerpoint/2010/main" val="2623344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r>
              <a:rPr lang="de-DE" b="1"/>
              <a:t>Ziel / Sinn der Übung</a:t>
            </a:r>
          </a:p>
          <a:p>
            <a:r>
              <a:rPr lang="de-DE"/>
              <a:t>Veranschaulichung was im Körper bei heißen Temperaturen passiert -&gt; Ausdehnung des Wassers</a:t>
            </a:r>
          </a:p>
          <a:p>
            <a:endParaRPr lang="de-DE"/>
          </a:p>
          <a:p>
            <a:r>
              <a:rPr lang="de-DE" b="1"/>
              <a:t>Wie funktioniert die Übung</a:t>
            </a:r>
          </a:p>
          <a:p>
            <a:r>
              <a:rPr lang="de-DE" b="0"/>
              <a:t>Präsenz: Eine Plastikflasche wird etwa zu einem Drittel mit Wasser gefüllt und dieses farbig eingefärbt. Ein Strohhalm kommt in die Flasche. Die Flasche wird mit Knete um den Strohhalm verschlossen. Die Flasche bzw. das Wasser wird nun mittels warmen Händen erwärmt. Das Wasser sollte langsam den Strohhalm nach oben steigen.</a:t>
            </a:r>
          </a:p>
          <a:p>
            <a:r>
              <a:rPr lang="de-DE" b="0"/>
              <a:t>Online: Leitung kann das Experiment vor dem Bildschirm vormachen.</a:t>
            </a:r>
          </a:p>
          <a:p>
            <a:endParaRPr lang="de-DE" b="0"/>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t>Knete</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t>Farbe, um Wasser einzufärben</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t>Strohhalm (durchsichtig)</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de-DE" b="0"/>
              <a:t>Plastikflasche</a:t>
            </a:r>
          </a:p>
          <a:p>
            <a:endParaRPr lang="de-DE" b="0"/>
          </a:p>
          <a:p>
            <a:endParaRPr lang="de-DE" b="0"/>
          </a:p>
          <a:p>
            <a:r>
              <a:rPr lang="de-DE" b="1"/>
              <a:t>Anknüpfungsmöglichkeiten, Fragen, um die Übung gemeinsam zu besprechen</a:t>
            </a:r>
          </a:p>
          <a:p>
            <a:pPr rtl="0" fontAlgn="base"/>
            <a:r>
              <a:rPr lang="de-DE" sz="1200" b="0" i="0" u="none" strike="noStrike" kern="1200">
                <a:solidFill>
                  <a:schemeClr val="tx1"/>
                </a:solidFill>
                <a:effectLst/>
                <a:latin typeface="+mn-lt"/>
                <a:ea typeface="+mn-ea"/>
                <a:cs typeface="+mn-cs"/>
              </a:rPr>
              <a:t>Frage in die Runde stellen, was passiert und wie das auf den Menschen übertragbar ist. In den nachfolgenden Inhaltsfolien werden Auswirkungen von Hitze erläutert. Durch den ansteigenden Druck durch die Wasserausdehnung werden Menschen bspw. aggressiver bei heißen Temperaturen.</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sz="1200" b="0" i="0" u="none" strike="noStrike" kern="1200">
              <a:solidFill>
                <a:schemeClr val="tx1"/>
              </a:solidFill>
              <a:effectLst/>
              <a:latin typeface="+mn-lt"/>
              <a:ea typeface="+mn-ea"/>
              <a:cs typeface="+mn-cs"/>
            </a:endParaRPr>
          </a:p>
          <a:p>
            <a:endParaRPr lang="de-DE" sz="1200" b="0" i="0" u="none" strike="noStrike" kern="1200">
              <a:solidFill>
                <a:schemeClr val="tx1"/>
              </a:solidFill>
              <a:effectLst/>
              <a:latin typeface="+mn-lt"/>
              <a:ea typeface="+mn-ea"/>
              <a:cs typeface="+mn-cs"/>
            </a:endParaRPr>
          </a:p>
          <a:p>
            <a:r>
              <a:rPr lang="de-DE" sz="1200" b="0" i="0" u="none" strike="noStrike" kern="1200">
                <a:solidFill>
                  <a:schemeClr val="tx1"/>
                </a:solidFill>
                <a:effectLst/>
                <a:latin typeface="+mn-lt"/>
                <a:ea typeface="+mn-ea"/>
                <a:cs typeface="+mn-cs"/>
              </a:rPr>
              <a:t> </a:t>
            </a:r>
            <a:endParaRPr lang="de-DE"/>
          </a:p>
          <a:p>
            <a:endParaRPr lang="de-DE">
              <a:cs typeface="Calibri"/>
            </a:endParaRPr>
          </a:p>
          <a:p>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79</a:t>
            </a:fld>
            <a:endParaRPr lang="de-DE"/>
          </a:p>
        </p:txBody>
      </p:sp>
    </p:spTree>
    <p:extLst>
      <p:ext uri="{BB962C8B-B14F-4D97-AF65-F5344CB8AC3E}">
        <p14:creationId xmlns:p14="http://schemas.microsoft.com/office/powerpoint/2010/main" val="507004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Erderwärmung und deren Folgen</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80</a:t>
            </a:fld>
            <a:endParaRPr lang="de-DE"/>
          </a:p>
        </p:txBody>
      </p:sp>
    </p:spTree>
    <p:extLst>
      <p:ext uri="{BB962C8B-B14F-4D97-AF65-F5344CB8AC3E}">
        <p14:creationId xmlns:p14="http://schemas.microsoft.com/office/powerpoint/2010/main" val="31124066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Die Folgen sind unterschiedlich, je nachdem, wie stark sich die Temperatur erhöht</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81</a:t>
            </a:fld>
            <a:endParaRPr lang="de-DE"/>
          </a:p>
        </p:txBody>
      </p:sp>
    </p:spTree>
    <p:extLst>
      <p:ext uri="{BB962C8B-B14F-4D97-AF65-F5344CB8AC3E}">
        <p14:creationId xmlns:p14="http://schemas.microsoft.com/office/powerpoint/2010/main" val="31071580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a:t>Die Folgen sind unterschiedlich, je nachdem, wie stark sich die Temperatur erhöht</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82</a:t>
            </a:fld>
            <a:endParaRPr lang="de-DE"/>
          </a:p>
        </p:txBody>
      </p:sp>
    </p:spTree>
    <p:extLst>
      <p:ext uri="{BB962C8B-B14F-4D97-AF65-F5344CB8AC3E}">
        <p14:creationId xmlns:p14="http://schemas.microsoft.com/office/powerpoint/2010/main" val="1205221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Temperaturentwicklung, Beispiel 1 </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Darstellung des Temperaturanstiegs in Form von Streifen, gibt es auf der Homepage für verschiedene Regionen/Länder: </a:t>
            </a:r>
            <a:r>
              <a:rPr lang="de-DE">
                <a:hlinkClick r:id="rId3"/>
              </a:rPr>
              <a:t>https://showyourstripes.info/l/europe/germany</a:t>
            </a:r>
            <a:endParaRPr lang="de-DE">
              <a:cs typeface="Calibri" panose="020F0502020204030204"/>
            </a:endParaRP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83</a:t>
            </a:fld>
            <a:endParaRPr lang="de-DE"/>
          </a:p>
        </p:txBody>
      </p:sp>
    </p:spTree>
    <p:extLst>
      <p:ext uri="{BB962C8B-B14F-4D97-AF65-F5344CB8AC3E}">
        <p14:creationId xmlns:p14="http://schemas.microsoft.com/office/powerpoint/2010/main" val="11326985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Temperaturentwicklung Beispiel 2</a:t>
            </a:r>
          </a:p>
          <a:p>
            <a:endParaRPr lang="de-DE" b="0"/>
          </a:p>
          <a:p>
            <a:r>
              <a:rPr lang="de-DE" b="1"/>
              <a:t>Hinweise zur Folie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err="1">
                <a:solidFill>
                  <a:srgbClr val="2B4999"/>
                </a:solidFill>
                <a:effectLst/>
                <a:latin typeface="Arial" panose="020B0604020202020204" pitchFamily="34" charset="0"/>
              </a:rPr>
              <a:t>Räumliche</a:t>
            </a:r>
            <a:r>
              <a:rPr lang="de-DE" sz="1800" i="1">
                <a:solidFill>
                  <a:srgbClr val="2B4999"/>
                </a:solidFill>
                <a:effectLst/>
                <a:latin typeface="Arial" panose="020B0604020202020204" pitchFamily="34" charset="0"/>
              </a:rPr>
              <a:t> Verteilung der Temperaturanomalie für Deutschland für die Jahre 1881 bis 2019 (relativ zum </a:t>
            </a:r>
            <a:r>
              <a:rPr lang="de-DE" sz="1800" i="1" err="1">
                <a:solidFill>
                  <a:srgbClr val="2B4999"/>
                </a:solidFill>
                <a:effectLst/>
                <a:latin typeface="Arial" panose="020B0604020202020204" pitchFamily="34" charset="0"/>
              </a:rPr>
              <a:t>vieljährigen</a:t>
            </a:r>
            <a:r>
              <a:rPr lang="de-DE" sz="1800" i="1">
                <a:solidFill>
                  <a:srgbClr val="2B4999"/>
                </a:solidFill>
                <a:effectLst/>
                <a:latin typeface="Arial" panose="020B0604020202020204" pitchFamily="34" charset="0"/>
              </a:rPr>
              <a:t> Mittelwert 1961-1990). </a:t>
            </a:r>
            <a:endParaRPr lang="de-DE"/>
          </a:p>
          <a:p>
            <a:r>
              <a:rPr lang="de-DE" b="0"/>
              <a:t>https://</a:t>
            </a:r>
            <a:r>
              <a:rPr lang="de-DE" b="0" err="1"/>
              <a:t>www.dwd.de</a:t>
            </a:r>
            <a:r>
              <a:rPr lang="de-DE" b="0"/>
              <a:t>/DE/</a:t>
            </a:r>
            <a:r>
              <a:rPr lang="de-DE" b="0" err="1"/>
              <a:t>leistungen</a:t>
            </a:r>
            <a:r>
              <a:rPr lang="de-DE" b="0"/>
              <a:t>/</a:t>
            </a:r>
            <a:r>
              <a:rPr lang="de-DE" b="0" err="1"/>
              <a:t>besondereereignisse</a:t>
            </a:r>
            <a:r>
              <a:rPr lang="de-DE" b="0"/>
              <a:t>/</a:t>
            </a:r>
            <a:r>
              <a:rPr lang="de-DE" b="0" err="1"/>
              <a:t>temperatur</a:t>
            </a:r>
            <a:r>
              <a:rPr lang="de-DE" b="0"/>
              <a:t>/20200102_bericht_jahr2019.pdf?__blob=</a:t>
            </a:r>
            <a:r>
              <a:rPr lang="de-DE" b="0" err="1"/>
              <a:t>publicationFile&amp;v</a:t>
            </a:r>
            <a:r>
              <a:rPr lang="de-DE" b="0"/>
              <a:t>=7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84</a:t>
            </a:fld>
            <a:endParaRPr lang="de-DE"/>
          </a:p>
        </p:txBody>
      </p:sp>
    </p:spTree>
    <p:extLst>
      <p:ext uri="{BB962C8B-B14F-4D97-AF65-F5344CB8AC3E}">
        <p14:creationId xmlns:p14="http://schemas.microsoft.com/office/powerpoint/2010/main" val="14313742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Temperaturentwicklung und Folgen für bestimmte Bereiche, Beispiel 3</a:t>
            </a:r>
          </a:p>
          <a:p>
            <a:endParaRPr lang="de-DE" b="0"/>
          </a:p>
          <a:p>
            <a:r>
              <a:rPr lang="de-DE" b="1"/>
              <a:t>Hinweise zur Folie</a:t>
            </a:r>
          </a:p>
          <a:p>
            <a:r>
              <a:rPr lang="de-DE" b="0"/>
              <a:t>https://</a:t>
            </a:r>
            <a:r>
              <a:rPr lang="de-DE" b="0" err="1"/>
              <a:t>www.umweltbundesamt.de</a:t>
            </a:r>
            <a:r>
              <a:rPr lang="de-DE" b="0"/>
              <a:t>/presse/</a:t>
            </a:r>
            <a:r>
              <a:rPr lang="de-DE" b="0" err="1"/>
              <a:t>pressemitteilungen</a:t>
            </a:r>
            <a:r>
              <a:rPr lang="de-DE" b="0"/>
              <a:t>/klimawandel-in-deutschland-neuer-</a:t>
            </a:r>
            <a:r>
              <a:rPr lang="de-DE" b="0" err="1"/>
              <a:t>monitoringbericht</a:t>
            </a:r>
            <a:r>
              <a:rPr lang="de-DE" b="0"/>
              <a:t> </a:t>
            </a:r>
          </a:p>
          <a:p>
            <a:endParaRPr lang="de-DE" b="0"/>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85</a:t>
            </a:fld>
            <a:endParaRPr lang="de-DE"/>
          </a:p>
        </p:txBody>
      </p:sp>
    </p:spTree>
    <p:extLst>
      <p:ext uri="{BB962C8B-B14F-4D97-AF65-F5344CB8AC3E}">
        <p14:creationId xmlns:p14="http://schemas.microsoft.com/office/powerpoint/2010/main" val="28810042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Dürre und Trockenheit in Deutschland </a:t>
            </a:r>
            <a:r>
              <a:rPr lang="de-DE"/>
              <a:t>aufgrund </a:t>
            </a:r>
            <a:r>
              <a:rPr lang="de-DE" b="0"/>
              <a:t>der Hitze</a:t>
            </a:r>
            <a:r>
              <a:rPr lang="de-DE"/>
              <a:t> </a:t>
            </a:r>
            <a:endParaRPr lang="de-DE" b="0">
              <a:cs typeface="Calibri"/>
            </a:endParaRP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86</a:t>
            </a:fld>
            <a:endParaRPr lang="de-DE"/>
          </a:p>
        </p:txBody>
      </p:sp>
    </p:spTree>
    <p:extLst>
      <p:ext uri="{BB962C8B-B14F-4D97-AF65-F5344CB8AC3E}">
        <p14:creationId xmlns:p14="http://schemas.microsoft.com/office/powerpoint/2010/main" val="427975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a:t>
            </a:fld>
            <a:endParaRPr lang="de-DE"/>
          </a:p>
        </p:txBody>
      </p:sp>
    </p:spTree>
    <p:extLst>
      <p:ext uri="{BB962C8B-B14F-4D97-AF65-F5344CB8AC3E}">
        <p14:creationId xmlns:p14="http://schemas.microsoft.com/office/powerpoint/2010/main" val="2732299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Dürre in Deutschland nach Jahren </a:t>
            </a:r>
          </a:p>
          <a:p>
            <a:endParaRPr lang="de-DE" b="0"/>
          </a:p>
          <a:p>
            <a:r>
              <a:rPr lang="de-DE" b="1"/>
              <a:t>Hinweise zur Folie</a:t>
            </a:r>
          </a:p>
          <a:p>
            <a:r>
              <a:rPr lang="de-DE"/>
              <a:t>Hier auch wieder eine Deutschlandkarte, die den Verlauf der letzten Jahre darstellt</a:t>
            </a:r>
          </a:p>
          <a:p>
            <a:r>
              <a:rPr lang="de-DE"/>
              <a:t>Interessant ist, inwiefern Unterschiede zwischen dem Oberboden und den tiefen Schichten im selben Jahr zu sehen sind.</a:t>
            </a:r>
          </a:p>
          <a:p>
            <a:r>
              <a:rPr lang="de-DE"/>
              <a:t>Hier sind weitere Grafiken zu dem Thema zu finden https://</a:t>
            </a:r>
            <a:r>
              <a:rPr lang="de-DE" err="1"/>
              <a:t>www.ufz.de</a:t>
            </a:r>
            <a:r>
              <a:rPr lang="de-DE"/>
              <a:t>/</a:t>
            </a:r>
            <a:r>
              <a:rPr lang="de-DE" err="1"/>
              <a:t>index.php?de</a:t>
            </a:r>
            <a:r>
              <a:rPr lang="de-DE"/>
              <a:t>=37937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87</a:t>
            </a:fld>
            <a:endParaRPr lang="de-DE"/>
          </a:p>
        </p:txBody>
      </p:sp>
    </p:spTree>
    <p:extLst>
      <p:ext uri="{BB962C8B-B14F-4D97-AF65-F5344CB8AC3E}">
        <p14:creationId xmlns:p14="http://schemas.microsoft.com/office/powerpoint/2010/main" val="4100577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Auswirkungen von Hitze werden mittels Experiment dargestellt und veranschaulicht</a:t>
            </a:r>
          </a:p>
          <a:p>
            <a:endParaRPr lang="de-DE" b="0"/>
          </a:p>
          <a:p>
            <a:r>
              <a:rPr lang="de-DE" b="1"/>
              <a:t>Hinweise zur Folie</a:t>
            </a:r>
          </a:p>
          <a:p>
            <a:r>
              <a:rPr lang="de-DE"/>
              <a:t>Der Link ist auf dem Bild hinterlegt. </a:t>
            </a:r>
          </a:p>
          <a:p>
            <a:r>
              <a:rPr lang="de-DE"/>
              <a:t>https://www.youtube.com/watch?v=wOHCVMml9Dc </a:t>
            </a:r>
          </a:p>
          <a:p>
            <a:r>
              <a:rPr lang="de-DE"/>
              <a:t>Der Beitrag dauert knapp 10 Minuten. Es werden anhand eines Experiments in der Sauna verschiedenen Auswirkungen auf den Körper bei Hitze verdeutlicht und erklärt.</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88</a:t>
            </a:fld>
            <a:endParaRPr lang="de-DE"/>
          </a:p>
        </p:txBody>
      </p:sp>
    </p:spTree>
    <p:extLst>
      <p:ext uri="{BB962C8B-B14F-4D97-AF65-F5344CB8AC3E}">
        <p14:creationId xmlns:p14="http://schemas.microsoft.com/office/powerpoint/2010/main" val="9029317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Für wen Hitze besonders anstrengend ist / sein kann </a:t>
            </a:r>
          </a:p>
          <a:p>
            <a:endParaRPr lang="de-DE" b="0"/>
          </a:p>
          <a:p>
            <a:r>
              <a:rPr lang="de-DE" b="1"/>
              <a:t>Hinweise zur Folie</a:t>
            </a:r>
          </a:p>
          <a:p>
            <a:r>
              <a:rPr lang="de-DE" b="0"/>
              <a:t>Biologische, körperliche, berufliche, soziale und weitere Aspekte bedingen, welche Gruppen sich bei Hitze besonders gut schützen müssen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89</a:t>
            </a:fld>
            <a:endParaRPr lang="de-DE"/>
          </a:p>
        </p:txBody>
      </p:sp>
    </p:spTree>
    <p:extLst>
      <p:ext uri="{BB962C8B-B14F-4D97-AF65-F5344CB8AC3E}">
        <p14:creationId xmlns:p14="http://schemas.microsoft.com/office/powerpoint/2010/main" val="39060542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Hitze im Wechselspiel mit anderen Risikofaktoren</a:t>
            </a:r>
          </a:p>
          <a:p>
            <a:endParaRPr lang="de-DE" b="0"/>
          </a:p>
          <a:p>
            <a:r>
              <a:rPr lang="de-DE" b="1"/>
              <a:t>Hinweise zur Folie</a:t>
            </a:r>
          </a:p>
          <a:p>
            <a:r>
              <a:rPr lang="de-DE" b="0"/>
              <a:t>Wir sind nicht nur der Hitze, sondern auch anderen umweltbedingten Risikofaktoren ausgesetzt. </a:t>
            </a:r>
          </a:p>
          <a:p>
            <a:r>
              <a:rPr lang="de-DE" b="0"/>
              <a:t>Hier sind 4 Beispiele aufgeführt. </a:t>
            </a:r>
          </a:p>
          <a:p>
            <a:r>
              <a:rPr lang="de-DE" b="0"/>
              <a:t>Der schnelle Temperaturwechsel bezieht sich bspw. auf das Aufenthalten in klimatisierten Innenräumen und dem Aufenthalt im Freien. </a:t>
            </a:r>
          </a:p>
          <a:p>
            <a:r>
              <a:rPr lang="de-DE" b="0"/>
              <a:t>Die Akklimatisation wird erschwert, wenn bspw. die Innenräume, in denen sich aufgehalten wird, stark klimatisiert sind.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90</a:t>
            </a:fld>
            <a:endParaRPr lang="de-DE"/>
          </a:p>
        </p:txBody>
      </p:sp>
    </p:spTree>
    <p:extLst>
      <p:ext uri="{BB962C8B-B14F-4D97-AF65-F5344CB8AC3E}">
        <p14:creationId xmlns:p14="http://schemas.microsoft.com/office/powerpoint/2010/main" val="18617543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Wo Hitze in der KJA eine Rolle spielt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91</a:t>
            </a:fld>
            <a:endParaRPr lang="de-DE"/>
          </a:p>
        </p:txBody>
      </p:sp>
    </p:spTree>
    <p:extLst>
      <p:ext uri="{BB962C8B-B14F-4D97-AF65-F5344CB8AC3E}">
        <p14:creationId xmlns:p14="http://schemas.microsoft.com/office/powerpoint/2010/main" val="830877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Alltagswissen zum Thema „Gesund trotz Klimawandel“</a:t>
            </a:r>
          </a:p>
          <a:p>
            <a:endParaRPr lang="de-DE" b="0"/>
          </a:p>
          <a:p>
            <a:r>
              <a:rPr lang="de-DE" b="1"/>
              <a:t>Hinweise zur Folie</a:t>
            </a:r>
          </a:p>
          <a:p>
            <a:r>
              <a:rPr lang="de-DE" b="0"/>
              <a:t>Die Seite um-welt.org zeigt anhand von Bildern und Graphiken, wo wir im Alltag in verschiedenen Situationen, am Wasser, unterwegs, beim Sport oder ganz generell mit dem Thema Klimawandel und Gesundheit in Kontakt kommen und wie wir uns daran einfach anpassen können.</a:t>
            </a:r>
          </a:p>
          <a:p>
            <a:endParaRPr lang="de-DE" b="0"/>
          </a:p>
          <a:p>
            <a:r>
              <a:rPr lang="de-DE" b="0"/>
              <a:t>Auf der Folgefolie ist die Situation, die Lebenswelt „unterwegs“ zu sehen.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92</a:t>
            </a:fld>
            <a:endParaRPr lang="de-DE"/>
          </a:p>
        </p:txBody>
      </p:sp>
    </p:spTree>
    <p:extLst>
      <p:ext uri="{BB962C8B-B14F-4D97-AF65-F5344CB8AC3E}">
        <p14:creationId xmlns:p14="http://schemas.microsoft.com/office/powerpoint/2010/main" val="37941991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 (Vertiefung)</a:t>
            </a:r>
          </a:p>
          <a:p>
            <a:r>
              <a:rPr lang="de-DE" b="0"/>
              <a:t>Beispielhaft eine Alltagssituation </a:t>
            </a:r>
          </a:p>
          <a:p>
            <a:endParaRPr lang="de-DE" b="0"/>
          </a:p>
          <a:p>
            <a:r>
              <a:rPr lang="de-DE" b="1"/>
              <a:t>Hinweise zur Folie</a:t>
            </a:r>
          </a:p>
          <a:p>
            <a:r>
              <a:rPr lang="de-DE" b="0"/>
              <a:t>Das Bild taucht gemeinsam mit einer Übung weiter hinten im Foliensatz wieder auf.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93</a:t>
            </a:fld>
            <a:endParaRPr lang="de-DE"/>
          </a:p>
        </p:txBody>
      </p:sp>
    </p:spTree>
    <p:extLst>
      <p:ext uri="{BB962C8B-B14F-4D97-AF65-F5344CB8AC3E}">
        <p14:creationId xmlns:p14="http://schemas.microsoft.com/office/powerpoint/2010/main" val="6469937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r>
              <a:rPr lang="de-DE"/>
              <a:t>Einführung in das Thema UV-Strahlung</a:t>
            </a:r>
          </a:p>
          <a:p>
            <a:endParaRPr lang="de-DE"/>
          </a:p>
          <a:p>
            <a:r>
              <a:rPr lang="de-DE" b="1"/>
              <a:t>Wie funktioniert die Übung</a:t>
            </a:r>
          </a:p>
          <a:p>
            <a:r>
              <a:rPr lang="de-DE"/>
              <a:t>Alle Teilnehmenden sollen aufschreiben, wie hoch der UV-Index an dem Tag ist. Schätzung, ohne auf das Handy oder ins Internet zu schauen.</a:t>
            </a:r>
          </a:p>
          <a:p>
            <a:r>
              <a:rPr lang="de-DE">
                <a:cs typeface="Calibri"/>
              </a:rPr>
              <a:t>Überprüfung mittels Wetter und UV Index Apps </a:t>
            </a:r>
          </a:p>
          <a:p>
            <a:endParaRPr lang="de-DE">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Zettel und Stift</a:t>
            </a:r>
          </a:p>
          <a:p>
            <a:endParaRPr lang="de-DE">
              <a:cs typeface="Calibri"/>
            </a:endParaRPr>
          </a:p>
          <a:p>
            <a:endParaRPr lang="de-DE">
              <a:cs typeface="Calibri"/>
            </a:endParaRPr>
          </a:p>
          <a:p>
            <a:r>
              <a:rPr lang="de-DE">
                <a:cs typeface="Calibri"/>
              </a:rPr>
              <a:t>SCHREIBT ES EUCH AUF – UND DANN SEHEN WIR SPÄTER; WAS DER UV INDEX BEDEUTET!  -&gt; UV-Index und wie man sich bei den verschiedenen Stufen verhalten soll wird auf Folie 109 gezeigt</a:t>
            </a:r>
          </a:p>
          <a:p>
            <a:endParaRPr lang="de-D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94</a:t>
            </a:fld>
            <a:endParaRPr lang="de-DE"/>
          </a:p>
        </p:txBody>
      </p:sp>
    </p:spTree>
    <p:extLst>
      <p:ext uri="{BB962C8B-B14F-4D97-AF65-F5344CB8AC3E}">
        <p14:creationId xmlns:p14="http://schemas.microsoft.com/office/powerpoint/2010/main" val="12740375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Ziel/Sinn der Übung</a:t>
            </a:r>
          </a:p>
          <a:p>
            <a:r>
              <a:rPr lang="de-DE"/>
              <a:t>Anleitung der Übung auf der nächsten Folie</a:t>
            </a:r>
          </a:p>
          <a:p>
            <a:r>
              <a:rPr lang="de-DE"/>
              <a:t>Mythen zum Thema UV-Strahlung sollen aufgeklärt werden. </a:t>
            </a:r>
          </a:p>
          <a:p>
            <a:endParaRPr lang="de-DE"/>
          </a:p>
          <a:p>
            <a:r>
              <a:rPr lang="de-DE" b="1"/>
              <a:t>Wie funktioniert die Übung</a:t>
            </a:r>
          </a:p>
          <a:p>
            <a:r>
              <a:rPr lang="de-DE"/>
              <a:t>Präsenz: Die Mythen können von den Teilnehmenden / </a:t>
            </a:r>
            <a:r>
              <a:rPr lang="de-DE" err="1"/>
              <a:t>dem:der</a:t>
            </a:r>
            <a:r>
              <a:rPr lang="de-DE"/>
              <a:t> Vortragenden vorgelesen, gemeinsam diskutiert werden und dann entsprechend um den Fakt ergänzt werden. </a:t>
            </a:r>
          </a:p>
          <a:p>
            <a:r>
              <a:rPr lang="de-DE">
                <a:cs typeface="Calibri" panose="020F0502020204030204"/>
              </a:rPr>
              <a:t>Hinweis Online: Mythen und Fakten müssen an die Teilnehmenden per Chat geschickt werden.</a:t>
            </a:r>
          </a:p>
          <a:p>
            <a:r>
              <a:rPr lang="de-DE"/>
              <a:t>Eine weitere Anwendungsmöglichkeit folgt auf der nächsten Seite. </a:t>
            </a:r>
          </a:p>
          <a:p>
            <a:endParaRPr lang="de-DE"/>
          </a:p>
          <a:p>
            <a:pPr marL="0" marR="0" lvl="0" indent="0" algn="l" defTabSz="914400" rtl="0" eaLnBrk="1" fontAlgn="base" latinLnBrk="0" hangingPunct="1">
              <a:lnSpc>
                <a:spcPct val="100000"/>
              </a:lnSpc>
              <a:spcBef>
                <a:spcPts val="0"/>
              </a:spcBef>
              <a:spcAft>
                <a:spcPts val="0"/>
              </a:spcAft>
              <a:buClrTx/>
              <a:buSzTx/>
              <a:buFontTx/>
              <a:buNone/>
              <a:tabLst/>
              <a:defRPr/>
            </a:pPr>
            <a:r>
              <a:rPr lang="de-DE" b="1"/>
              <a:t>Materialien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a:t>- Mythen und Fakten ausgedruckt</a:t>
            </a:r>
          </a:p>
          <a:p>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p:txBody>
      </p:sp>
      <p:sp>
        <p:nvSpPr>
          <p:cNvPr id="4" name="Foliennummernplatzhalter 3"/>
          <p:cNvSpPr>
            <a:spLocks noGrp="1"/>
          </p:cNvSpPr>
          <p:nvPr>
            <p:ph type="sldNum" sz="quarter" idx="5"/>
          </p:nvPr>
        </p:nvSpPr>
        <p:spPr/>
        <p:txBody>
          <a:bodyPr/>
          <a:lstStyle/>
          <a:p>
            <a:fld id="{A9BC2090-AD3D-D346-8D78-AF4ECDB1B5A8}" type="slidenum">
              <a:rPr lang="de-DE" smtClean="0"/>
              <a:t>95</a:t>
            </a:fld>
            <a:endParaRPr lang="de-DE"/>
          </a:p>
        </p:txBody>
      </p:sp>
    </p:spTree>
    <p:extLst>
      <p:ext uri="{BB962C8B-B14F-4D97-AF65-F5344CB8AC3E}">
        <p14:creationId xmlns:p14="http://schemas.microsoft.com/office/powerpoint/2010/main" val="37655891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Hinweis: Diese Version der Übung ist nur in Präsenz möglich</a:t>
            </a:r>
          </a:p>
        </p:txBody>
      </p:sp>
      <p:sp>
        <p:nvSpPr>
          <p:cNvPr id="4" name="Foliennummernplatzhalter 3"/>
          <p:cNvSpPr>
            <a:spLocks noGrp="1"/>
          </p:cNvSpPr>
          <p:nvPr>
            <p:ph type="sldNum" sz="quarter" idx="5"/>
          </p:nvPr>
        </p:nvSpPr>
        <p:spPr/>
        <p:txBody>
          <a:bodyPr/>
          <a:lstStyle/>
          <a:p>
            <a:fld id="{A9BC2090-AD3D-D346-8D78-AF4ECDB1B5A8}" type="slidenum">
              <a:rPr lang="de-DE" smtClean="0"/>
              <a:t>96</a:t>
            </a:fld>
            <a:endParaRPr lang="de-DE"/>
          </a:p>
        </p:txBody>
      </p:sp>
    </p:spTree>
    <p:extLst>
      <p:ext uri="{BB962C8B-B14F-4D97-AF65-F5344CB8AC3E}">
        <p14:creationId xmlns:p14="http://schemas.microsoft.com/office/powerpoint/2010/main" val="53299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9</a:t>
            </a:fld>
            <a:endParaRPr lang="de-DE"/>
          </a:p>
        </p:txBody>
      </p:sp>
    </p:spTree>
    <p:extLst>
      <p:ext uri="{BB962C8B-B14F-4D97-AF65-F5344CB8AC3E}">
        <p14:creationId xmlns:p14="http://schemas.microsoft.com/office/powerpoint/2010/main" val="29792618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Der dunkle Farbstoff Melanin ordnet sich schützend um den Zellkern der Hautzellen an. Deshalb werden wir braun. Wichtig zu wissen: Die Bräunung ist kein Zeichen gesunder </a:t>
            </a:r>
            <a:r>
              <a:rPr lang="de-DE" b="1"/>
              <a:t>Haut</a:t>
            </a:r>
            <a:r>
              <a:rPr lang="de-DE"/>
              <a:t>, sondern eine </a:t>
            </a:r>
            <a:r>
              <a:rPr lang="de-DE" b="1"/>
              <a:t>Schutzreaktion</a:t>
            </a:r>
            <a:r>
              <a:rPr lang="de-DE"/>
              <a:t>. Sie bedeutet, dass bereits schädigende UV-Strahlen in die </a:t>
            </a:r>
            <a:r>
              <a:rPr lang="de-DE" b="1"/>
              <a:t>Haut</a:t>
            </a:r>
            <a:r>
              <a:rPr lang="de-DE"/>
              <a:t> eingedrungen sind.</a:t>
            </a:r>
          </a:p>
        </p:txBody>
      </p:sp>
      <p:sp>
        <p:nvSpPr>
          <p:cNvPr id="4" name="Foliennummernplatzhalter 3"/>
          <p:cNvSpPr>
            <a:spLocks noGrp="1"/>
          </p:cNvSpPr>
          <p:nvPr>
            <p:ph type="sldNum" sz="quarter" idx="5"/>
          </p:nvPr>
        </p:nvSpPr>
        <p:spPr/>
        <p:txBody>
          <a:bodyPr/>
          <a:lstStyle/>
          <a:p>
            <a:fld id="{A9BC2090-AD3D-D346-8D78-AF4ECDB1B5A8}" type="slidenum">
              <a:rPr lang="de-DE" smtClean="0"/>
              <a:t>98</a:t>
            </a:fld>
            <a:endParaRPr lang="de-DE"/>
          </a:p>
        </p:txBody>
      </p:sp>
    </p:spTree>
    <p:extLst>
      <p:ext uri="{BB962C8B-B14F-4D97-AF65-F5344CB8AC3E}">
        <p14:creationId xmlns:p14="http://schemas.microsoft.com/office/powerpoint/2010/main" val="22478886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Nachcremen ist wichtig, damit die Schutzzeit eingehalten wird. </a:t>
            </a:r>
          </a:p>
          <a:p>
            <a:r>
              <a:rPr lang="de-DE"/>
              <a:t>Sie lässt sich aber nicht verlängern. </a:t>
            </a:r>
          </a:p>
          <a:p>
            <a:r>
              <a:rPr lang="de-DE"/>
              <a:t>Bei Sonnenschutz sollte der eigenen Gesundheit und der der Umwelt wegen auf mineralische UV-Filter geachtet werden.</a:t>
            </a:r>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100</a:t>
            </a:fld>
            <a:endParaRPr lang="de-DE"/>
          </a:p>
        </p:txBody>
      </p:sp>
    </p:spTree>
    <p:extLst>
      <p:ext uri="{BB962C8B-B14F-4D97-AF65-F5344CB8AC3E}">
        <p14:creationId xmlns:p14="http://schemas.microsoft.com/office/powerpoint/2010/main" val="24756015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Der dunkle Farbstoff Melanin ordnet sich schützend um den Zellkern der Hautzellen an. Deshalb werden wir braun. Wichtig zu wissen: Die Bräunung ist kein Zeichen gesunder </a:t>
            </a:r>
            <a:r>
              <a:rPr lang="de-DE" b="1"/>
              <a:t>Haut</a:t>
            </a:r>
            <a:r>
              <a:rPr lang="de-DE"/>
              <a:t>, sondern eine </a:t>
            </a:r>
            <a:r>
              <a:rPr lang="de-DE" b="1"/>
              <a:t>Schutzreaktion</a:t>
            </a:r>
            <a:r>
              <a:rPr lang="de-DE"/>
              <a:t>. Sie bedeutet, dass bereits schädigende UV-Strahlen in die </a:t>
            </a:r>
            <a:r>
              <a:rPr lang="de-DE" b="1"/>
              <a:t>Haut</a:t>
            </a:r>
            <a:r>
              <a:rPr lang="de-DE"/>
              <a:t> eingedrungen sind.</a:t>
            </a:r>
          </a:p>
        </p:txBody>
      </p:sp>
      <p:sp>
        <p:nvSpPr>
          <p:cNvPr id="4" name="Foliennummernplatzhalter 3"/>
          <p:cNvSpPr>
            <a:spLocks noGrp="1"/>
          </p:cNvSpPr>
          <p:nvPr>
            <p:ph type="sldNum" sz="quarter" idx="5"/>
          </p:nvPr>
        </p:nvSpPr>
        <p:spPr/>
        <p:txBody>
          <a:bodyPr/>
          <a:lstStyle/>
          <a:p>
            <a:fld id="{A9BC2090-AD3D-D346-8D78-AF4ECDB1B5A8}" type="slidenum">
              <a:rPr lang="de-DE" smtClean="0"/>
              <a:t>102</a:t>
            </a:fld>
            <a:endParaRPr lang="de-DE"/>
          </a:p>
        </p:txBody>
      </p:sp>
    </p:spTree>
    <p:extLst>
      <p:ext uri="{BB962C8B-B14F-4D97-AF65-F5344CB8AC3E}">
        <p14:creationId xmlns:p14="http://schemas.microsoft.com/office/powerpoint/2010/main" val="36771516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a:p>
            <a:r>
              <a:rPr lang="de-DE"/>
              <a:t>Die meisten von uns haben schon am eigenen </a:t>
            </a:r>
            <a:r>
              <a:rPr lang="de-DE">
                <a:hlinkClick r:id="rId3"/>
              </a:rPr>
              <a:t>Körper</a:t>
            </a:r>
            <a:r>
              <a:rPr lang="de-DE"/>
              <a:t> beobachtet, dass ein abgeklungener Sonnenbrand eine schicke Bräune hinterlässt, die häufig Wochen bestehen bleibt. Was viele jedoch dabei vergessen: Die Braunfärbung der äußeren Hautschicht ist eine Abwehrreaktion auf die gefährlichen UVA und UVB-Strahlen der Sonne. Durch ihre Bräune bildet die Haut eine </a:t>
            </a:r>
            <a:r>
              <a:rPr lang="de-DE">
                <a:hlinkClick r:id="rId4"/>
              </a:rPr>
              <a:t>Schutzschicht</a:t>
            </a:r>
            <a:r>
              <a:rPr lang="de-DE"/>
              <a:t>, die das Eindringen von Sonnenstrahlen, die ihr gefährlich werden könnten, verhindern soll.</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104</a:t>
            </a:fld>
            <a:endParaRPr lang="de-DE"/>
          </a:p>
        </p:txBody>
      </p:sp>
    </p:spTree>
    <p:extLst>
      <p:ext uri="{BB962C8B-B14F-4D97-AF65-F5344CB8AC3E}">
        <p14:creationId xmlns:p14="http://schemas.microsoft.com/office/powerpoint/2010/main" val="11064571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9BC2090-AD3D-D346-8D78-AF4ECDB1B5A8}" type="slidenum">
              <a:rPr lang="de-DE" smtClean="0"/>
              <a:t>106</a:t>
            </a:fld>
            <a:endParaRPr lang="de-DE"/>
          </a:p>
        </p:txBody>
      </p:sp>
    </p:spTree>
    <p:extLst>
      <p:ext uri="{BB962C8B-B14F-4D97-AF65-F5344CB8AC3E}">
        <p14:creationId xmlns:p14="http://schemas.microsoft.com/office/powerpoint/2010/main" val="14379804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116</a:t>
            </a:fld>
            <a:endParaRPr lang="de-DE"/>
          </a:p>
        </p:txBody>
      </p:sp>
    </p:spTree>
    <p:extLst>
      <p:ext uri="{BB962C8B-B14F-4D97-AF65-F5344CB8AC3E}">
        <p14:creationId xmlns:p14="http://schemas.microsoft.com/office/powerpoint/2010/main" val="18501709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Einstieg ins Thema UV-Strahlung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117</a:t>
            </a:fld>
            <a:endParaRPr lang="de-DE"/>
          </a:p>
        </p:txBody>
      </p:sp>
    </p:spTree>
    <p:extLst>
      <p:ext uri="{BB962C8B-B14F-4D97-AF65-F5344CB8AC3E}">
        <p14:creationId xmlns:p14="http://schemas.microsoft.com/office/powerpoint/2010/main" val="29744152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a:t>Ziel der Folie</a:t>
            </a:r>
          </a:p>
          <a:p>
            <a:r>
              <a:rPr lang="de-DE" sz="1800" b="0"/>
              <a:t>Verschiedene Strahlungen der Sonne </a:t>
            </a:r>
          </a:p>
          <a:p>
            <a:endParaRPr lang="de-DE" sz="1800" b="0"/>
          </a:p>
          <a:p>
            <a:r>
              <a:rPr lang="de-DE" sz="1800" b="1"/>
              <a:t>Hinweise zur Folie</a:t>
            </a:r>
          </a:p>
          <a:p>
            <a:r>
              <a:rPr lang="de-DE" sz="1800">
                <a:effectLst/>
                <a:latin typeface="Calibri"/>
                <a:ea typeface="Calibri" panose="020F0502020204030204" pitchFamily="34" charset="0"/>
                <a:cs typeface="Calibri"/>
              </a:rPr>
              <a:t>Die Sonne gibt verschiedene Arten von Strahlung an die Umgebung ab. Einige davon werden bereits in der Atmosphäre gefiltert. Wir können nur einen Teil der Strahlen wahrnehmen. Sichtbares Licht wird beispielsweise durch Farben deutlich. Infrarot-Strahlen hingegen kann man als Hitze oder Wärme spüren (Infrarotlampen bei Muskelverspannungen).</a:t>
            </a:r>
            <a:r>
              <a:rPr lang="de-DE" sz="1800">
                <a:latin typeface="Calibri"/>
                <a:ea typeface="Calibri" panose="020F0502020204030204" pitchFamily="34" charset="0"/>
                <a:cs typeface="Calibri"/>
              </a:rPr>
              <a:t> </a:t>
            </a:r>
            <a:endParaRPr lang="de-DE" sz="1800">
              <a:effectLst/>
              <a:latin typeface="Calibri" panose="020F0502020204030204" pitchFamily="34" charset="0"/>
              <a:ea typeface="Calibri" panose="020F0502020204030204" pitchFamily="34" charset="0"/>
              <a:cs typeface="Times New Roman" panose="02020603050405020304" pitchFamily="18" charset="0"/>
            </a:endParaRPr>
          </a:p>
          <a:p>
            <a:r>
              <a:rPr lang="de-DE" sz="1800">
                <a:effectLst/>
                <a:latin typeface="Calibri"/>
                <a:ea typeface="Calibri" panose="020F0502020204030204" pitchFamily="34" charset="0"/>
                <a:cs typeface="Calibri"/>
              </a:rPr>
              <a:t>UV-Strahlen sind für uns Menschen nicht wahrnehmbar.</a:t>
            </a:r>
          </a:p>
          <a:p>
            <a:r>
              <a:rPr lang="de-DE" sz="1800">
                <a:latin typeface="Calibri"/>
                <a:ea typeface="Calibri" panose="020F0502020204030204" pitchFamily="34" charset="0"/>
                <a:cs typeface="Calibri"/>
              </a:rPr>
              <a:t>Sie </a:t>
            </a:r>
            <a:r>
              <a:rPr lang="de-DE" sz="1800">
                <a:effectLst/>
                <a:latin typeface="Calibri"/>
                <a:ea typeface="Calibri" panose="020F0502020204030204" pitchFamily="34" charset="0"/>
                <a:cs typeface="Calibri"/>
              </a:rPr>
              <a:t>machen etwa zwei bis drei Prozent der Sonnenstrahlung aus. Sie ist der energiereichste Teil der optischen Strahlung mit Wellenlängen von 100 bis 400 </a:t>
            </a:r>
            <a:r>
              <a:rPr lang="de-DE" sz="1800" err="1">
                <a:effectLst/>
                <a:latin typeface="Calibri"/>
                <a:ea typeface="Calibri" panose="020F0502020204030204" pitchFamily="34" charset="0"/>
                <a:cs typeface="Calibri"/>
              </a:rPr>
              <a:t>nm</a:t>
            </a:r>
            <a:r>
              <a:rPr lang="de-DE" sz="1800">
                <a:latin typeface="Calibri"/>
                <a:ea typeface="Calibri" panose="020F0502020204030204" pitchFamily="34" charset="0"/>
                <a:cs typeface="Calibri"/>
              </a:rPr>
              <a:t> </a:t>
            </a:r>
            <a:endParaRPr lang="de-DE" sz="1800">
              <a:sym typeface="Wingdings" pitchFamily="2" charset="2"/>
            </a:endParaRPr>
          </a:p>
          <a:p>
            <a:endParaRPr lang="de-DE" sz="1800" b="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a:t>____________________________ENDE DER NOTIZ______________________________________</a:t>
            </a:r>
          </a:p>
          <a:p>
            <a:endParaRPr lang="de-DE" sz="1800">
              <a:effectLst/>
              <a:latin typeface="Calibri"/>
              <a:ea typeface="Calibri" panose="020F0502020204030204" pitchFamily="34" charset="0"/>
              <a:cs typeface="Calibri"/>
            </a:endParaRPr>
          </a:p>
          <a:p>
            <a:endParaRPr lang="de-DE" sz="1800">
              <a:effectLst/>
              <a:latin typeface="Calibri"/>
              <a:ea typeface="Calibri" panose="020F0502020204030204" pitchFamily="34" charset="0"/>
              <a:cs typeface="Calibri"/>
            </a:endParaRPr>
          </a:p>
          <a:p>
            <a:endParaRPr lang="de-DE">
              <a:cs typeface="Calibri"/>
            </a:endParaRPr>
          </a:p>
        </p:txBody>
      </p:sp>
      <p:sp>
        <p:nvSpPr>
          <p:cNvPr id="4" name="Foliennummernplatzhalter 3"/>
          <p:cNvSpPr>
            <a:spLocks noGrp="1"/>
          </p:cNvSpPr>
          <p:nvPr>
            <p:ph type="sldNum" sz="quarter" idx="5"/>
          </p:nvPr>
        </p:nvSpPr>
        <p:spPr/>
        <p:txBody>
          <a:bodyPr/>
          <a:lstStyle/>
          <a:p>
            <a:fld id="{A9BC2090-AD3D-D346-8D78-AF4ECDB1B5A8}" type="slidenum">
              <a:rPr lang="de-DE" smtClean="0"/>
              <a:t>118</a:t>
            </a:fld>
            <a:endParaRPr lang="de-DE"/>
          </a:p>
        </p:txBody>
      </p:sp>
    </p:spTree>
    <p:extLst>
      <p:ext uri="{BB962C8B-B14F-4D97-AF65-F5344CB8AC3E}">
        <p14:creationId xmlns:p14="http://schemas.microsoft.com/office/powerpoint/2010/main" val="8330787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Ziel der Folie</a:t>
            </a:r>
          </a:p>
          <a:p>
            <a:r>
              <a:rPr lang="de-DE" b="0"/>
              <a:t>Wellenlänge der verschiedenen Strahlungen </a:t>
            </a:r>
          </a:p>
          <a:p>
            <a:endParaRPr lang="de-DE" b="0"/>
          </a:p>
          <a:p>
            <a:r>
              <a:rPr lang="de-DE" b="1"/>
              <a:t>Hinweise zur Folie</a:t>
            </a:r>
          </a:p>
          <a:p>
            <a:r>
              <a:rPr lang="de-DE"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endParaRPr lang="en-US">
              <a:ea typeface="Calibri"/>
              <a:cs typeface="Calibri"/>
            </a:endParaRPr>
          </a:p>
          <a:p>
            <a:r>
              <a:rPr lang="en-US" err="1">
                <a:ea typeface="Calibri"/>
                <a:cs typeface="Calibri"/>
              </a:rPr>
              <a:t>Vertiefung</a:t>
            </a:r>
            <a:endParaRPr lang="en-US">
              <a:ea typeface="Calibri"/>
              <a:cs typeface="Calibri"/>
            </a:endParaRPr>
          </a:p>
          <a:p>
            <a:r>
              <a:rPr lang="en-US">
                <a:ea typeface="Calibri"/>
                <a:cs typeface="Calibri"/>
              </a:rPr>
              <a:t>Für alle, die es </a:t>
            </a:r>
            <a:r>
              <a:rPr lang="en-US" err="1">
                <a:ea typeface="Calibri"/>
                <a:cs typeface="Calibri"/>
              </a:rPr>
              <a:t>physikalisch</a:t>
            </a:r>
            <a:r>
              <a:rPr lang="en-US">
                <a:ea typeface="Calibri"/>
                <a:cs typeface="Calibri"/>
              </a:rPr>
              <a:t> verstehen </a:t>
            </a:r>
            <a:r>
              <a:rPr lang="en-US" err="1">
                <a:ea typeface="Calibri"/>
                <a:cs typeface="Calibri"/>
              </a:rPr>
              <a:t>wollen</a:t>
            </a:r>
            <a:r>
              <a:rPr lang="en-US">
                <a:ea typeface="Calibri"/>
                <a:cs typeface="Calibri"/>
              </a:rPr>
              <a:t> – je </a:t>
            </a:r>
            <a:r>
              <a:rPr lang="en-US" err="1">
                <a:ea typeface="Calibri"/>
                <a:cs typeface="Calibri"/>
              </a:rPr>
              <a:t>kürzer</a:t>
            </a:r>
            <a:r>
              <a:rPr lang="en-US">
                <a:ea typeface="Calibri"/>
                <a:cs typeface="Calibri"/>
              </a:rPr>
              <a:t> die </a:t>
            </a:r>
            <a:r>
              <a:rPr lang="en-US" err="1">
                <a:ea typeface="Calibri"/>
                <a:cs typeface="Calibri"/>
              </a:rPr>
              <a:t>Wellenlänge</a:t>
            </a:r>
            <a:r>
              <a:rPr lang="en-US">
                <a:ea typeface="Calibri"/>
                <a:cs typeface="Calibri"/>
              </a:rPr>
              <a:t>, </a:t>
            </a:r>
            <a:r>
              <a:rPr lang="en-US" err="1">
                <a:ea typeface="Calibri"/>
                <a:cs typeface="Calibri"/>
              </a:rPr>
              <a:t>desto</a:t>
            </a:r>
            <a:r>
              <a:rPr lang="en-US">
                <a:ea typeface="Calibri"/>
                <a:cs typeface="Calibri"/>
              </a:rPr>
              <a:t> </a:t>
            </a:r>
            <a:r>
              <a:rPr lang="en-US" err="1">
                <a:ea typeface="Calibri"/>
                <a:cs typeface="Calibri"/>
              </a:rPr>
              <a:t>schädlicher</a:t>
            </a:r>
            <a:r>
              <a:rPr lang="en-US">
                <a:ea typeface="Calibri"/>
                <a:cs typeface="Calibri"/>
              </a:rPr>
              <a:t> </a:t>
            </a:r>
            <a:r>
              <a:rPr lang="en-US" err="1">
                <a:ea typeface="Calibri"/>
                <a:cs typeface="Calibri"/>
              </a:rPr>
              <a:t>ist</a:t>
            </a:r>
            <a:r>
              <a:rPr lang="en-US">
                <a:ea typeface="Calibri"/>
                <a:cs typeface="Calibri"/>
              </a:rPr>
              <a:t> die </a:t>
            </a:r>
            <a:r>
              <a:rPr lang="en-US" err="1">
                <a:ea typeface="Calibri"/>
                <a:cs typeface="Calibri"/>
              </a:rPr>
              <a:t>Wirkung</a:t>
            </a:r>
            <a:r>
              <a:rPr lang="en-US">
                <a:ea typeface="Calibri"/>
                <a:cs typeface="Calibri"/>
              </a:rPr>
              <a:t> der </a:t>
            </a:r>
            <a:r>
              <a:rPr lang="en-US" err="1">
                <a:ea typeface="Calibri"/>
                <a:cs typeface="Calibri"/>
              </a:rPr>
              <a:t>Strahlung</a:t>
            </a:r>
            <a:r>
              <a:rPr lang="en-US">
                <a:ea typeface="Calibri"/>
                <a:cs typeface="Calibri"/>
              </a:rPr>
              <a:t>  - und die </a:t>
            </a:r>
            <a:r>
              <a:rPr lang="en-US" err="1">
                <a:ea typeface="Calibri"/>
                <a:cs typeface="Calibri"/>
              </a:rPr>
              <a:t>kurzwelliigen</a:t>
            </a:r>
            <a:r>
              <a:rPr lang="en-US">
                <a:ea typeface="Calibri"/>
                <a:cs typeface="Calibri"/>
              </a:rPr>
              <a:t> </a:t>
            </a:r>
            <a:r>
              <a:rPr lang="en-US" err="1">
                <a:ea typeface="Calibri"/>
                <a:cs typeface="Calibri"/>
              </a:rPr>
              <a:t>Strahlen</a:t>
            </a:r>
            <a:r>
              <a:rPr lang="en-US">
                <a:ea typeface="Calibri"/>
                <a:cs typeface="Calibri"/>
              </a:rPr>
              <a:t> </a:t>
            </a:r>
            <a:r>
              <a:rPr lang="en-US" err="1">
                <a:ea typeface="Calibri"/>
                <a:cs typeface="Calibri"/>
              </a:rPr>
              <a:t>sind</a:t>
            </a:r>
            <a:r>
              <a:rPr lang="en-US">
                <a:ea typeface="Calibri"/>
                <a:cs typeface="Calibri"/>
              </a:rPr>
              <a:t> die UV-</a:t>
            </a:r>
            <a:r>
              <a:rPr lang="en-US" err="1">
                <a:ea typeface="Calibri"/>
                <a:cs typeface="Calibri"/>
              </a:rPr>
              <a:t>Strahlen</a:t>
            </a:r>
            <a:endParaRPr lang="en-US">
              <a:ea typeface="Calibri"/>
              <a:cs typeface="Calibri"/>
            </a:endParaRPr>
          </a:p>
          <a:p>
            <a:endParaRPr lang="en-US">
              <a:ea typeface="Calibri"/>
              <a:cs typeface="Calibri"/>
            </a:endParaRPr>
          </a:p>
          <a:p>
            <a:r>
              <a:rPr lang="en-US"/>
              <a:t>Graphik: https://www.planet-schule.de/warum_chemie/sonnenbrand/themenseiten/t4/s1.html</a:t>
            </a:r>
            <a:endParaRPr lang="en-US">
              <a:cs typeface="Calibri"/>
            </a:endParaRPr>
          </a:p>
          <a:p>
            <a:endParaRPr lang="en-US">
              <a:ea typeface="Calibri"/>
              <a:cs typeface="Calibri"/>
            </a:endParaRPr>
          </a:p>
          <a:p>
            <a:r>
              <a:rPr lang="en-US" err="1">
                <a:ea typeface="Calibri"/>
                <a:cs typeface="Calibri"/>
              </a:rPr>
              <a:t>Infrarot</a:t>
            </a:r>
            <a:r>
              <a:rPr lang="en-US">
                <a:ea typeface="Calibri"/>
                <a:cs typeface="Calibri"/>
              </a:rPr>
              <a:t> 600 – 800 nm</a:t>
            </a:r>
          </a:p>
          <a:p>
            <a:r>
              <a:rPr lang="en-US">
                <a:ea typeface="Calibri"/>
                <a:cs typeface="Calibri"/>
              </a:rPr>
              <a:t>Licht: 300 – 600 nm</a:t>
            </a:r>
          </a:p>
          <a:p>
            <a:r>
              <a:rPr lang="de-DE"/>
              <a:t>_ENDE</a:t>
            </a:r>
            <a:endParaRPr lang="en-US"/>
          </a:p>
        </p:txBody>
      </p:sp>
      <p:sp>
        <p:nvSpPr>
          <p:cNvPr id="4" name="Slide Number Placeholder 3"/>
          <p:cNvSpPr>
            <a:spLocks noGrp="1"/>
          </p:cNvSpPr>
          <p:nvPr>
            <p:ph type="sldNum" sz="quarter" idx="5"/>
          </p:nvPr>
        </p:nvSpPr>
        <p:spPr/>
        <p:txBody>
          <a:bodyPr/>
          <a:lstStyle/>
          <a:p>
            <a:fld id="{A9BC2090-AD3D-D346-8D78-AF4ECDB1B5A8}" type="slidenum">
              <a:rPr lang="de-DE" smtClean="0"/>
              <a:t>119</a:t>
            </a:fld>
            <a:endParaRPr lang="de-DE"/>
          </a:p>
        </p:txBody>
      </p:sp>
    </p:spTree>
    <p:extLst>
      <p:ext uri="{BB962C8B-B14F-4D97-AF65-F5344CB8AC3E}">
        <p14:creationId xmlns:p14="http://schemas.microsoft.com/office/powerpoint/2010/main" val="2092195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Ziel der Folie</a:t>
            </a:r>
          </a:p>
          <a:p>
            <a:r>
              <a:rPr lang="de-DE" b="0"/>
              <a:t>Unterschiede zwischen den verschiedenen UV-Strahlen </a:t>
            </a:r>
          </a:p>
          <a:p>
            <a:endParaRPr lang="de-DE" b="0"/>
          </a:p>
          <a:p>
            <a:r>
              <a:rPr lang="de-DE" b="1"/>
              <a:t>Hinweise zur Folie</a:t>
            </a:r>
          </a:p>
          <a:p>
            <a:pPr>
              <a:buClr>
                <a:srgbClr val="539E38"/>
              </a:buClr>
              <a:buFont typeface="Wingdings" pitchFamily="2" charset="2"/>
              <a:buNone/>
            </a:pPr>
            <a:r>
              <a:rPr lang="de-DE"/>
              <a:t>Uns interessieren hauptsächlich </a:t>
            </a:r>
            <a:r>
              <a:rPr lang="de-DE" b="0"/>
              <a:t>die </a:t>
            </a:r>
            <a:r>
              <a:rPr lang="de-DE" sz="1200" b="0">
                <a:solidFill>
                  <a:srgbClr val="16772C"/>
                </a:solidFill>
                <a:latin typeface="Roboto"/>
                <a:ea typeface="Roboto"/>
                <a:cs typeface="Roboto"/>
                <a:sym typeface="Wingdings" pitchFamily="2" charset="2"/>
              </a:rPr>
              <a:t>UV-B und UV-A Strahlen, da sie die Erdoberfläche erreichen. </a:t>
            </a:r>
          </a:p>
          <a:p>
            <a:endParaRPr lang="de-DE" b="0"/>
          </a:p>
          <a:p>
            <a:pPr marL="0" marR="0" lvl="0" indent="0" algn="l" defTabSz="914400" rtl="0" eaLnBrk="1" fontAlgn="auto" latinLnBrk="0" hangingPunct="1">
              <a:lnSpc>
                <a:spcPct val="100000"/>
              </a:lnSpc>
              <a:spcBef>
                <a:spcPts val="0"/>
              </a:spcBef>
              <a:spcAft>
                <a:spcPts val="0"/>
              </a:spcAft>
              <a:buClrTx/>
              <a:buSzTx/>
              <a:buFontTx/>
              <a:buNone/>
              <a:tabLst/>
              <a:defRPr/>
            </a:pPr>
            <a:r>
              <a:rPr lang="de-DE" b="1"/>
              <a:t>____________________________ENDE DER NOTIZ______________________________________</a:t>
            </a:r>
          </a:p>
          <a:p>
            <a:pPr>
              <a:buClr>
                <a:srgbClr val="539E38"/>
              </a:buClr>
              <a:buFont typeface="Wingdings" pitchFamily="2" charset="2"/>
              <a:buNone/>
            </a:pPr>
            <a:endParaRPr lang="de-DE"/>
          </a:p>
          <a:p>
            <a:pPr>
              <a:buClr>
                <a:srgbClr val="539E38"/>
              </a:buClr>
              <a:buFont typeface="Wingdings" pitchFamily="2" charset="2"/>
              <a:buChar char="§"/>
            </a:pPr>
            <a:endParaRPr lang="de-DE" sz="1200">
              <a:latin typeface="Roboto"/>
              <a:ea typeface="Roboto"/>
              <a:sym typeface="Wingdings" pitchFamily="2" charset="2"/>
            </a:endParaRPr>
          </a:p>
          <a:p>
            <a:endParaRPr lang="de-DE"/>
          </a:p>
        </p:txBody>
      </p:sp>
      <p:sp>
        <p:nvSpPr>
          <p:cNvPr id="4" name="Foliennummernplatzhalter 3"/>
          <p:cNvSpPr>
            <a:spLocks noGrp="1"/>
          </p:cNvSpPr>
          <p:nvPr>
            <p:ph type="sldNum" sz="quarter" idx="5"/>
          </p:nvPr>
        </p:nvSpPr>
        <p:spPr/>
        <p:txBody>
          <a:bodyPr/>
          <a:lstStyle/>
          <a:p>
            <a:fld id="{A9BC2090-AD3D-D346-8D78-AF4ECDB1B5A8}" type="slidenum">
              <a:rPr lang="de-DE" smtClean="0"/>
              <a:t>120</a:t>
            </a:fld>
            <a:endParaRPr lang="de-DE"/>
          </a:p>
        </p:txBody>
      </p:sp>
    </p:spTree>
    <p:extLst>
      <p:ext uri="{BB962C8B-B14F-4D97-AF65-F5344CB8AC3E}">
        <p14:creationId xmlns:p14="http://schemas.microsoft.com/office/powerpoint/2010/main" val="2526514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CC89BD97-06CC-BC49-867B-C65AE072B2F4}" type="datetime1">
              <a:rPr lang="de-DE" smtClean="0"/>
              <a:t>25.07.2023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704553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5035A58E-D8FD-E042-9294-445FAF401E0D}" type="datetime1">
              <a:rPr lang="de-DE" smtClean="0"/>
              <a:t>25.07.2023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100606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89E6E25B-8D5C-2F46-ADD8-14516A9485F5}" type="datetime1">
              <a:rPr lang="de-DE" smtClean="0"/>
              <a:t>25.07.2023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191908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1DB1D-FF3F-421B-958B-B0A6998A5AFD}"/>
              </a:ext>
            </a:extLst>
          </p:cNvPr>
          <p:cNvSpPr>
            <a:spLocks noGrp="1"/>
          </p:cNvSpPr>
          <p:nvPr>
            <p:ph type="title"/>
          </p:nvPr>
        </p:nvSpPr>
        <p:spPr bwMode="gray">
          <a:xfrm>
            <a:off x="874712" y="656692"/>
            <a:ext cx="5019104" cy="390295"/>
          </a:xfrm>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EB70EB7D-E257-45B4-8C10-9ABF0CE430DE}"/>
              </a:ext>
            </a:extLst>
          </p:cNvPr>
          <p:cNvSpPr>
            <a:spLocks noGrp="1"/>
          </p:cNvSpPr>
          <p:nvPr>
            <p:ph idx="1"/>
          </p:nvPr>
        </p:nvSpPr>
        <p:spPr bwMode="gray"/>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8CBA344E-FD75-4A15-A097-1B6E45AAF907}"/>
              </a:ext>
            </a:extLst>
          </p:cNvPr>
          <p:cNvSpPr>
            <a:spLocks noGrp="1"/>
          </p:cNvSpPr>
          <p:nvPr>
            <p:ph type="sldNum" sz="quarter" idx="12"/>
          </p:nvPr>
        </p:nvSpPr>
        <p:spPr bwMode="gray"/>
        <p:txBody>
          <a:bodyPr/>
          <a:lstStyle/>
          <a:p>
            <a:fld id="{C457A7E8-3F45-46AC-80A6-5B03F18BB502}" type="slidenum">
              <a:rPr lang="de-DE" smtClean="0"/>
              <a:t>‹Nr.›</a:t>
            </a:fld>
            <a:endParaRPr lang="de-DE"/>
          </a:p>
        </p:txBody>
      </p:sp>
      <p:sp>
        <p:nvSpPr>
          <p:cNvPr id="8" name="Textplatzhalter 7">
            <a:extLst>
              <a:ext uri="{FF2B5EF4-FFF2-40B4-BE49-F238E27FC236}">
                <a16:creationId xmlns:a16="http://schemas.microsoft.com/office/drawing/2014/main" id="{59D811AA-D7FF-461C-A453-9C39C5AF6CD7}"/>
              </a:ext>
            </a:extLst>
          </p:cNvPr>
          <p:cNvSpPr>
            <a:spLocks noGrp="1"/>
          </p:cNvSpPr>
          <p:nvPr>
            <p:ph type="body" sz="quarter" idx="13" hasCustomPrompt="1"/>
          </p:nvPr>
        </p:nvSpPr>
        <p:spPr bwMode="gray">
          <a:xfrm>
            <a:off x="874712" y="1047403"/>
            <a:ext cx="2198335" cy="389525"/>
          </a:xfrm>
          <a:solidFill>
            <a:schemeClr val="accent4"/>
          </a:solidFill>
        </p:spPr>
        <p:txBody>
          <a:bodyPr wrap="none" lIns="108000" tIns="18000" rIns="72000" bIns="18000">
            <a:spAutoFit/>
          </a:bodyPr>
          <a:lstStyle>
            <a:lvl1pPr marL="0" indent="0">
              <a:lnSpc>
                <a:spcPct val="100000"/>
              </a:lnSpc>
              <a:spcAft>
                <a:spcPts val="0"/>
              </a:spcAft>
              <a:buNone/>
              <a:defRPr sz="2300" b="1">
                <a:solidFill>
                  <a:schemeClr val="bg1"/>
                </a:solidFill>
              </a:defRPr>
            </a:lvl1pPr>
            <a:lvl2pPr marL="176212" indent="0">
              <a:buNone/>
              <a:defRPr/>
            </a:lvl2pPr>
          </a:lstStyle>
          <a:p>
            <a:pPr lvl="0"/>
            <a:r>
              <a:rPr lang="de-DE"/>
              <a:t>zweite Zeile</a:t>
            </a:r>
          </a:p>
        </p:txBody>
      </p:sp>
    </p:spTree>
    <p:extLst>
      <p:ext uri="{BB962C8B-B14F-4D97-AF65-F5344CB8AC3E}">
        <p14:creationId xmlns:p14="http://schemas.microsoft.com/office/powerpoint/2010/main" val="267736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B19E0214-B1A3-864E-BB9E-F825D1F6D914}" type="datetime1">
              <a:rPr lang="de-DE" smtClean="0"/>
              <a:t>25.07.2023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12047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F7D11F6-BBCC-CB40-AD85-A0656719465A}" type="datetime1">
              <a:rPr lang="de-DE" smtClean="0"/>
              <a:t>25.07.2023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197257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48CADE09-E3CA-D045-915B-1A31CF950F61}" type="datetime1">
              <a:rPr lang="de-DE" smtClean="0"/>
              <a:t>25.07.2023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71315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76447201-E70E-294A-979D-FE0F629E11D6}" type="datetime1">
              <a:rPr lang="de-DE" smtClean="0"/>
              <a:t>25.07.2023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5594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BC386D88-BC04-E64E-B2AB-063A9D34EFB5}" type="datetime1">
              <a:rPr lang="de-DE" smtClean="0"/>
              <a:t>25.07.2023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395458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1BF29-D148-1846-B33E-94FA9CC957AB}" type="datetime1">
              <a:rPr lang="de-DE" smtClean="0"/>
              <a:t>25.07.2023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347325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F578CAA0-B8EB-1940-8B21-B88DFBB68BEE}" type="datetime1">
              <a:rPr lang="de-DE" smtClean="0"/>
              <a:t>25.07.2023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206775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DDA7772-444D-8C4B-B824-22E75FBE1347}" type="datetime1">
              <a:rPr lang="de-DE" smtClean="0"/>
              <a:t>25.07.2023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58587C1-528D-DD41-A28D-5485E29A5B23}" type="slidenum">
              <a:rPr lang="de-DE" smtClean="0"/>
              <a:t>‹Nr.›</a:t>
            </a:fld>
            <a:endParaRPr lang="de-DE"/>
          </a:p>
        </p:txBody>
      </p:sp>
    </p:spTree>
    <p:extLst>
      <p:ext uri="{BB962C8B-B14F-4D97-AF65-F5344CB8AC3E}">
        <p14:creationId xmlns:p14="http://schemas.microsoft.com/office/powerpoint/2010/main" val="82971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043C4-770F-7449-BE7E-01788329655D}" type="datetime1">
              <a:rPr lang="de-DE" smtClean="0"/>
              <a:t>25.07.2023</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87C1-528D-DD41-A28D-5485E29A5B23}" type="slidenum">
              <a:rPr lang="de-DE" smtClean="0"/>
              <a:t>‹Nr.›</a:t>
            </a:fld>
            <a:endParaRPr lang="de-DE"/>
          </a:p>
        </p:txBody>
      </p:sp>
    </p:spTree>
    <p:extLst>
      <p:ext uri="{BB962C8B-B14F-4D97-AF65-F5344CB8AC3E}">
        <p14:creationId xmlns:p14="http://schemas.microsoft.com/office/powerpoint/2010/main" val="877313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11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www.dermaplast.ch/de/erste-hilfe/erste-hilfe/die-haut.html"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hyperlink" Target="https://www.dwd.de/DE/leistungen/gefahrenindizesuvi/gefahrenindexuvi.html"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hyperlink" Target="https://www.youtube.com/watch?v=XVjTIUCNd2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10" Type="http://schemas.microsoft.com/office/2018/10/relationships/comments" Target="../comments/modernComment_4BE_F939D9DA.xml"/><Relationship Id="rId4" Type="http://schemas.openxmlformats.org/officeDocument/2006/relationships/image" Target="../media/image11.png"/><Relationship Id="rId9" Type="http://schemas.openxmlformats.org/officeDocument/2006/relationships/image" Target="../media/image16.svg"/></Relationships>
</file>

<file path=ppt/slides/_rels/slide1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microsoft.com/office/2018/10/relationships/comments" Target="../comments/modernComment_4C0_1256ECD7.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svg"/></Relationships>
</file>

<file path=ppt/slides/_rels/slide1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10" Type="http://schemas.microsoft.com/office/2018/10/relationships/comments" Target="../comments/modernComment_4C1_C2B56127.xml"/><Relationship Id="rId4" Type="http://schemas.openxmlformats.org/officeDocument/2006/relationships/image" Target="../media/image98.png"/><Relationship Id="rId9" Type="http://schemas.openxmlformats.org/officeDocument/2006/relationships/image" Target="../media/image103.png"/></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95.svg"/><Relationship Id="rId4" Type="http://schemas.openxmlformats.org/officeDocument/2006/relationships/image" Target="../media/image94.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microsoft.com/office/2018/10/relationships/comments" Target="../comments/modernComment_4C6_DF400C3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svg"/></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3.svg"/><Relationship Id="rId4" Type="http://schemas.openxmlformats.org/officeDocument/2006/relationships/image" Target="../media/image112.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emf"/><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hyperlink" Target="https://myclimatefuture.info/"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16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4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17.jpeg"/><Relationship Id="rId5" Type="http://schemas.openxmlformats.org/officeDocument/2006/relationships/image" Target="../media/image12.svg"/><Relationship Id="rId10" Type="http://schemas.openxmlformats.org/officeDocument/2006/relationships/hyperlink" Target="https://youtu.be/TX4WCkeEz3Q" TargetMode="External"/><Relationship Id="rId4" Type="http://schemas.openxmlformats.org/officeDocument/2006/relationships/image" Target="../media/image11.png"/><Relationship Id="rId9" Type="http://schemas.openxmlformats.org/officeDocument/2006/relationships/image" Target="../media/image16.svg"/></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13.svg"/><Relationship Id="rId4" Type="http://schemas.openxmlformats.org/officeDocument/2006/relationships/image" Target="../media/image112.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s://www.telefonseelsorge.de/"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hyperlink" Target="https://www.mhfa-ersthelfer.de/de/" TargetMode="External"/><Relationship Id="rId4" Type="http://schemas.openxmlformats.org/officeDocument/2006/relationships/hyperlink" Target="https://www.nummergegenkummer.de/kinder-und-jugendberatung/kinder-und-jugendtelefon/"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1.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124.svg"/><Relationship Id="rId4" Type="http://schemas.openxmlformats.org/officeDocument/2006/relationships/image" Target="../media/image123.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s://www.pollenstiftung.de/pollenvorhersage/aktuelle-"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54.png"/><Relationship Id="rId4" Type="http://schemas.openxmlformats.org/officeDocument/2006/relationships/hyperlink" Target="https://www.pollenflug.de/"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hyperlink" Target="https://www.pollenstiftung.de/pollenvorhersage/aktuelle-taegliche-pollenbelastungsvorhersage.html"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133.svg"/><Relationship Id="rId4" Type="http://schemas.openxmlformats.org/officeDocument/2006/relationships/image" Target="../media/image132.png"/></Relationships>
</file>

<file path=ppt/slides/_rels/slide19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7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34.jpeg"/><Relationship Id="rId5" Type="http://schemas.openxmlformats.org/officeDocument/2006/relationships/image" Target="../media/image12.svg"/><Relationship Id="rId10" Type="http://schemas.openxmlformats.org/officeDocument/2006/relationships/hyperlink" Target="https://www.youtube.com/watch?v=cRIiQabP-WY" TargetMode="External"/><Relationship Id="rId4" Type="http://schemas.openxmlformats.org/officeDocument/2006/relationships/image" Target="../media/image11.png"/><Relationship Id="rId9" Type="http://schemas.openxmlformats.org/officeDocument/2006/relationships/image" Target="../media/image16.svg"/></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microsoft.com/office/2018/10/relationships/comments" Target="../comments/modernComment_4F4_7C26395E.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77.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hyperlink" Target="https://www.gatesnotes.com/Health/Most-Lethal-Animal-Mosquito-Week" TargetMode="External"/><Relationship Id="rId4" Type="http://schemas.openxmlformats.org/officeDocument/2006/relationships/image" Target="../media/image140.jpeg"/></Relationships>
</file>

<file path=ppt/slides/_rels/slide204.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43.svg"/></Relationships>
</file>

<file path=ppt/slides/_rels/slide20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45.svg"/></Relationships>
</file>

<file path=ppt/slides/_rels/slide2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47.svg"/></Relationships>
</file>

<file path=ppt/slides/_rels/slide2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hyperlink" Target="https://interaktiv.abendblatt.de/zecken-atlas-deutschland/" TargetMode="External"/><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hyperlink" Target="https://www.youtube.com/watch?v=kq99XOmA_Zs" TargetMode="External"/><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jpeg"/></Relationships>
</file>

<file path=ppt/slides/_rels/slide214.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3.xml"/><Relationship Id="rId1" Type="http://schemas.openxmlformats.org/officeDocument/2006/relationships/slideLayout" Target="../slideLayouts/slideLayout1.xml"/><Relationship Id="rId5" Type="http://schemas.openxmlformats.org/officeDocument/2006/relationships/image" Target="../media/image156.svg"/><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4.jpeg"/><Relationship Id="rId5" Type="http://schemas.openxmlformats.org/officeDocument/2006/relationships/image" Target="../media/image12.svg"/><Relationship Id="rId10" Type="http://schemas.openxmlformats.org/officeDocument/2006/relationships/hyperlink" Target="https://www.youtube.com/watch?v=FvjbhiILmPk" TargetMode="External"/><Relationship Id="rId4" Type="http://schemas.openxmlformats.org/officeDocument/2006/relationships/image" Target="../media/image11.png"/><Relationship Id="rId9" Type="http://schemas.openxmlformats.org/officeDocument/2006/relationships/image" Target="../media/image16.svg"/></Relationships>
</file>

<file path=ppt/slides/_rels/slide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hyperlink" Target="https://open.spotify.com/track/746FpmmF8Ig3hUPFknsPUf?si=a7c6377b0bbe40f0" TargetMode="External"/><Relationship Id="rId4" Type="http://schemas.openxmlformats.org/officeDocument/2006/relationships/image" Target="../media/image11.png"/><Relationship Id="rId9" Type="http://schemas.openxmlformats.org/officeDocument/2006/relationships/image" Target="../media/image16.svg"/></Relationships>
</file>

<file path=ppt/slides/_rels/slide5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bjr.de/handlungsfelder/bildung-fuer-nachhaltige-entwicklung"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bjr.de/handlungsfelder/bildung-fuer-nachhaltige-entwicklung"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7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jugendbildungsstaetten.de/standort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showyourstripes.info/l/europe/germany/all."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18/10/relationships/comments" Target="../comments/modernComment_107_48C8CF3F.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wOHCVMml9Dc"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9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3" name="Grafik 3">
            <a:extLst>
              <a:ext uri="{FF2B5EF4-FFF2-40B4-BE49-F238E27FC236}">
                <a16:creationId xmlns:a16="http://schemas.microsoft.com/office/drawing/2014/main" id="{D81C08C7-39BD-2E37-7697-43039D1371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8357" y="1220141"/>
            <a:ext cx="4480502" cy="4480502"/>
          </a:xfrm>
          <a:prstGeom prst="rect">
            <a:avLst/>
          </a:prstGeom>
        </p:spPr>
      </p:pic>
    </p:spTree>
    <p:extLst>
      <p:ext uri="{BB962C8B-B14F-4D97-AF65-F5344CB8AC3E}">
        <p14:creationId xmlns:p14="http://schemas.microsoft.com/office/powerpoint/2010/main" val="418096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000" b="1">
                <a:solidFill>
                  <a:schemeClr val="accent1"/>
                </a:solidFill>
                <a:latin typeface="Roboto" panose="02000000000000000000" pitchFamily="2" charset="0"/>
                <a:ea typeface="Roboto" panose="02000000000000000000" pitchFamily="2" charset="0"/>
              </a:rPr>
              <a:t>Wissensfolien</a:t>
            </a:r>
          </a:p>
          <a:p>
            <a:pPr lvl="0" algn="ctr"/>
            <a:r>
              <a:rPr lang="de-DE" sz="2000">
                <a:latin typeface="Roboto" panose="02000000000000000000" pitchFamily="2" charset="0"/>
                <a:ea typeface="Roboto" panose="02000000000000000000" pitchFamily="2" charset="0"/>
              </a:rPr>
              <a:t>Auf den „Wissensfolien“ steht all das, was ihr nutzen könnt, um Wissen zum Zusammenhang </a:t>
            </a:r>
          </a:p>
          <a:p>
            <a:pPr lvl="0" algn="ctr"/>
            <a:r>
              <a:rPr lang="de-DE" sz="2000">
                <a:latin typeface="Roboto" panose="02000000000000000000" pitchFamily="2" charset="0"/>
                <a:ea typeface="Roboto" panose="02000000000000000000" pitchFamily="2" charset="0"/>
              </a:rPr>
              <a:t>Gesundheit und Klimawandel in der Kinder- und Jugendarbeit weiterzugeben. </a:t>
            </a:r>
          </a:p>
          <a:p>
            <a:pPr lvl="0" algn="ctr"/>
            <a:r>
              <a:rPr lang="de-DE" sz="2000">
                <a:latin typeface="Roboto" panose="02000000000000000000" pitchFamily="2" charset="0"/>
                <a:ea typeface="Roboto" panose="02000000000000000000" pitchFamily="2" charset="0"/>
              </a:rPr>
              <a:t>Zusätzlich könnt ihr hier das Wissenshandbuch nutzen. </a:t>
            </a:r>
          </a:p>
          <a:p>
            <a:pPr lvl="0" algn="ctr"/>
            <a:endParaRPr lang="de-DE" sz="2000">
              <a:latin typeface="Roboto" panose="02000000000000000000" pitchFamily="2" charset="0"/>
              <a:ea typeface="Roboto" panose="02000000000000000000" pitchFamily="2" charset="0"/>
            </a:endParaRPr>
          </a:p>
          <a:p>
            <a:pPr algn="ctr"/>
            <a:r>
              <a:rPr lang="de-DE" sz="2000" b="1">
                <a:solidFill>
                  <a:schemeClr val="accent1"/>
                </a:solidFill>
                <a:latin typeface="Roboto" panose="02000000000000000000" pitchFamily="2" charset="0"/>
                <a:ea typeface="Roboto" panose="02000000000000000000" pitchFamily="2" charset="0"/>
              </a:rPr>
              <a:t>Vertiefende Wissensfolien</a:t>
            </a:r>
          </a:p>
          <a:p>
            <a:pPr lvl="0" algn="ctr"/>
            <a:r>
              <a:rPr lang="de-DE" sz="2000">
                <a:latin typeface="Roboto" panose="02000000000000000000" pitchFamily="2" charset="0"/>
                <a:ea typeface="Roboto" panose="02000000000000000000" pitchFamily="2" charset="0"/>
              </a:rPr>
              <a:t>Stark vertiefende Folien sind mit einem kleinen Rechteck neben der Seitenzahl gekennzeichnet. </a:t>
            </a:r>
          </a:p>
          <a:p>
            <a:pPr lvl="0" algn="ctr"/>
            <a:r>
              <a:rPr lang="de-DE" sz="2000">
                <a:latin typeface="Roboto" panose="02000000000000000000" pitchFamily="2" charset="0"/>
                <a:ea typeface="Roboto" panose="02000000000000000000" pitchFamily="2" charset="0"/>
                <a:sym typeface="Wingdings" panose="05000000000000000000" pitchFamily="2" charset="2"/>
              </a:rPr>
              <a:t>Der Foliensatz ist so aufgebaut, dass die Wissensfolien alleine ausreichen, auch wenn die Folien (Vertiefung) mit den Rechteck nicht genutzt werden. Wenn du auf bestimmte Aspekte tiefer eingehen möchtest, hast du so aber direkt alles an der Hand.</a:t>
            </a:r>
            <a:endParaRPr lang="de-DE" sz="2000">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Wie ist der Foliensatz aufgebaut? 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2153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76CEC34-97DA-8179-1DEF-85C42628E5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997565"/>
            <a:ext cx="8878707" cy="4862870"/>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algn="just" defTabSz="914400">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Ein gefährlicher Irrtum, denn der Schutz der Sonnencreme lässt sich nicht verdoppeln. Rötet sich die Haut ohne Sonnenschutzmittel beispielsweise nach fünf Minuten in der Sonne, verlängert ein Lichtschutzfaktor (LSF) 20 die Schutzzeit um das etwa 20-Fache, also auf 100 Minuten. Danach ist das Maß an UV-Strahlen, das die Haut verträgt, voll.</a:t>
            </a:r>
            <a:r>
              <a:rPr lang="de-DE" sz="2400">
                <a:solidFill>
                  <a:srgbClr val="549E39"/>
                </a:solidFill>
                <a:latin typeface="Roboto"/>
                <a:ea typeface="+mn-lt"/>
                <a:cs typeface="Calibri" panose="020F0502020204030204"/>
              </a:rPr>
              <a:t> </a:t>
            </a:r>
            <a:endParaRPr kumimoji="0"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algn="just" defTabSz="914400">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Experten empfehlen darüber hinaus, spätestens nach zwei Drittel der errechneten Sonnenzeit in den Schatten zu gehen. Warst du schwimmen oder hast stark geschwitzt, solltest du natürlich immer nachcremen.</a:t>
            </a:r>
            <a:r>
              <a:rPr lang="de-DE" sz="2400">
                <a:solidFill>
                  <a:srgbClr val="549E39"/>
                </a:solidFill>
                <a:latin typeface="Roboto"/>
                <a:ea typeface="+mn-lt"/>
                <a:cs typeface="Calibri" panose="020F0502020204030204"/>
              </a:rPr>
              <a:t> </a:t>
            </a:r>
            <a:endParaRPr kumimoji="0"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7100121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709ACA-BB3F-462C-4FD9-5F4B142009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2020922"/>
            <a:ext cx="6518366" cy="2816156"/>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„Nach einem kleinen Sonnenbrand </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wird man schneller braun.“</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2167122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4F1DED1-51D2-4B40-8013-7B930F2351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1920895"/>
            <a:ext cx="8878707" cy="3016210"/>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Ebenfalls ein riskanter Irrglaube, denn ein Sonnenbrand bereitet Bräunung nicht vor, sondern ist eine Brandverletzung, die die Haut schädigt. Jeder Sonnenbrand erhöht das Risiko für Hautkrebs. Außerdem: Schält sich die verbrannte Haut, erscheint unter der abgestorbenen Hautstelle weiße Haut. </a:t>
            </a:r>
            <a:endParaRPr kumimoji="0" lang="de-DE" sz="1800" b="0" i="0" u="none" strike="noStrike" kern="1200" cap="none" spc="0" normalizeH="0" baseline="0" noProof="0">
              <a:ln>
                <a:noFill/>
              </a:ln>
              <a:solidFill>
                <a:srgbClr val="549E39"/>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8303872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EE75F50-FA01-19D4-6B0D-4FDEAFBD29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836257"/>
            <a:ext cx="6518366" cy="3185487"/>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„Gebräunte Haut ist besser vor </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Sonnenbrand geschützt.“</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2825994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31CAC1B-68BE-80B7-DDE8-FACF095BC6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1182231"/>
            <a:ext cx="8878707" cy="4493538"/>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Wenn du einen mittleren Hauttyp hast, lässt sich dein eigener Lichtschutzfaktor durch gebräunte Haut maximal um den Faktor 3 bis 4 steigern. </a:t>
            </a:r>
            <a:endParaRPr kumimoji="0" lang="de-DE" sz="1800" b="0" i="0" u="none" strike="noStrike" kern="1200" cap="none" spc="0" normalizeH="0" baseline="0" noProof="0">
              <a:ln>
                <a:noFill/>
              </a:ln>
              <a:solidFill>
                <a:srgbClr val="549E39"/>
              </a:solidFill>
              <a:effectLst/>
              <a:uLnTx/>
              <a:uFillTx/>
              <a:latin typeface="Roboto"/>
              <a:ea typeface="Roboto"/>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Aber würdest du eine Sonnencreme mit LSF 3 verwenden?</a:t>
            </a:r>
            <a:endParaRPr kumimoji="0" lang="de-DE" sz="1800" b="0" i="0" u="none" strike="noStrike" kern="1200" cap="none" spc="0" normalizeH="0" baseline="0" noProof="0">
              <a:ln>
                <a:noFill/>
              </a:ln>
              <a:solidFill>
                <a:srgbClr val="549E39"/>
              </a:solidFill>
              <a:effectLst/>
              <a:uLnTx/>
              <a:uFillTx/>
              <a:latin typeface="Roboto"/>
              <a:ea typeface="Roboto"/>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Unabhängig von deinem Hauttyp ist ein Sonnenschutzmittel daher immer sinnvoll. Und zwar nicht nur im Urlaub: selbst in Deutschland raten Experten dazu, sich von März bis Oktober stets einzucremen...</a:t>
            </a:r>
            <a:endParaRPr kumimoji="0" lang="de-DE" sz="18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4639945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FE54E3C-ADCB-D12F-8482-44F50230088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836257"/>
            <a:ext cx="6518366" cy="3185487"/>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„Gute Sonnencreme ist teuer.“</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26833670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74A1A84-537E-0780-FF8C-14CB28A4D3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1736229"/>
            <a:ext cx="8878707" cy="3385542"/>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Die Stiftung Warentest testet regelmäßig Sonnencremes, Sonnenmilch, Sprays und Lotionen aus Apotheken, Supermärkten, Drogerien sowie Discountern. Die Ergebnisse zeigen: Die Qualität des Sonnenschutzmittels hängt nicht vom Preis ab. Günstige Produkte aus dem Discounter sind sogar häufig Testsieger. </a:t>
            </a:r>
            <a:endParaRPr kumimoji="0" lang="de-DE" sz="1800" b="0" i="0" u="none" strike="noStrike" kern="1200" cap="none" spc="0" normalizeH="0" baseline="0" noProof="0">
              <a:ln>
                <a:noFill/>
              </a:ln>
              <a:solidFill>
                <a:srgbClr val="549E39"/>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6413495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F1C8EB6-8857-A491-42FA-B6A6907FB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2290227"/>
            <a:ext cx="6518366" cy="2277547"/>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„Tätowierte Haut braucht speziellen Schutz.“</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p:txBody>
      </p:sp>
    </p:spTree>
    <p:extLst>
      <p:ext uri="{BB962C8B-B14F-4D97-AF65-F5344CB8AC3E}">
        <p14:creationId xmlns:p14="http://schemas.microsoft.com/office/powerpoint/2010/main" val="3413648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8695195-2E62-2FE8-BBA9-611A6D2ADE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258902"/>
            <a:ext cx="8878707" cy="6340197"/>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Ein frisches Tattoo sollte grundsätzlich vor der Sonne geschützt werden, da der natürliche UV-Schutz kurz nach dem Stechen geschädigt ist. Aber auch ältere Tattoos können empfindlich auf UV-Strahlung reagieren und brauchen einen zuverlässigen Schutz. </a:t>
            </a:r>
            <a:endParaRPr kumimoji="0"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Spezielle Produkte für tätowierte Haut sind aber nicht notwendig. </a:t>
            </a:r>
            <a:endParaRPr kumimoji="0"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Handelsübliche Produkte mit hohem Lichtschutzfaktor reichen aus. </a:t>
            </a:r>
            <a:endParaRPr kumimoji="0"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Nebenbei gelten ausgiebige Sonnenbäder generell als Tattoo-Killer, da UV-Strahlen die Farbpigmente aufspalten und das Tattoo vorzeitig verblasst. Bei der Aufspaltung können außerdem krebserregende Stoffe freigesetzt werden, die über das Lymphsystem in den gesamten Körper </a:t>
            </a:r>
            <a:r>
              <a:rPr kumimoji="0" lang="de-DE" sz="2400" b="0" i="0" u="none" strike="noStrike" kern="1200" cap="none" spc="0" normalizeH="0" baseline="0" noProof="0">
                <a:ln>
                  <a:noFill/>
                </a:ln>
                <a:solidFill>
                  <a:srgbClr val="549E39"/>
                </a:solidFill>
                <a:effectLst/>
                <a:highlight>
                  <a:srgbClr val="FFFF00"/>
                </a:highlight>
                <a:uLnTx/>
                <a:uFillTx/>
                <a:latin typeface="Roboto"/>
                <a:ea typeface="+mn-lt"/>
                <a:cs typeface="Calibri" panose="020F0502020204030204"/>
              </a:rPr>
              <a:t>dringen</a:t>
            </a: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 können. </a:t>
            </a:r>
            <a:endParaRPr kumimoji="0"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454855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EE95A62-E3D5-3A26-EE5F-7425FE1C1EA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2020922"/>
            <a:ext cx="6518366" cy="2816156"/>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„Im Schatten benötige ich kein Sonnenschutzmittel.“</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414488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lvl="0" algn="ctr"/>
            <a:r>
              <a:rPr lang="de-DE" sz="2000" b="1">
                <a:solidFill>
                  <a:schemeClr val="accent1"/>
                </a:solidFill>
                <a:latin typeface="Roboto" panose="02000000000000000000" pitchFamily="2" charset="0"/>
                <a:ea typeface="Roboto" panose="02000000000000000000" pitchFamily="2" charset="0"/>
              </a:rPr>
              <a:t>Übungs-/Aktivierungsfolien</a:t>
            </a:r>
          </a:p>
          <a:p>
            <a:pPr lvl="0" algn="ctr"/>
            <a:r>
              <a:rPr lang="de-DE" sz="2000">
                <a:latin typeface="Roboto" panose="02000000000000000000" pitchFamily="2" charset="0"/>
                <a:ea typeface="Roboto" panose="02000000000000000000" pitchFamily="2" charset="0"/>
              </a:rPr>
              <a:t>Die „Übungs-/Aktivierungsfolien“ geben, wie der Name schon sagt, Ideen und Vorschläge für </a:t>
            </a:r>
          </a:p>
          <a:p>
            <a:pPr lvl="0" algn="ctr"/>
            <a:r>
              <a:rPr lang="de-DE" sz="2000">
                <a:latin typeface="Roboto" panose="02000000000000000000" pitchFamily="2" charset="0"/>
                <a:ea typeface="Roboto" panose="02000000000000000000" pitchFamily="2" charset="0"/>
              </a:rPr>
              <a:t>Spiele, Diskussionen und Aktivierungen zur Thematik, die ihr in euren Vortrag einbauen könnt.</a:t>
            </a:r>
          </a:p>
          <a:p>
            <a:pPr lvl="0" algn="ctr"/>
            <a:r>
              <a:rPr lang="de-DE" sz="2000">
                <a:latin typeface="Roboto" panose="02000000000000000000" pitchFamily="2" charset="0"/>
                <a:ea typeface="Roboto" panose="02000000000000000000" pitchFamily="2" charset="0"/>
              </a:rPr>
              <a:t>Sie sind als Vorschläge und Ideengeber zu verstehen, d.h. ihr könnt sie auch abwandeln und z. B. speziell auf euren Tätigkeitsbereich zuschneiden. Es gibt Ideen für Online- und Präsenzworkshops. </a:t>
            </a:r>
          </a:p>
          <a:p>
            <a:pPr lvl="0" algn="ctr"/>
            <a:r>
              <a:rPr lang="de-DE" sz="2000">
                <a:latin typeface="Roboto" panose="02000000000000000000" pitchFamily="2" charset="0"/>
                <a:ea typeface="Roboto" panose="02000000000000000000" pitchFamily="2" charset="0"/>
              </a:rPr>
              <a:t>Zusätzlich könnt ihr hier das Methodenhandbuch und die </a:t>
            </a:r>
            <a:r>
              <a:rPr lang="de-DE" sz="2000" err="1">
                <a:latin typeface="Roboto" panose="02000000000000000000" pitchFamily="2" charset="0"/>
                <a:ea typeface="Roboto" panose="02000000000000000000" pitchFamily="2" charset="0"/>
              </a:rPr>
              <a:t>KlimaBildKiste</a:t>
            </a:r>
            <a:r>
              <a:rPr lang="de-DE" sz="2000">
                <a:latin typeface="Roboto" panose="02000000000000000000" pitchFamily="2" charset="0"/>
                <a:ea typeface="Roboto" panose="02000000000000000000" pitchFamily="2" charset="0"/>
              </a:rPr>
              <a:t> nutzen. </a:t>
            </a:r>
          </a:p>
          <a:p>
            <a:pPr lvl="0" algn="ctr"/>
            <a:endParaRPr lang="de-DE" sz="2000">
              <a:latin typeface="Roboto" panose="02000000000000000000" pitchFamily="2" charset="0"/>
              <a:ea typeface="Roboto" panose="02000000000000000000" pitchFamily="2" charset="0"/>
            </a:endParaRPr>
          </a:p>
          <a:p>
            <a:pPr algn="ctr"/>
            <a:r>
              <a:rPr lang="de-DE" sz="2000" b="1">
                <a:solidFill>
                  <a:schemeClr val="accent1"/>
                </a:solidFill>
                <a:latin typeface="Roboto" panose="02000000000000000000" pitchFamily="2" charset="0"/>
                <a:ea typeface="Roboto" panose="02000000000000000000" pitchFamily="2" charset="0"/>
              </a:rPr>
              <a:t>Notizen</a:t>
            </a:r>
          </a:p>
          <a:p>
            <a:pPr lvl="0" algn="ctr"/>
            <a:r>
              <a:rPr lang="de-DE" sz="2000">
                <a:latin typeface="Roboto" panose="02000000000000000000" pitchFamily="2" charset="0"/>
                <a:ea typeface="Roboto" panose="02000000000000000000" pitchFamily="2" charset="0"/>
              </a:rPr>
              <a:t>Einige Folien sind selbsterklärend, andere nicht. </a:t>
            </a:r>
          </a:p>
          <a:p>
            <a:pPr lvl="0" algn="ctr"/>
            <a:r>
              <a:rPr lang="de-DE" sz="2000">
                <a:latin typeface="Roboto" panose="02000000000000000000" pitchFamily="2" charset="0"/>
                <a:ea typeface="Roboto" panose="02000000000000000000" pitchFamily="2" charset="0"/>
              </a:rPr>
              <a:t>Deswegen sind in den Wissens- und Übungs-/Aktivierungsfolien überall da, wo es </a:t>
            </a:r>
          </a:p>
          <a:p>
            <a:pPr algn="ctr"/>
            <a:r>
              <a:rPr lang="de-DE" sz="2000">
                <a:latin typeface="Roboto"/>
                <a:ea typeface="Roboto"/>
                <a:cs typeface="Roboto"/>
              </a:rPr>
              <a:t>wichtig ist, Hinweise und Erklärungen enthalten. </a:t>
            </a:r>
            <a:endParaRPr lang="de-DE" sz="2000">
              <a:latin typeface="Roboto" panose="02000000000000000000" pitchFamily="2" charset="0"/>
              <a:ea typeface="Roboto" panose="02000000000000000000" pitchFamily="2" charset="0"/>
              <a:cs typeface="Roboto"/>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Wie ist der Foliensatz aufgebaut? 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71811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A43CB77-E8E5-D5F2-DC99-A28E34E7BB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1551563"/>
            <a:ext cx="8878707" cy="3754874"/>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Wo Sonnenlicht ist, da sind auch UV-Strahlen. </a:t>
            </a:r>
            <a:endParaRPr kumimoji="0" lang="de-DE" sz="1800" b="0" i="0" u="none" strike="noStrike" kern="1200" cap="none" spc="0" normalizeH="0" baseline="0" noProof="0">
              <a:ln>
                <a:noFill/>
              </a:ln>
              <a:solidFill>
                <a:srgbClr val="549E39"/>
              </a:solidFill>
              <a:effectLst/>
              <a:uLnTx/>
              <a:uFillTx/>
              <a:latin typeface="Roboto"/>
              <a:ea typeface="Roboto"/>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So kommen beispielsweise unterm Sonnenschirm noch rund 50 Prozent der Sonnenstrahlen an. </a:t>
            </a:r>
            <a:endParaRPr kumimoji="0" lang="de-DE" sz="1800" b="0" i="0" u="none" strike="noStrike" kern="1200" cap="none" spc="0" normalizeH="0" baseline="0" noProof="0">
              <a:ln>
                <a:noFill/>
              </a:ln>
              <a:solidFill>
                <a:srgbClr val="549E39"/>
              </a:solidFill>
              <a:effectLst/>
              <a:uLnTx/>
              <a:uFillTx/>
              <a:latin typeface="Roboto"/>
              <a:ea typeface="Roboto"/>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Besondere Vorsicht ist am Strand angesagt: Sand und Wasser reflektieren das Licht und verstärken die UV-Belastung sogar. Und auch im Schatten eines Baumes kann man einen Sonnenbrand bekommen. </a:t>
            </a:r>
            <a:endParaRPr kumimoji="0" lang="de-DE" sz="18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3813185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8D634BD-F331-DB35-DA22-022A7C746C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836257"/>
            <a:ext cx="6518366" cy="3185487"/>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„Kokosöl ersetzt Sonnencreme.“</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442493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7307F1-F616-E75D-6FB4-41E61568CA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1366897"/>
            <a:ext cx="8878707" cy="4124206"/>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algn="just" defTabSz="914400">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Häufig wird Kokosöl als leichtes und natürliches Sonnenschutzmittel beworben. Und tatsächlich haben Wissenschaftler herausgefunden, dass Kokosöl eine sogenannte </a:t>
            </a:r>
            <a:r>
              <a:rPr kumimoji="0" lang="de-DE" sz="2400" b="0" i="0" u="none" strike="noStrike" kern="1200" cap="none" spc="0" normalizeH="0" baseline="0" noProof="0" err="1">
                <a:ln>
                  <a:noFill/>
                </a:ln>
                <a:solidFill>
                  <a:srgbClr val="549E39"/>
                </a:solidFill>
                <a:effectLst/>
                <a:uLnTx/>
                <a:uFillTx/>
                <a:latin typeface="Roboto"/>
                <a:ea typeface="+mn-lt"/>
                <a:cs typeface="Calibri" panose="020F0502020204030204"/>
              </a:rPr>
              <a:t>photoprotektive</a:t>
            </a: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 Wirkung mit einem Lichtschutzfaktor von circa 7 </a:t>
            </a:r>
            <a:r>
              <a:rPr kumimoji="0" lang="de-DE" sz="2400" b="0" i="0" u="none" strike="noStrike" kern="1200" cap="none" spc="0" normalizeH="0" baseline="0" noProof="0">
                <a:ln>
                  <a:noFill/>
                </a:ln>
                <a:solidFill>
                  <a:srgbClr val="549E39"/>
                </a:solidFill>
                <a:effectLst/>
                <a:highlight>
                  <a:srgbClr val="FFFF00"/>
                </a:highlight>
                <a:uLnTx/>
                <a:uFillTx/>
                <a:latin typeface="Roboto"/>
                <a:ea typeface="+mn-lt"/>
                <a:cs typeface="Calibri" panose="020F0502020204030204"/>
              </a:rPr>
              <a:t>besitzt</a:t>
            </a: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 </a:t>
            </a:r>
            <a:endParaRPr lang="de-DE">
              <a:solidFill>
                <a:srgbClr val="549E39"/>
              </a:solidFill>
              <a:latin typeface="Roboto"/>
              <a:ea typeface="+mn-lt"/>
              <a:cs typeface="Calibri" panose="020F0502020204030204"/>
            </a:endParaRPr>
          </a:p>
          <a:p>
            <a:pPr marL="0" marR="0" lvl="0" indent="0" algn="just" defTabSz="914400">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Allerdings ist dieser Faktor zu gering, um die Haut effektiv vor UV-Strahlen zu schützen. Kokosöl kann daher nicht als Sonnenschutzmittel bezeichnet werden.</a:t>
            </a:r>
            <a:endParaRPr lang="de-DE" sz="1800" b="0" i="0" u="none" strike="noStrike" kern="1200" cap="none" spc="0" normalizeH="0" baseline="0" noProof="0">
              <a:ln>
                <a:noFill/>
              </a:ln>
              <a:solidFill>
                <a:srgbClr val="549E39"/>
              </a:solidFill>
              <a:effectLst/>
              <a:uLnTx/>
              <a:uFillTx/>
              <a:latin typeface="Roboto"/>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264825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56094F4-4133-0E96-9981-C6F6973E95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920895"/>
            <a:ext cx="6518366" cy="3016210"/>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„Sonnencreme bietet den besten </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Schutz vor Hautkrebs.“</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p:txBody>
      </p:sp>
    </p:spTree>
    <p:extLst>
      <p:ext uri="{BB962C8B-B14F-4D97-AF65-F5344CB8AC3E}">
        <p14:creationId xmlns:p14="http://schemas.microsoft.com/office/powerpoint/2010/main" val="8615850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0B2310A-64B9-2C46-4D39-FCBA343211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528206"/>
            <a:ext cx="8878707" cy="5801588"/>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Viele Menschen wiegen sich nach dem Eincremen in falscher Sicherheit: so kann Sonnencreme selbst zum Risikofaktor werden, vor allem, wenn sie auch noch zu sparsam aufgetragen wird. Als Richtlinie gelten mindestens 30 Milliliter Sonnencreme für den gesamten Körper.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Darüber hinaus schützt Sonnencreme zwar vor der ultravioletten Strahlung (UV-A und UV-B). Aber auch die Infrarotstrahlung der Sonne steht unter Verdacht, Zellen in tiefer liegenden Hautschichten zu schädigen und die Hautalterung zu beschleunigen. Sonnenschutzmittel leisten daher nur einen wichtigen Beitrag, einem Sonnenbrand, vorzeitige Hautalterung und Hautkrebs vorzubeugen, schützen aber nicht zu 100 Prozent.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endParaRPr>
          </a:p>
        </p:txBody>
      </p:sp>
    </p:spTree>
    <p:extLst>
      <p:ext uri="{BB962C8B-B14F-4D97-AF65-F5344CB8AC3E}">
        <p14:creationId xmlns:p14="http://schemas.microsoft.com/office/powerpoint/2010/main" val="22687402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E75AA6-C850-9A4C-DEBA-C4A2E6FD2E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920895"/>
            <a:ext cx="6518366" cy="3016210"/>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„Sonnencreme verhindert die Aufnahme von Vitamin D.“</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p:txBody>
      </p:sp>
    </p:spTree>
    <p:extLst>
      <p:ext uri="{BB962C8B-B14F-4D97-AF65-F5344CB8AC3E}">
        <p14:creationId xmlns:p14="http://schemas.microsoft.com/office/powerpoint/2010/main" val="1487086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94CF6D6-80A8-7678-DA45-5B2D225F6C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335846"/>
            <a:ext cx="8878707" cy="6186309"/>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2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Vitamin D ist das einzige Vitamin, das der Mensch selbst bilden kann. Es ist streng genommen ein Hormon und wichtig für den Knochenaufbau und viele andere Vorgänge im Körper. Seine Produktion erfolgt zu 80 bis 90 Prozent in unserer Haut. Für diesen Prozess benötigen wir aber Sonnenlicht – genauer: UV-B-Strahlen.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Damit unser Körper genug Vitamin D herstellen und für die Wintermonate speichern kann, benötigt er jedoch nur sehr kurze, ungeschützte Sonnenaufenthalte. Es reicht, Gesicht, Hände und Arme zwischen März und Oktober </a:t>
            </a:r>
            <a:r>
              <a:rPr kumimoji="0" lang="de-DE" sz="2200" b="1"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zwei-</a:t>
            </a:r>
            <a:r>
              <a:rPr kumimoji="0" lang="de-DE" sz="22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 bis </a:t>
            </a:r>
            <a:r>
              <a:rPr kumimoji="0" lang="de-DE" sz="2200" b="1"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dreimal pro Woche</a:t>
            </a:r>
            <a:r>
              <a:rPr kumimoji="0" lang="de-DE" sz="22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 der Sonne auszusetzen. Und zwar nur die Hälfte der Zeit, in der ein Sonnenbrand entstehen würde, so die Empfehlung des Bundesamts für Strahlenschutz. Bei blonden, blauäugigen Menschen zum Beispiel sind dies etwa zwölf Minuten.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cs typeface="Calibri" panose="020F0502020204030204"/>
              </a:rPr>
              <a:t>Sonnencreme verlängert die natür­liche Schutzdauer der Haut, und ein Teil der UV-Strahlung dringt trotzdem ein. Deshalb gilt als gesichert, dass UV-Schutz die Vitamin-D-Bildung nicht blockiert und niemand aus Sorge vor einem Mangel darauf verzichten sollte.</a:t>
            </a:r>
          </a:p>
        </p:txBody>
      </p:sp>
    </p:spTree>
    <p:extLst>
      <p:ext uri="{BB962C8B-B14F-4D97-AF65-F5344CB8AC3E}">
        <p14:creationId xmlns:p14="http://schemas.microsoft.com/office/powerpoint/2010/main" val="6635187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117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455326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UV-STRAHLUNG</a:t>
            </a:r>
          </a:p>
        </p:txBody>
      </p:sp>
      <p:pic>
        <p:nvPicPr>
          <p:cNvPr id="3" name="Grafik 2" descr="Ein Bild, das Zubehör, Regenschirm, Himmel, Regen enthält.&#10;&#10;Automatisch generierte Beschreibung">
            <a:extLst>
              <a:ext uri="{FF2B5EF4-FFF2-40B4-BE49-F238E27FC236}">
                <a16:creationId xmlns:a16="http://schemas.microsoft.com/office/drawing/2014/main" id="{A6E57769-B38F-0621-B0C5-670DF1B84E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4758" y="1884437"/>
            <a:ext cx="6803864" cy="4535910"/>
          </a:xfrm>
          <a:prstGeom prst="rect">
            <a:avLst/>
          </a:prstGeom>
        </p:spPr>
      </p:pic>
      <p:pic>
        <p:nvPicPr>
          <p:cNvPr id="5" name="Grafik 4" descr="Sonnenschirm mit einfarbiger Füllung">
            <a:extLst>
              <a:ext uri="{FF2B5EF4-FFF2-40B4-BE49-F238E27FC236}">
                <a16:creationId xmlns:a16="http://schemas.microsoft.com/office/drawing/2014/main" id="{DE2F05E2-64A7-239C-082E-D63B8B6164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414260"/>
            <a:ext cx="854758" cy="854758"/>
          </a:xfrm>
          <a:prstGeom prst="rect">
            <a:avLst/>
          </a:prstGeom>
        </p:spPr>
      </p:pic>
    </p:spTree>
    <p:extLst>
      <p:ext uri="{BB962C8B-B14F-4D97-AF65-F5344CB8AC3E}">
        <p14:creationId xmlns:p14="http://schemas.microsoft.com/office/powerpoint/2010/main" val="3653328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118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UV-STRAHLUNG</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4331198"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STRAHLUNGEN DER SONNE</a:t>
            </a:r>
          </a:p>
        </p:txBody>
      </p:sp>
      <p:pic>
        <p:nvPicPr>
          <p:cNvPr id="18" name="Grafik 17">
            <a:extLst>
              <a:ext uri="{FF2B5EF4-FFF2-40B4-BE49-F238E27FC236}">
                <a16:creationId xmlns:a16="http://schemas.microsoft.com/office/drawing/2014/main" id="{D5F98D20-6829-8A02-8B23-9BCEC22A6A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788" y="1376363"/>
            <a:ext cx="8674462" cy="4878735"/>
          </a:xfrm>
          <a:prstGeom prst="rect">
            <a:avLst/>
          </a:prstGeom>
        </p:spPr>
      </p:pic>
      <p:sp>
        <p:nvSpPr>
          <p:cNvPr id="19" name="Inhaltsplatzhalter 2">
            <a:extLst>
              <a:ext uri="{FF2B5EF4-FFF2-40B4-BE49-F238E27FC236}">
                <a16:creationId xmlns:a16="http://schemas.microsoft.com/office/drawing/2014/main" id="{25BB1277-C941-84B3-9AA8-44E2664FA06F}"/>
              </a:ext>
            </a:extLst>
          </p:cNvPr>
          <p:cNvSpPr txBox="1">
            <a:spLocks/>
          </p:cNvSpPr>
          <p:nvPr/>
        </p:nvSpPr>
        <p:spPr>
          <a:xfrm>
            <a:off x="6400800" y="6054348"/>
            <a:ext cx="3113450" cy="289112"/>
          </a:xfrm>
          <a:prstGeom prst="rect">
            <a:avLst/>
          </a:prstGeom>
        </p:spPr>
        <p:txBody>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100">
                <a:solidFill>
                  <a:schemeClr val="tx2"/>
                </a:solidFill>
                <a:latin typeface="Roboto" panose="02000000000000000000" pitchFamily="2" charset="0"/>
                <a:ea typeface="Roboto" panose="02000000000000000000" pitchFamily="2" charset="0"/>
              </a:rPr>
              <a:t>eigene Grafik, adaptiert nach ORTOPAD, 2022 </a:t>
            </a:r>
          </a:p>
        </p:txBody>
      </p:sp>
    </p:spTree>
    <p:extLst>
      <p:ext uri="{BB962C8B-B14F-4D97-AF65-F5344CB8AC3E}">
        <p14:creationId xmlns:p14="http://schemas.microsoft.com/office/powerpoint/2010/main" val="20645735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119</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245014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UV-STRAHLEN</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475787"/>
            <a:ext cx="10512424" cy="38077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1800">
              <a:solidFill>
                <a:srgbClr val="539E38"/>
              </a:solidFill>
              <a:latin typeface="Roboto"/>
              <a:ea typeface="Roboto"/>
            </a:endParaRPr>
          </a:p>
          <a:p>
            <a:endParaRPr lang="de-DE" sz="1800">
              <a:latin typeface="Roboto" panose="02000000000000000000" pitchFamily="2" charset="0"/>
              <a:ea typeface="Roboto" panose="02000000000000000000" pitchFamily="2" charset="0"/>
            </a:endParaRPr>
          </a:p>
          <a:p>
            <a:pPr marL="0" indent="0">
              <a:buNone/>
            </a:pPr>
            <a:endParaRPr lang="de-DE" sz="1800">
              <a:latin typeface="Roboto"/>
              <a:ea typeface="Roboto"/>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pic>
        <p:nvPicPr>
          <p:cNvPr id="2" name="Grafik 1">
            <a:extLst>
              <a:ext uri="{FF2B5EF4-FFF2-40B4-BE49-F238E27FC236}">
                <a16:creationId xmlns:a16="http://schemas.microsoft.com/office/drawing/2014/main" id="{83B769A7-880E-69F7-0E2C-71384A9A94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73029" y="0"/>
            <a:ext cx="3023916" cy="2919969"/>
          </a:xfrm>
          <a:prstGeom prst="rect">
            <a:avLst/>
          </a:prstGeom>
        </p:spPr>
      </p:pic>
      <p:cxnSp>
        <p:nvCxnSpPr>
          <p:cNvPr id="5" name="Gerade Verbindung mit Pfeil 4">
            <a:extLst>
              <a:ext uri="{FF2B5EF4-FFF2-40B4-BE49-F238E27FC236}">
                <a16:creationId xmlns:a16="http://schemas.microsoft.com/office/drawing/2014/main" id="{E890278F-DCC0-748C-7F7B-0F68648F6AFF}"/>
              </a:ext>
            </a:extLst>
          </p:cNvPr>
          <p:cNvCxnSpPr>
            <a:cxnSpLocks/>
            <a:stCxn id="2" idx="1"/>
          </p:cNvCxnSpPr>
          <p:nvPr/>
        </p:nvCxnSpPr>
        <p:spPr>
          <a:xfrm flipH="1">
            <a:off x="1412280" y="1459985"/>
            <a:ext cx="7760749" cy="3396786"/>
          </a:xfrm>
          <a:prstGeom prst="straightConnector1">
            <a:avLst/>
          </a:prstGeom>
          <a:ln>
            <a:solidFill>
              <a:srgbClr val="E1AE01"/>
            </a:solidFill>
            <a:tailEnd type="triangle"/>
          </a:ln>
        </p:spPr>
        <p:style>
          <a:lnRef idx="2">
            <a:schemeClr val="accent2"/>
          </a:lnRef>
          <a:fillRef idx="0">
            <a:schemeClr val="accent2"/>
          </a:fillRef>
          <a:effectRef idx="1">
            <a:schemeClr val="accent2"/>
          </a:effectRef>
          <a:fontRef idx="minor">
            <a:schemeClr val="tx1"/>
          </a:fontRef>
        </p:style>
      </p:cxnSp>
      <p:cxnSp>
        <p:nvCxnSpPr>
          <p:cNvPr id="7" name="Gerade Verbindung mit Pfeil 6">
            <a:extLst>
              <a:ext uri="{FF2B5EF4-FFF2-40B4-BE49-F238E27FC236}">
                <a16:creationId xmlns:a16="http://schemas.microsoft.com/office/drawing/2014/main" id="{5B72D42B-F85F-B741-4CA1-DA0BFAD1CD80}"/>
              </a:ext>
            </a:extLst>
          </p:cNvPr>
          <p:cNvCxnSpPr>
            <a:cxnSpLocks/>
            <a:stCxn id="2" idx="2"/>
          </p:cNvCxnSpPr>
          <p:nvPr/>
        </p:nvCxnSpPr>
        <p:spPr>
          <a:xfrm>
            <a:off x="10684987" y="2919969"/>
            <a:ext cx="138108" cy="1880692"/>
          </a:xfrm>
          <a:prstGeom prst="straightConnector1">
            <a:avLst/>
          </a:prstGeom>
          <a:ln>
            <a:solidFill>
              <a:srgbClr val="E1AE01"/>
            </a:solidFill>
            <a:tailEnd type="triangle"/>
          </a:ln>
        </p:spPr>
        <p:style>
          <a:lnRef idx="2">
            <a:schemeClr val="accent2"/>
          </a:lnRef>
          <a:fillRef idx="0">
            <a:schemeClr val="accent2"/>
          </a:fillRef>
          <a:effectRef idx="1">
            <a:schemeClr val="accent2"/>
          </a:effectRef>
          <a:fontRef idx="minor">
            <a:schemeClr val="tx1"/>
          </a:fontRef>
        </p:style>
      </p:cxnSp>
      <p:pic>
        <p:nvPicPr>
          <p:cNvPr id="8" name="Grafik 7">
            <a:extLst>
              <a:ext uri="{FF2B5EF4-FFF2-40B4-BE49-F238E27FC236}">
                <a16:creationId xmlns:a16="http://schemas.microsoft.com/office/drawing/2014/main" id="{272A748D-BD18-F3CC-B380-C239A4A878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6089" y="4856771"/>
            <a:ext cx="9759821" cy="1883744"/>
          </a:xfrm>
          <a:prstGeom prst="rect">
            <a:avLst/>
          </a:prstGeom>
        </p:spPr>
      </p:pic>
      <p:sp>
        <p:nvSpPr>
          <p:cNvPr id="10" name="Textfeld 9">
            <a:extLst>
              <a:ext uri="{FF2B5EF4-FFF2-40B4-BE49-F238E27FC236}">
                <a16:creationId xmlns:a16="http://schemas.microsoft.com/office/drawing/2014/main" id="{2569A04F-7813-A147-6D60-04D493830940}"/>
              </a:ext>
            </a:extLst>
          </p:cNvPr>
          <p:cNvSpPr txBox="1"/>
          <p:nvPr/>
        </p:nvSpPr>
        <p:spPr>
          <a:xfrm>
            <a:off x="5136523" y="4487439"/>
            <a:ext cx="1918952" cy="369332"/>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Sichtbares Licht</a:t>
            </a:r>
          </a:p>
        </p:txBody>
      </p:sp>
      <p:sp>
        <p:nvSpPr>
          <p:cNvPr id="11" name="Textfeld 10">
            <a:extLst>
              <a:ext uri="{FF2B5EF4-FFF2-40B4-BE49-F238E27FC236}">
                <a16:creationId xmlns:a16="http://schemas.microsoft.com/office/drawing/2014/main" id="{DA493C34-07EE-D34C-0793-9168BA17823E}"/>
              </a:ext>
            </a:extLst>
          </p:cNvPr>
          <p:cNvSpPr txBox="1"/>
          <p:nvPr/>
        </p:nvSpPr>
        <p:spPr>
          <a:xfrm>
            <a:off x="2121555" y="4487439"/>
            <a:ext cx="1798851" cy="369332"/>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UV-Strahlung</a:t>
            </a:r>
          </a:p>
        </p:txBody>
      </p:sp>
      <p:sp>
        <p:nvSpPr>
          <p:cNvPr id="12" name="Textfeld 11">
            <a:extLst>
              <a:ext uri="{FF2B5EF4-FFF2-40B4-BE49-F238E27FC236}">
                <a16:creationId xmlns:a16="http://schemas.microsoft.com/office/drawing/2014/main" id="{6B0CBCEB-8455-1CC8-D263-D26BDD871DE4}"/>
              </a:ext>
            </a:extLst>
          </p:cNvPr>
          <p:cNvSpPr txBox="1"/>
          <p:nvPr/>
        </p:nvSpPr>
        <p:spPr>
          <a:xfrm>
            <a:off x="8705541" y="4487439"/>
            <a:ext cx="1918952" cy="369332"/>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Infrarotstrahlung</a:t>
            </a:r>
          </a:p>
        </p:txBody>
      </p:sp>
      <p:sp>
        <p:nvSpPr>
          <p:cNvPr id="14" name="Rechteck 13">
            <a:extLst>
              <a:ext uri="{FF2B5EF4-FFF2-40B4-BE49-F238E27FC236}">
                <a16:creationId xmlns:a16="http://schemas.microsoft.com/office/drawing/2014/main" id="{4F5DC048-2670-8338-1FD2-C5226FEB6DFC}"/>
              </a:ext>
            </a:extLst>
          </p:cNvPr>
          <p:cNvSpPr/>
          <p:nvPr/>
        </p:nvSpPr>
        <p:spPr>
          <a:xfrm>
            <a:off x="814817" y="4890936"/>
            <a:ext cx="504000" cy="1422778"/>
          </a:xfrm>
          <a:prstGeom prst="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3BAD7843-C45C-3066-BA8D-26DF79FD512F}"/>
              </a:ext>
            </a:extLst>
          </p:cNvPr>
          <p:cNvSpPr txBox="1"/>
          <p:nvPr/>
        </p:nvSpPr>
        <p:spPr>
          <a:xfrm rot="16200000">
            <a:off x="604171" y="5433327"/>
            <a:ext cx="947695" cy="338554"/>
          </a:xfrm>
          <a:prstGeom prst="rect">
            <a:avLst/>
          </a:prstGeom>
          <a:noFill/>
        </p:spPr>
        <p:txBody>
          <a:bodyPr wrap="none" rtlCol="0">
            <a:spAutoFit/>
          </a:bodyPr>
          <a:lstStyle/>
          <a:p>
            <a:r>
              <a:rPr lang="de-DE" sz="1600">
                <a:latin typeface="Roboto" panose="02000000000000000000" pitchFamily="2" charset="0"/>
                <a:ea typeface="Roboto" panose="02000000000000000000" pitchFamily="2" charset="0"/>
              </a:rPr>
              <a:t>Röntgen</a:t>
            </a:r>
          </a:p>
        </p:txBody>
      </p:sp>
      <p:sp>
        <p:nvSpPr>
          <p:cNvPr id="16" name="Rechteck 15">
            <a:extLst>
              <a:ext uri="{FF2B5EF4-FFF2-40B4-BE49-F238E27FC236}">
                <a16:creationId xmlns:a16="http://schemas.microsoft.com/office/drawing/2014/main" id="{19F8D23F-ADED-990B-B202-9EFAE6A43E10}"/>
              </a:ext>
            </a:extLst>
          </p:cNvPr>
          <p:cNvSpPr/>
          <p:nvPr/>
        </p:nvSpPr>
        <p:spPr>
          <a:xfrm>
            <a:off x="246741" y="4898194"/>
            <a:ext cx="504000" cy="1422778"/>
          </a:xfrm>
          <a:prstGeom prst="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8437FDE0-F7A0-8B4D-581F-297E92CB4823}"/>
              </a:ext>
            </a:extLst>
          </p:cNvPr>
          <p:cNvSpPr txBox="1"/>
          <p:nvPr/>
        </p:nvSpPr>
        <p:spPr>
          <a:xfrm rot="16200000">
            <a:off x="31705" y="5440305"/>
            <a:ext cx="907621" cy="338554"/>
          </a:xfrm>
          <a:prstGeom prst="rect">
            <a:avLst/>
          </a:prstGeom>
          <a:noFill/>
        </p:spPr>
        <p:txBody>
          <a:bodyPr wrap="none" rtlCol="0">
            <a:spAutoFit/>
          </a:bodyPr>
          <a:lstStyle/>
          <a:p>
            <a:r>
              <a:rPr lang="de-DE" sz="1600">
                <a:latin typeface="Roboto" panose="02000000000000000000" pitchFamily="2" charset="0"/>
                <a:ea typeface="Roboto" panose="02000000000000000000" pitchFamily="2" charset="0"/>
              </a:rPr>
              <a:t>Gamma</a:t>
            </a:r>
          </a:p>
        </p:txBody>
      </p:sp>
      <p:sp>
        <p:nvSpPr>
          <p:cNvPr id="18" name="Rechteck 17">
            <a:extLst>
              <a:ext uri="{FF2B5EF4-FFF2-40B4-BE49-F238E27FC236}">
                <a16:creationId xmlns:a16="http://schemas.microsoft.com/office/drawing/2014/main" id="{DC4A5401-326B-D614-F14E-7A07F0DED46D}"/>
              </a:ext>
            </a:extLst>
          </p:cNvPr>
          <p:cNvSpPr/>
          <p:nvPr/>
        </p:nvSpPr>
        <p:spPr>
          <a:xfrm>
            <a:off x="10921275" y="4899462"/>
            <a:ext cx="504000" cy="1422778"/>
          </a:xfrm>
          <a:prstGeom prst="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4F03FF8D-540B-A49E-9815-BFF0382896AD}"/>
              </a:ext>
            </a:extLst>
          </p:cNvPr>
          <p:cNvSpPr txBox="1"/>
          <p:nvPr/>
        </p:nvSpPr>
        <p:spPr>
          <a:xfrm rot="16200000">
            <a:off x="10519792" y="5490591"/>
            <a:ext cx="1289135" cy="338554"/>
          </a:xfrm>
          <a:prstGeom prst="rect">
            <a:avLst/>
          </a:prstGeom>
          <a:noFill/>
        </p:spPr>
        <p:txBody>
          <a:bodyPr wrap="none" rtlCol="0">
            <a:spAutoFit/>
          </a:bodyPr>
          <a:lstStyle/>
          <a:p>
            <a:r>
              <a:rPr lang="de-DE" sz="1600">
                <a:latin typeface="Roboto" panose="02000000000000000000" pitchFamily="2" charset="0"/>
                <a:ea typeface="Roboto" panose="02000000000000000000" pitchFamily="2" charset="0"/>
              </a:rPr>
              <a:t>Mikrowellen</a:t>
            </a:r>
          </a:p>
        </p:txBody>
      </p:sp>
      <p:sp>
        <p:nvSpPr>
          <p:cNvPr id="20" name="Rechteck 19">
            <a:extLst>
              <a:ext uri="{FF2B5EF4-FFF2-40B4-BE49-F238E27FC236}">
                <a16:creationId xmlns:a16="http://schemas.microsoft.com/office/drawing/2014/main" id="{DDF4334D-499C-70A8-E4C0-AB5F8709010E}"/>
              </a:ext>
            </a:extLst>
          </p:cNvPr>
          <p:cNvSpPr/>
          <p:nvPr/>
        </p:nvSpPr>
        <p:spPr>
          <a:xfrm>
            <a:off x="11497952" y="4906720"/>
            <a:ext cx="504000" cy="1422778"/>
          </a:xfrm>
          <a:prstGeom prst="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5C5B738C-1E9D-96A7-06F3-8D2E97B03BF0}"/>
              </a:ext>
            </a:extLst>
          </p:cNvPr>
          <p:cNvSpPr txBox="1"/>
          <p:nvPr/>
        </p:nvSpPr>
        <p:spPr>
          <a:xfrm rot="16200000">
            <a:off x="11139786" y="5453721"/>
            <a:ext cx="1215397" cy="338554"/>
          </a:xfrm>
          <a:prstGeom prst="rect">
            <a:avLst/>
          </a:prstGeom>
          <a:noFill/>
        </p:spPr>
        <p:txBody>
          <a:bodyPr wrap="none" rtlCol="0">
            <a:spAutoFit/>
          </a:bodyPr>
          <a:lstStyle/>
          <a:p>
            <a:r>
              <a:rPr lang="de-DE" sz="1600">
                <a:latin typeface="Roboto" panose="02000000000000000000" pitchFamily="2" charset="0"/>
                <a:ea typeface="Roboto" panose="02000000000000000000" pitchFamily="2" charset="0"/>
              </a:rPr>
              <a:t>Funkwellen</a:t>
            </a:r>
          </a:p>
        </p:txBody>
      </p:sp>
      <p:cxnSp>
        <p:nvCxnSpPr>
          <p:cNvPr id="22" name="Gerade Verbindung mit Pfeil 21">
            <a:extLst>
              <a:ext uri="{FF2B5EF4-FFF2-40B4-BE49-F238E27FC236}">
                <a16:creationId xmlns:a16="http://schemas.microsoft.com/office/drawing/2014/main" id="{8D2DB5AC-ACC2-93CF-B629-CFCC3DDE7621}"/>
              </a:ext>
            </a:extLst>
          </p:cNvPr>
          <p:cNvCxnSpPr>
            <a:cxnSpLocks/>
          </p:cNvCxnSpPr>
          <p:nvPr/>
        </p:nvCxnSpPr>
        <p:spPr>
          <a:xfrm flipH="1">
            <a:off x="4069188" y="2001229"/>
            <a:ext cx="5411189" cy="2855542"/>
          </a:xfrm>
          <a:prstGeom prst="straightConnector1">
            <a:avLst/>
          </a:prstGeom>
          <a:ln>
            <a:solidFill>
              <a:srgbClr val="E1AE01"/>
            </a:solidFill>
            <a:tailEnd type="triangle"/>
          </a:ln>
        </p:spPr>
        <p:style>
          <a:lnRef idx="2">
            <a:schemeClr val="accent2"/>
          </a:lnRef>
          <a:fillRef idx="0">
            <a:schemeClr val="accent2"/>
          </a:fillRef>
          <a:effectRef idx="1">
            <a:schemeClr val="accent2"/>
          </a:effectRef>
          <a:fontRef idx="minor">
            <a:schemeClr val="tx1"/>
          </a:fontRef>
        </p:style>
      </p:cxnSp>
      <p:cxnSp>
        <p:nvCxnSpPr>
          <p:cNvPr id="23" name="Gerade Verbindung mit Pfeil 22">
            <a:extLst>
              <a:ext uri="{FF2B5EF4-FFF2-40B4-BE49-F238E27FC236}">
                <a16:creationId xmlns:a16="http://schemas.microsoft.com/office/drawing/2014/main" id="{6FE7262B-39AC-EE36-B161-D55EFCA13715}"/>
              </a:ext>
            </a:extLst>
          </p:cNvPr>
          <p:cNvCxnSpPr>
            <a:cxnSpLocks/>
          </p:cNvCxnSpPr>
          <p:nvPr/>
        </p:nvCxnSpPr>
        <p:spPr>
          <a:xfrm flipH="1">
            <a:off x="8354124" y="2895367"/>
            <a:ext cx="1886240" cy="1905294"/>
          </a:xfrm>
          <a:prstGeom prst="straightConnector1">
            <a:avLst/>
          </a:prstGeom>
          <a:ln>
            <a:solidFill>
              <a:srgbClr val="E1AE01"/>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9152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2081388"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err="1">
                <a:solidFill>
                  <a:schemeClr val="accent1"/>
                </a:solidFill>
                <a:latin typeface="Roboto"/>
                <a:ea typeface="Roboto"/>
                <a:cs typeface="Roboto"/>
              </a:rPr>
              <a:t>KlimaBild</a:t>
            </a:r>
            <a:endParaRPr kumimoji="0" lang="de-DE" sz="2500" b="0" i="0" u="none" strike="noStrike" kern="1200" cap="none" spc="0" normalizeH="0" baseline="0" noProof="0" err="1">
              <a:ln>
                <a:noFill/>
              </a:ln>
              <a:solidFill>
                <a:schemeClr val="accent1"/>
              </a:solidFill>
              <a:effectLst/>
              <a:uLnTx/>
              <a:uFillTx/>
              <a:latin typeface="Roboto" panose="02000000000000000000" pitchFamily="2" charset="0"/>
              <a:ea typeface="Roboto" panose="02000000000000000000" pitchFamily="2" charset="0"/>
            </a:endParaRPr>
          </a:p>
        </p:txBody>
      </p:sp>
      <p:pic>
        <p:nvPicPr>
          <p:cNvPr id="9" name="Grafik 8">
            <a:extLst>
              <a:ext uri="{FF2B5EF4-FFF2-40B4-BE49-F238E27FC236}">
                <a16:creationId xmlns:a16="http://schemas.microsoft.com/office/drawing/2014/main" id="{E83D555A-5DBD-31E2-0687-5C7530C3A29E}"/>
              </a:ext>
            </a:extLst>
          </p:cNvPr>
          <p:cNvPicPr>
            <a:picLocks noChangeAspect="1"/>
          </p:cNvPicPr>
          <p:nvPr/>
        </p:nvPicPr>
        <p:blipFill>
          <a:blip r:embed="rId3"/>
          <a:stretch>
            <a:fillRect/>
          </a:stretch>
        </p:blipFill>
        <p:spPr>
          <a:xfrm>
            <a:off x="7206772" y="1622339"/>
            <a:ext cx="1257300" cy="1028700"/>
          </a:xfrm>
          <a:prstGeom prst="rect">
            <a:avLst/>
          </a:prstGeom>
        </p:spPr>
      </p:pic>
      <p:pic>
        <p:nvPicPr>
          <p:cNvPr id="10" name="Grafik 9" descr="Ein Bild, das Text, ClipArt enthält.&#10;&#10;Automatisch generierte Beschreibung">
            <a:extLst>
              <a:ext uri="{FF2B5EF4-FFF2-40B4-BE49-F238E27FC236}">
                <a16:creationId xmlns:a16="http://schemas.microsoft.com/office/drawing/2014/main" id="{31876C03-D46C-E1ED-2723-18809348A6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7288" y="3083354"/>
            <a:ext cx="2013567" cy="565146"/>
          </a:xfrm>
          <a:prstGeom prst="rect">
            <a:avLst/>
          </a:prstGeom>
        </p:spPr>
      </p:pic>
      <p:pic>
        <p:nvPicPr>
          <p:cNvPr id="5" name="Grafik 4">
            <a:extLst>
              <a:ext uri="{FF2B5EF4-FFF2-40B4-BE49-F238E27FC236}">
                <a16:creationId xmlns:a16="http://schemas.microsoft.com/office/drawing/2014/main" id="{A4271677-932C-C7C2-FCAF-53ABE357A3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6772" y="4197831"/>
            <a:ext cx="3530626" cy="2222516"/>
          </a:xfrm>
          <a:prstGeom prst="rect">
            <a:avLst/>
          </a:prstGeom>
        </p:spPr>
      </p:pic>
      <p:pic>
        <p:nvPicPr>
          <p:cNvPr id="2" name="Grafik 7" descr="Ein Bild, das Logo enthält.&#10;&#10;Beschreibung automatisch generiert.">
            <a:extLst>
              <a:ext uri="{FF2B5EF4-FFF2-40B4-BE49-F238E27FC236}">
                <a16:creationId xmlns:a16="http://schemas.microsoft.com/office/drawing/2014/main" id="{52E47311-C067-A43D-9C39-EC1524428F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30117" y="1618729"/>
            <a:ext cx="3382903" cy="3364088"/>
          </a:xfrm>
          <a:prstGeom prst="rect">
            <a:avLst/>
          </a:prstGeom>
        </p:spPr>
      </p:pic>
    </p:spTree>
    <p:extLst>
      <p:ext uri="{BB962C8B-B14F-4D97-AF65-F5344CB8AC3E}">
        <p14:creationId xmlns:p14="http://schemas.microsoft.com/office/powerpoint/2010/main" val="31743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UV-STRAHLUNG</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245014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UV-STRAHLEN</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475787"/>
            <a:ext cx="10512424" cy="38077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Kategorien der UV-Strahlung</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b="1">
                <a:solidFill>
                  <a:srgbClr val="16772C"/>
                </a:solidFill>
                <a:latin typeface="Roboto" panose="02000000000000000000" pitchFamily="2" charset="0"/>
                <a:ea typeface="Roboto" panose="02000000000000000000" pitchFamily="2" charset="0"/>
              </a:rPr>
              <a:t>UV-C:</a:t>
            </a:r>
            <a:r>
              <a:rPr lang="de-DE" sz="1800">
                <a:latin typeface="Roboto" panose="02000000000000000000" pitchFamily="2" charset="0"/>
                <a:ea typeface="Roboto" panose="02000000000000000000" pitchFamily="2" charset="0"/>
              </a:rPr>
              <a:t> besonders energiereiche Strahlung,</a:t>
            </a:r>
            <a:r>
              <a:rPr lang="de-DE" sz="1800">
                <a:latin typeface="Roboto" panose="02000000000000000000" pitchFamily="2" charset="0"/>
                <a:ea typeface="Roboto" panose="02000000000000000000" pitchFamily="2" charset="0"/>
                <a:sym typeface="Wingdings" pitchFamily="2" charset="2"/>
              </a:rPr>
              <a:t> die von der Erdatmosphäre vollständig ausgefiltert wird  UV-C Strahlen erreichen Erdoberfläche nicht.</a:t>
            </a:r>
          </a:p>
          <a:p>
            <a:pPr>
              <a:buClr>
                <a:srgbClr val="539E38"/>
              </a:buClr>
              <a:buFont typeface="Wingdings" pitchFamily="2" charset="2"/>
              <a:buChar char="§"/>
            </a:pPr>
            <a:r>
              <a:rPr lang="de-DE" sz="1800" b="1">
                <a:solidFill>
                  <a:srgbClr val="16772C"/>
                </a:solidFill>
                <a:latin typeface="Roboto" panose="02000000000000000000" pitchFamily="2" charset="0"/>
                <a:ea typeface="Roboto" panose="02000000000000000000" pitchFamily="2" charset="0"/>
                <a:sym typeface="Wingdings" pitchFamily="2" charset="2"/>
              </a:rPr>
              <a:t>UV-B</a:t>
            </a:r>
            <a:r>
              <a:rPr lang="de-DE" sz="1800">
                <a:latin typeface="Roboto" panose="02000000000000000000" pitchFamily="2" charset="0"/>
                <a:ea typeface="Roboto" panose="02000000000000000000" pitchFamily="2" charset="0"/>
                <a:sym typeface="Wingdings" pitchFamily="2" charset="2"/>
              </a:rPr>
              <a:t>: energiereiche Strahlung; sie wird abhängig von der Ozonschicht teilweise ausgefiltert  bis zu zehn Prozent erreichen Erdoberfläche.</a:t>
            </a:r>
          </a:p>
          <a:p>
            <a:pPr>
              <a:buClr>
                <a:srgbClr val="539E38"/>
              </a:buClr>
              <a:buFont typeface="Wingdings" pitchFamily="2" charset="2"/>
              <a:buChar char="§"/>
            </a:pPr>
            <a:r>
              <a:rPr lang="de-DE" sz="1800" b="1">
                <a:solidFill>
                  <a:srgbClr val="16772C"/>
                </a:solidFill>
                <a:latin typeface="Roboto"/>
                <a:ea typeface="Roboto"/>
                <a:sym typeface="Wingdings" pitchFamily="2" charset="2"/>
              </a:rPr>
              <a:t>UV-A: </a:t>
            </a:r>
            <a:r>
              <a:rPr lang="de-DE" sz="1800">
                <a:latin typeface="Roboto"/>
                <a:ea typeface="Roboto"/>
                <a:sym typeface="Wingdings" pitchFamily="2" charset="2"/>
              </a:rPr>
              <a:t>länger-wellige Strahlung; sie erreicht weitgehend ungehindert die Erdoberfläche.</a:t>
            </a:r>
            <a:endParaRPr lang="de-DE" sz="1800">
              <a:latin typeface="Roboto"/>
              <a:ea typeface="Roboto"/>
            </a:endParaRPr>
          </a:p>
          <a:p>
            <a:endParaRPr lang="de-DE" sz="1800">
              <a:latin typeface="Roboto" panose="02000000000000000000" pitchFamily="2" charset="0"/>
              <a:ea typeface="Roboto" panose="02000000000000000000" pitchFamily="2" charset="0"/>
            </a:endParaRPr>
          </a:p>
          <a:p>
            <a:pPr marL="0" indent="0">
              <a:buNone/>
            </a:pPr>
            <a:r>
              <a:rPr lang="de-DE" sz="1800">
                <a:latin typeface="Roboto"/>
                <a:ea typeface="Roboto"/>
                <a:sym typeface="Wingdings" pitchFamily="2" charset="2"/>
              </a:rPr>
              <a:t> </a:t>
            </a:r>
            <a:r>
              <a:rPr lang="de-DE" sz="1800">
                <a:solidFill>
                  <a:srgbClr val="FF0000"/>
                </a:solidFill>
                <a:latin typeface="Roboto"/>
                <a:ea typeface="Roboto"/>
                <a:sym typeface="Wingdings" pitchFamily="2" charset="2"/>
              </a:rPr>
              <a:t>Je kürzer die Wellenlänge, desto energiereicher die Strahlung und umso schädigender die Wirkung</a:t>
            </a:r>
            <a:r>
              <a:rPr lang="de-DE" sz="1800">
                <a:latin typeface="Roboto"/>
                <a:ea typeface="Roboto"/>
                <a:sym typeface="Wingdings" pitchFamily="2" charset="2"/>
              </a:rPr>
              <a:t>.</a:t>
            </a:r>
            <a:endParaRPr lang="de-DE" sz="1800">
              <a:latin typeface="Roboto"/>
              <a:ea typeface="Roboto"/>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p:nvPr/>
        </p:nvCxnSpPr>
        <p:spPr>
          <a:xfrm>
            <a:off x="839788" y="2844457"/>
            <a:ext cx="521970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E3F4B757-69DF-1417-9203-7127C7B33653}"/>
              </a:ext>
            </a:extLst>
          </p:cNvPr>
          <p:cNvGrpSpPr/>
          <p:nvPr/>
        </p:nvGrpSpPr>
        <p:grpSpPr>
          <a:xfrm>
            <a:off x="855283" y="1415274"/>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Ultraviolette (UV-)Strahlung gehört zu den optischen Strahlungen. Sie ist der energiereichste Teil der optischen Strahlung mit Wellenlängen von 100 bis 400 nm.</a:t>
              </a:r>
            </a:p>
          </p:txBody>
        </p:sp>
      </p:grpSp>
    </p:spTree>
    <p:extLst>
      <p:ext uri="{BB962C8B-B14F-4D97-AF65-F5344CB8AC3E}">
        <p14:creationId xmlns:p14="http://schemas.microsoft.com/office/powerpoint/2010/main" val="34071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UV-STRAHLEN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5" y="441324"/>
            <a:ext cx="54013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VERÄNDERUNGEN IN DEUTSCHLAND</a:t>
            </a:r>
          </a:p>
        </p:txBody>
      </p:sp>
      <p:sp>
        <p:nvSpPr>
          <p:cNvPr id="8" name="Textfeld 7">
            <a:extLst>
              <a:ext uri="{FF2B5EF4-FFF2-40B4-BE49-F238E27FC236}">
                <a16:creationId xmlns:a16="http://schemas.microsoft.com/office/drawing/2014/main" id="{D9FC4D10-D126-1D8C-506C-14DFB51DA7F1}"/>
              </a:ext>
            </a:extLst>
          </p:cNvPr>
          <p:cNvSpPr txBox="1"/>
          <p:nvPr/>
        </p:nvSpPr>
        <p:spPr>
          <a:xfrm>
            <a:off x="5036476" y="6039294"/>
            <a:ext cx="6315737" cy="261610"/>
          </a:xfrm>
          <a:prstGeom prst="rect">
            <a:avLst/>
          </a:prstGeom>
          <a:noFill/>
        </p:spPr>
        <p:txBody>
          <a:bodyPr wrap="square" lIns="91440" tIns="45720" rIns="91440" bIns="45720" rtlCol="0" anchor="t">
            <a:spAutoFit/>
          </a:bodyPr>
          <a:lstStyle/>
          <a:p>
            <a:r>
              <a:rPr lang="de-DE" sz="1100">
                <a:solidFill>
                  <a:schemeClr val="tx2"/>
                </a:solidFill>
                <a:latin typeface="Roboto"/>
                <a:ea typeface="Roboto"/>
              </a:rPr>
              <a:t>https://gcos.dwd.de/DE/leistungen/zeitreihen/zeitreihen.html (letzter Zugriff am 09.05.2022)</a:t>
            </a:r>
          </a:p>
        </p:txBody>
      </p:sp>
      <p:pic>
        <p:nvPicPr>
          <p:cNvPr id="7" name="Grafik 6">
            <a:extLst>
              <a:ext uri="{FF2B5EF4-FFF2-40B4-BE49-F238E27FC236}">
                <a16:creationId xmlns:a16="http://schemas.microsoft.com/office/drawing/2014/main" id="{B5B5DE98-1C0B-9588-934B-BEA5D755B5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059" r="19885" b="4412"/>
          <a:stretch/>
        </p:blipFill>
        <p:spPr>
          <a:xfrm>
            <a:off x="857695" y="1038092"/>
            <a:ext cx="5401340" cy="5001202"/>
          </a:xfrm>
          <a:prstGeom prst="rect">
            <a:avLst/>
          </a:prstGeom>
        </p:spPr>
      </p:pic>
      <p:pic>
        <p:nvPicPr>
          <p:cNvPr id="12" name="Grafik 11">
            <a:extLst>
              <a:ext uri="{FF2B5EF4-FFF2-40B4-BE49-F238E27FC236}">
                <a16:creationId xmlns:a16="http://schemas.microsoft.com/office/drawing/2014/main" id="{193E3B77-A8D8-254F-494F-03F5FC838A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1976" r="19626" b="6204"/>
          <a:stretch/>
        </p:blipFill>
        <p:spPr>
          <a:xfrm>
            <a:off x="6106615" y="1038091"/>
            <a:ext cx="5245598" cy="4738141"/>
          </a:xfrm>
          <a:prstGeom prst="rect">
            <a:avLst/>
          </a:prstGeom>
        </p:spPr>
      </p:pic>
    </p:spTree>
    <p:extLst>
      <p:ext uri="{BB962C8B-B14F-4D97-AF65-F5344CB8AC3E}">
        <p14:creationId xmlns:p14="http://schemas.microsoft.com/office/powerpoint/2010/main" val="1685842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UV-STRAHLUNG</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68229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EINFLÜSSE AUF DIE STÄRKE VON UV-STRAHLEN</a:t>
            </a:r>
          </a:p>
        </p:txBody>
      </p:sp>
      <p:sp>
        <p:nvSpPr>
          <p:cNvPr id="8" name="Inhaltsplatzhalter 9">
            <a:extLst>
              <a:ext uri="{FF2B5EF4-FFF2-40B4-BE49-F238E27FC236}">
                <a16:creationId xmlns:a16="http://schemas.microsoft.com/office/drawing/2014/main" id="{2973211F-278C-D850-5580-099E1C8EB3C1}"/>
              </a:ext>
            </a:extLst>
          </p:cNvPr>
          <p:cNvSpPr>
            <a:spLocks noGrp="1"/>
          </p:cNvSpPr>
          <p:nvPr>
            <p:ph idx="1"/>
          </p:nvPr>
        </p:nvSpPr>
        <p:spPr>
          <a:xfrm>
            <a:off x="7664611" y="1376363"/>
            <a:ext cx="3687601" cy="4875237"/>
          </a:xfrm>
        </p:spPr>
        <p:txBody>
          <a:bodyPr>
            <a:normAutofit/>
          </a:bodyPr>
          <a:lstStyle/>
          <a:p>
            <a:pPr fontAlgn="base">
              <a:buClr>
                <a:srgbClr val="539E38"/>
              </a:buClr>
              <a:buFont typeface="Wingdings" pitchFamily="2" charset="2"/>
              <a:buChar char="§"/>
            </a:pPr>
            <a:r>
              <a:rPr lang="de-DE" sz="1800">
                <a:latin typeface="Roboto" panose="02000000000000000000" pitchFamily="2" charset="0"/>
                <a:ea typeface="Roboto" panose="02000000000000000000" pitchFamily="2" charset="0"/>
              </a:rPr>
              <a:t>Breitengrad</a:t>
            </a:r>
            <a:r>
              <a:rPr lang="en-US" sz="1800">
                <a:latin typeface="Roboto" panose="02000000000000000000" pitchFamily="2" charset="0"/>
                <a:ea typeface="Roboto" panose="02000000000000000000" pitchFamily="2" charset="0"/>
              </a:rPr>
              <a:t>​</a:t>
            </a:r>
          </a:p>
          <a:p>
            <a:pPr fontAlgn="base">
              <a:buClr>
                <a:srgbClr val="539E38"/>
              </a:buClr>
              <a:buFont typeface="Wingdings" pitchFamily="2" charset="2"/>
              <a:buChar char="§"/>
            </a:pPr>
            <a:r>
              <a:rPr lang="de-DE" sz="1800">
                <a:latin typeface="Roboto" panose="02000000000000000000" pitchFamily="2" charset="0"/>
                <a:ea typeface="Roboto" panose="02000000000000000000" pitchFamily="2" charset="0"/>
              </a:rPr>
              <a:t>Jahreszeit</a:t>
            </a:r>
            <a:r>
              <a:rPr lang="en-US" sz="1800">
                <a:latin typeface="Roboto" panose="02000000000000000000" pitchFamily="2" charset="0"/>
                <a:ea typeface="Roboto" panose="02000000000000000000" pitchFamily="2" charset="0"/>
              </a:rPr>
              <a:t>​</a:t>
            </a:r>
          </a:p>
          <a:p>
            <a:pPr fontAlgn="base">
              <a:buClr>
                <a:srgbClr val="539E38"/>
              </a:buClr>
              <a:buFont typeface="Wingdings" pitchFamily="2" charset="2"/>
              <a:buChar char="§"/>
            </a:pPr>
            <a:r>
              <a:rPr lang="de-DE" sz="1800">
                <a:latin typeface="Roboto" panose="02000000000000000000" pitchFamily="2" charset="0"/>
                <a:ea typeface="Roboto" panose="02000000000000000000" pitchFamily="2" charset="0"/>
              </a:rPr>
              <a:t>Tageszeit</a:t>
            </a:r>
            <a:r>
              <a:rPr lang="en-US" sz="1800">
                <a:latin typeface="Roboto" panose="02000000000000000000" pitchFamily="2" charset="0"/>
                <a:ea typeface="Roboto" panose="02000000000000000000" pitchFamily="2" charset="0"/>
              </a:rPr>
              <a:t>​</a:t>
            </a:r>
          </a:p>
          <a:p>
            <a:pPr fontAlgn="base">
              <a:buClr>
                <a:srgbClr val="539E38"/>
              </a:buClr>
              <a:buFont typeface="Wingdings" pitchFamily="2" charset="2"/>
              <a:buChar char="§"/>
            </a:pPr>
            <a:r>
              <a:rPr lang="de-DE" sz="1800">
                <a:latin typeface="Roboto" panose="02000000000000000000" pitchFamily="2" charset="0"/>
                <a:ea typeface="Roboto" panose="02000000000000000000" pitchFamily="2" charset="0"/>
              </a:rPr>
              <a:t>Wetter/Bewölkung</a:t>
            </a:r>
            <a:r>
              <a:rPr lang="en-US" sz="1800">
                <a:latin typeface="Roboto" panose="02000000000000000000" pitchFamily="2" charset="0"/>
                <a:ea typeface="Roboto" panose="02000000000000000000" pitchFamily="2" charset="0"/>
              </a:rPr>
              <a:t>​</a:t>
            </a:r>
          </a:p>
          <a:p>
            <a:pPr fontAlgn="base">
              <a:buClr>
                <a:srgbClr val="539E38"/>
              </a:buClr>
              <a:buFont typeface="Wingdings" pitchFamily="2" charset="2"/>
              <a:buChar char="§"/>
            </a:pPr>
            <a:r>
              <a:rPr lang="de-DE" sz="1800">
                <a:latin typeface="Roboto" panose="02000000000000000000" pitchFamily="2" charset="0"/>
                <a:ea typeface="Roboto" panose="02000000000000000000" pitchFamily="2" charset="0"/>
              </a:rPr>
              <a:t>Meereshöhe</a:t>
            </a:r>
            <a:r>
              <a:rPr lang="en-US" sz="1800">
                <a:latin typeface="Roboto" panose="02000000000000000000" pitchFamily="2" charset="0"/>
                <a:ea typeface="Roboto" panose="02000000000000000000" pitchFamily="2" charset="0"/>
              </a:rPr>
              <a:t>​</a:t>
            </a:r>
          </a:p>
          <a:p>
            <a:pPr fontAlgn="base">
              <a:buClr>
                <a:srgbClr val="539E38"/>
              </a:buClr>
              <a:buFont typeface="Wingdings" pitchFamily="2" charset="2"/>
              <a:buChar char="§"/>
            </a:pPr>
            <a:r>
              <a:rPr lang="de-DE" sz="1800">
                <a:latin typeface="Roboto" panose="02000000000000000000" pitchFamily="2" charset="0"/>
                <a:ea typeface="Roboto" panose="02000000000000000000" pitchFamily="2" charset="0"/>
              </a:rPr>
              <a:t>Bodenbeschaffenheit</a:t>
            </a:r>
            <a:r>
              <a:rPr lang="en-US" sz="1800">
                <a:latin typeface="Roboto" panose="02000000000000000000" pitchFamily="2" charset="0"/>
                <a:ea typeface="Roboto" panose="02000000000000000000" pitchFamily="2" charset="0"/>
              </a:rPr>
              <a:t>​</a:t>
            </a:r>
          </a:p>
          <a:p>
            <a:pPr marL="0" indent="0" fontAlgn="base">
              <a:buNone/>
            </a:pPr>
            <a:endParaRPr lang="de-DE" sz="1800">
              <a:latin typeface="Roboto" panose="02000000000000000000" pitchFamily="2" charset="0"/>
              <a:ea typeface="Roboto" panose="02000000000000000000" pitchFamily="2" charset="0"/>
            </a:endParaRPr>
          </a:p>
          <a:p>
            <a:pPr marL="0" indent="0" fontAlgn="base">
              <a:lnSpc>
                <a:spcPct val="120000"/>
              </a:lnSpc>
              <a:buNone/>
            </a:pPr>
            <a:r>
              <a:rPr lang="de-DE" sz="1800">
                <a:solidFill>
                  <a:srgbClr val="539E38"/>
                </a:solidFill>
                <a:latin typeface="Roboto" panose="02000000000000000000" pitchFamily="2" charset="0"/>
                <a:ea typeface="Roboto" panose="02000000000000000000" pitchFamily="2" charset="0"/>
              </a:rPr>
              <a:t>ACHTUNG</a:t>
            </a:r>
            <a:r>
              <a:rPr lang="de-DE" sz="1800">
                <a:latin typeface="Roboto" panose="02000000000000000000" pitchFamily="2" charset="0"/>
                <a:ea typeface="Roboto" panose="02000000000000000000" pitchFamily="2" charset="0"/>
              </a:rPr>
              <a:t> NIEDRIGOZONEREIGNISSE</a:t>
            </a:r>
            <a:r>
              <a:rPr lang="en-US" sz="1800">
                <a:latin typeface="Roboto" panose="02000000000000000000" pitchFamily="2" charset="0"/>
                <a:ea typeface="Roboto" panose="02000000000000000000" pitchFamily="2" charset="0"/>
              </a:rPr>
              <a:t>​ </a:t>
            </a:r>
            <a:r>
              <a:rPr lang="de-DE" sz="1800">
                <a:latin typeface="Roboto" panose="02000000000000000000" pitchFamily="2" charset="0"/>
                <a:ea typeface="Roboto" panose="02000000000000000000" pitchFamily="2" charset="0"/>
              </a:rPr>
              <a:t>sorgen schon im März für hohe UV-Belastung​</a:t>
            </a:r>
          </a:p>
        </p:txBody>
      </p:sp>
      <p:pic>
        <p:nvPicPr>
          <p:cNvPr id="7" name="Grafik 6">
            <a:extLst>
              <a:ext uri="{FF2B5EF4-FFF2-40B4-BE49-F238E27FC236}">
                <a16:creationId xmlns:a16="http://schemas.microsoft.com/office/drawing/2014/main" id="{2D25FA54-C262-8D08-EC97-11107BBE53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7532" b="3208"/>
          <a:stretch/>
        </p:blipFill>
        <p:spPr bwMode="auto">
          <a:xfrm>
            <a:off x="774473" y="1326317"/>
            <a:ext cx="6796726" cy="51055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66065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526495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lang="de-DE" sz="2300" b="0">
                <a:solidFill>
                  <a:schemeClr val="accent1"/>
                </a:solidFill>
                <a:latin typeface="Roboto"/>
                <a:ea typeface="Roboto"/>
              </a:rPr>
              <a:t>GESUNDHEITLICHE</a:t>
            </a:r>
            <a:r>
              <a:rPr kumimoji="0" lang="de-DE" sz="2300" b="0" i="0" u="none" strike="noStrike" kern="1200" cap="none" spc="0" normalizeH="0" baseline="0" noProof="0">
                <a:ln>
                  <a:noFill/>
                </a:ln>
                <a:solidFill>
                  <a:schemeClr val="accent1"/>
                </a:solidFill>
                <a:effectLst/>
                <a:uLnTx/>
                <a:uFillTx/>
                <a:latin typeface="Roboto"/>
                <a:ea typeface="Roboto"/>
              </a:rPr>
              <a:t> AUSWIRKUNGEN</a:t>
            </a:r>
          </a:p>
        </p:txBody>
      </p:sp>
      <p:sp>
        <p:nvSpPr>
          <p:cNvPr id="7" name="Inhaltsplatzhalter 9">
            <a:extLst>
              <a:ext uri="{FF2B5EF4-FFF2-40B4-BE49-F238E27FC236}">
                <a16:creationId xmlns:a16="http://schemas.microsoft.com/office/drawing/2014/main" id="{31C3CB6E-4E4A-B501-D104-9B72D1C7B544}"/>
              </a:ext>
            </a:extLst>
          </p:cNvPr>
          <p:cNvSpPr>
            <a:spLocks noGrp="1"/>
          </p:cNvSpPr>
          <p:nvPr>
            <p:ph idx="1"/>
          </p:nvPr>
        </p:nvSpPr>
        <p:spPr>
          <a:xfrm>
            <a:off x="839787" y="1376364"/>
            <a:ext cx="5219703" cy="3004250"/>
          </a:xfrm>
        </p:spPr>
        <p:txBody>
          <a:bodyPr vert="horz" lIns="91440" tIns="45720" rIns="91440" bIns="45720" rtlCol="0" anchor="t">
            <a:normAutofit/>
          </a:bodyPr>
          <a:lstStyle/>
          <a:p>
            <a:pPr marL="0" indent="0">
              <a:buClr>
                <a:srgbClr val="539E38"/>
              </a:buClr>
              <a:buNone/>
            </a:pPr>
            <a:r>
              <a:rPr lang="de-DE" sz="1800" b="1">
                <a:solidFill>
                  <a:srgbClr val="16772C"/>
                </a:solidFill>
                <a:latin typeface="Roboto"/>
                <a:ea typeface="Roboto"/>
              </a:rPr>
              <a:t>Positiv</a:t>
            </a:r>
          </a:p>
          <a:p>
            <a:pPr marL="0" indent="0">
              <a:buClr>
                <a:srgbClr val="539E38"/>
              </a:buClr>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a:ea typeface="Roboto"/>
              </a:rPr>
              <a:t>Anregung der körpereigenen Vitamin-D Synthese durch UV-B Strahlen</a:t>
            </a:r>
          </a:p>
          <a:p>
            <a:pPr lvl="1">
              <a:buClr>
                <a:srgbClr val="539E38"/>
              </a:buClr>
              <a:buFont typeface="Wingdings" pitchFamily="2" charset="2"/>
              <a:buChar char="§"/>
            </a:pPr>
            <a:r>
              <a:rPr lang="de-DE" sz="1600">
                <a:latin typeface="Roboto"/>
                <a:ea typeface="Roboto"/>
              </a:rPr>
              <a:t>Wirkung setzt bereits bei sehr geringen Bestrahlungsintensitäten ein</a:t>
            </a:r>
          </a:p>
          <a:p>
            <a:pPr lvl="1">
              <a:buClr>
                <a:srgbClr val="539E38"/>
              </a:buClr>
              <a:buFont typeface="Wingdings" pitchFamily="2" charset="2"/>
              <a:buChar char="§"/>
            </a:pPr>
            <a:r>
              <a:rPr lang="de-DE" sz="1600">
                <a:latin typeface="Roboto"/>
                <a:ea typeface="Roboto"/>
                <a:sym typeface="Wingdings" pitchFamily="2" charset="2"/>
              </a:rPr>
              <a:t> macht glücklich, aktiv und stärkt das Immunsystem</a:t>
            </a:r>
            <a:endParaRPr lang="de-DE" sz="1000">
              <a:latin typeface="Roboto"/>
              <a:ea typeface="Roboto"/>
              <a:sym typeface="Wingdings" pitchFamily="2" charset="2"/>
            </a:endParaRPr>
          </a:p>
        </p:txBody>
      </p:sp>
      <p:cxnSp>
        <p:nvCxnSpPr>
          <p:cNvPr id="8" name="Gerade Verbindung 7">
            <a:extLst>
              <a:ext uri="{FF2B5EF4-FFF2-40B4-BE49-F238E27FC236}">
                <a16:creationId xmlns:a16="http://schemas.microsoft.com/office/drawing/2014/main" id="{223153FF-0E8D-49C6-89B9-21FE76DC850C}"/>
              </a:ext>
            </a:extLst>
          </p:cNvPr>
          <p:cNvCxnSpPr/>
          <p:nvPr/>
        </p:nvCxnSpPr>
        <p:spPr>
          <a:xfrm>
            <a:off x="839788" y="1759940"/>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Inhaltsplatzhalter 9">
            <a:extLst>
              <a:ext uri="{FF2B5EF4-FFF2-40B4-BE49-F238E27FC236}">
                <a16:creationId xmlns:a16="http://schemas.microsoft.com/office/drawing/2014/main" id="{FF132AEA-4E35-8121-6D0E-E657E0C01298}"/>
              </a:ext>
            </a:extLst>
          </p:cNvPr>
          <p:cNvSpPr txBox="1">
            <a:spLocks/>
          </p:cNvSpPr>
          <p:nvPr/>
        </p:nvSpPr>
        <p:spPr>
          <a:xfrm>
            <a:off x="6106651" y="1376362"/>
            <a:ext cx="5256212" cy="35784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Font typeface="Arial" panose="020B0604020202020204" pitchFamily="34" charset="0"/>
              <a:buNone/>
            </a:pPr>
            <a:r>
              <a:rPr lang="de-DE" sz="1800" b="1">
                <a:solidFill>
                  <a:srgbClr val="16772C"/>
                </a:solidFill>
                <a:latin typeface="Roboto"/>
                <a:ea typeface="Roboto"/>
              </a:rPr>
              <a:t>Negativ</a:t>
            </a:r>
          </a:p>
          <a:p>
            <a:pPr marL="0" indent="0">
              <a:buClr>
                <a:srgbClr val="539E38"/>
              </a:buClr>
              <a:buFont typeface="Arial" panose="020B0604020202020204" pitchFamily="34" charset="0"/>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a:ea typeface="Roboto"/>
                <a:sym typeface="Wingdings" pitchFamily="2" charset="2"/>
              </a:rPr>
              <a:t>Akute Schäden</a:t>
            </a:r>
            <a:endParaRPr lang="de-DE" sz="1800">
              <a:latin typeface="Roboto"/>
              <a:ea typeface="Roboto"/>
            </a:endParaRPr>
          </a:p>
          <a:p>
            <a:pPr lvl="1">
              <a:buClr>
                <a:srgbClr val="539E38"/>
              </a:buClr>
              <a:buFont typeface="Wingdings" pitchFamily="2" charset="2"/>
              <a:buChar char="§"/>
            </a:pPr>
            <a:r>
              <a:rPr lang="de-DE" sz="1600">
                <a:latin typeface="Roboto"/>
                <a:ea typeface="Roboto"/>
                <a:sym typeface="Wingdings" pitchFamily="2" charset="2"/>
              </a:rPr>
              <a:t>Sonnenbrand der Haut</a:t>
            </a:r>
            <a:endParaRPr lang="de-DE" sz="1600">
              <a:latin typeface="Roboto"/>
              <a:ea typeface="Roboto"/>
            </a:endParaRPr>
          </a:p>
          <a:p>
            <a:pPr lvl="1">
              <a:buClr>
                <a:srgbClr val="539E38"/>
              </a:buClr>
              <a:buFont typeface="Wingdings" pitchFamily="2" charset="2"/>
              <a:buChar char="§"/>
            </a:pPr>
            <a:r>
              <a:rPr lang="de-DE" sz="1600">
                <a:latin typeface="Roboto"/>
                <a:ea typeface="Roboto"/>
                <a:sym typeface="Wingdings" pitchFamily="2" charset="2"/>
              </a:rPr>
              <a:t>Sonnenbrand der Hornhaut der Augen</a:t>
            </a:r>
            <a:endParaRPr lang="de-DE" sz="1600">
              <a:latin typeface="Roboto"/>
              <a:ea typeface="Roboto"/>
            </a:endParaRPr>
          </a:p>
          <a:p>
            <a:pPr>
              <a:buClr>
                <a:srgbClr val="539E38"/>
              </a:buClr>
              <a:buFont typeface="Wingdings" pitchFamily="2" charset="2"/>
              <a:buChar char="§"/>
            </a:pPr>
            <a:r>
              <a:rPr lang="de-DE" sz="1800">
                <a:latin typeface="Roboto"/>
                <a:ea typeface="Roboto"/>
                <a:sym typeface="Wingdings" pitchFamily="2" charset="2"/>
              </a:rPr>
              <a:t>Chronische Schäden</a:t>
            </a:r>
            <a:endParaRPr lang="de-DE" sz="1800">
              <a:latin typeface="Roboto"/>
              <a:ea typeface="Roboto"/>
            </a:endParaRPr>
          </a:p>
          <a:p>
            <a:pPr lvl="1">
              <a:buClr>
                <a:srgbClr val="539E38"/>
              </a:buClr>
              <a:buFont typeface="Wingdings" pitchFamily="2" charset="2"/>
              <a:buChar char="§"/>
            </a:pPr>
            <a:r>
              <a:rPr lang="de-DE" sz="1600">
                <a:latin typeface="Roboto"/>
                <a:ea typeface="Roboto"/>
                <a:sym typeface="Wingdings" pitchFamily="2" charset="2"/>
              </a:rPr>
              <a:t>Hautalterung</a:t>
            </a:r>
            <a:endParaRPr lang="de-DE" sz="1600">
              <a:latin typeface="Roboto"/>
              <a:ea typeface="Roboto"/>
            </a:endParaRPr>
          </a:p>
          <a:p>
            <a:pPr lvl="1">
              <a:buClr>
                <a:srgbClr val="539E38"/>
              </a:buClr>
              <a:buFont typeface="Wingdings" pitchFamily="2" charset="2"/>
              <a:buChar char="§"/>
            </a:pPr>
            <a:r>
              <a:rPr lang="de-DE" sz="1600">
                <a:latin typeface="Roboto"/>
                <a:ea typeface="Roboto"/>
                <a:sym typeface="Wingdings" pitchFamily="2" charset="2"/>
              </a:rPr>
              <a:t>Hautkrebs</a:t>
            </a:r>
            <a:endParaRPr lang="de-DE" sz="1600">
              <a:latin typeface="Roboto"/>
              <a:ea typeface="Roboto"/>
            </a:endParaRPr>
          </a:p>
          <a:p>
            <a:pPr lvl="1">
              <a:buClr>
                <a:srgbClr val="539E38"/>
              </a:buClr>
              <a:buFont typeface="Wingdings" pitchFamily="2" charset="2"/>
              <a:buChar char="§"/>
            </a:pPr>
            <a:r>
              <a:rPr lang="de-DE" sz="1600">
                <a:latin typeface="Roboto"/>
                <a:ea typeface="Roboto"/>
                <a:sym typeface="Wingdings" pitchFamily="2" charset="2"/>
              </a:rPr>
              <a:t>Linsentrübung der Augen (Grauer Star)</a:t>
            </a:r>
            <a:endParaRPr lang="de-DE" sz="1600">
              <a:latin typeface="Roboto"/>
              <a:ea typeface="Roboto"/>
            </a:endParaRPr>
          </a:p>
        </p:txBody>
      </p:sp>
      <p:cxnSp>
        <p:nvCxnSpPr>
          <p:cNvPr id="11" name="Gerade Verbindung 10">
            <a:extLst>
              <a:ext uri="{FF2B5EF4-FFF2-40B4-BE49-F238E27FC236}">
                <a16:creationId xmlns:a16="http://schemas.microsoft.com/office/drawing/2014/main" id="{70873A1D-1844-0CAC-92E6-5CBFDA04D8C8}"/>
              </a:ext>
            </a:extLst>
          </p:cNvPr>
          <p:cNvCxnSpPr/>
          <p:nvPr/>
        </p:nvCxnSpPr>
        <p:spPr>
          <a:xfrm>
            <a:off x="6102020" y="1759940"/>
            <a:ext cx="5219702"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2">
            <a:extLst>
              <a:ext uri="{FF2B5EF4-FFF2-40B4-BE49-F238E27FC236}">
                <a16:creationId xmlns:a16="http://schemas.microsoft.com/office/drawing/2014/main" id="{9C0E5443-E99F-0575-381A-F0B75917DA8D}"/>
              </a:ext>
            </a:extLst>
          </p:cNvPr>
          <p:cNvPicPr>
            <a:picLocks noChangeAspect="1"/>
          </p:cNvPicPr>
          <p:nvPr/>
        </p:nvPicPr>
        <p:blipFill>
          <a:blip r:embed="rId3"/>
          <a:stretch>
            <a:fillRect/>
          </a:stretch>
        </p:blipFill>
        <p:spPr>
          <a:xfrm>
            <a:off x="843517" y="3801904"/>
            <a:ext cx="4497570" cy="2523703"/>
          </a:xfrm>
          <a:prstGeom prst="rect">
            <a:avLst/>
          </a:prstGeom>
        </p:spPr>
      </p:pic>
    </p:spTree>
    <p:extLst>
      <p:ext uri="{BB962C8B-B14F-4D97-AF65-F5344CB8AC3E}">
        <p14:creationId xmlns:p14="http://schemas.microsoft.com/office/powerpoint/2010/main" val="18890278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3808683"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WIKRUNG AUF DIE HAUT</a:t>
            </a:r>
          </a:p>
        </p:txBody>
      </p:sp>
      <p:sp>
        <p:nvSpPr>
          <p:cNvPr id="7" name="Inhaltsplatzhalter 9">
            <a:extLst>
              <a:ext uri="{FF2B5EF4-FFF2-40B4-BE49-F238E27FC236}">
                <a16:creationId xmlns:a16="http://schemas.microsoft.com/office/drawing/2014/main" id="{31C3CB6E-4E4A-B501-D104-9B72D1C7B544}"/>
              </a:ext>
            </a:extLst>
          </p:cNvPr>
          <p:cNvSpPr>
            <a:spLocks noGrp="1"/>
          </p:cNvSpPr>
          <p:nvPr>
            <p:ph idx="1"/>
          </p:nvPr>
        </p:nvSpPr>
        <p:spPr>
          <a:xfrm>
            <a:off x="839787" y="1376364"/>
            <a:ext cx="5219703" cy="3004250"/>
          </a:xfrm>
        </p:spPr>
        <p:txBody>
          <a:bodyPr>
            <a:normAutofit/>
          </a:bodyPr>
          <a:lstStyle/>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UV-A</a:t>
            </a:r>
          </a:p>
          <a:p>
            <a:pPr marL="0" indent="0">
              <a:buClr>
                <a:srgbClr val="539E38"/>
              </a:buClr>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Tiefes Eindringen bis in die Lederhaut (</a:t>
            </a:r>
            <a:r>
              <a:rPr lang="de-DE" sz="1800" err="1">
                <a:latin typeface="Roboto" panose="02000000000000000000" pitchFamily="2" charset="0"/>
                <a:ea typeface="Roboto" panose="02000000000000000000" pitchFamily="2" charset="0"/>
              </a:rPr>
              <a:t>Dermis</a:t>
            </a:r>
            <a:r>
              <a:rPr lang="de-DE" sz="1800">
                <a:latin typeface="Roboto" panose="02000000000000000000" pitchFamily="2" charset="0"/>
                <a:ea typeface="Roboto" panose="02000000000000000000" pitchFamily="2" charset="0"/>
              </a:rPr>
              <a: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Begünstigen Entstehung freier Radikale  Zellschädigung &amp; Austrocknen der Haut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Verfrühte Hautalterung (Falten)</a:t>
            </a:r>
            <a:endParaRPr lang="de-DE" sz="1000">
              <a:latin typeface="Roboto" panose="02000000000000000000" pitchFamily="2" charset="0"/>
              <a:ea typeface="Roboto" panose="02000000000000000000" pitchFamily="2" charset="0"/>
              <a:sym typeface="Wingdings" pitchFamily="2" charset="2"/>
            </a:endParaRPr>
          </a:p>
        </p:txBody>
      </p:sp>
      <p:cxnSp>
        <p:nvCxnSpPr>
          <p:cNvPr id="8" name="Gerade Verbindung 7">
            <a:extLst>
              <a:ext uri="{FF2B5EF4-FFF2-40B4-BE49-F238E27FC236}">
                <a16:creationId xmlns:a16="http://schemas.microsoft.com/office/drawing/2014/main" id="{223153FF-0E8D-49C6-89B9-21FE76DC850C}"/>
              </a:ext>
            </a:extLst>
          </p:cNvPr>
          <p:cNvCxnSpPr/>
          <p:nvPr/>
        </p:nvCxnSpPr>
        <p:spPr>
          <a:xfrm>
            <a:off x="839788" y="1759940"/>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Inhaltsplatzhalter 9">
            <a:extLst>
              <a:ext uri="{FF2B5EF4-FFF2-40B4-BE49-F238E27FC236}">
                <a16:creationId xmlns:a16="http://schemas.microsoft.com/office/drawing/2014/main" id="{FF132AEA-4E35-8121-6D0E-E657E0C01298}"/>
              </a:ext>
            </a:extLst>
          </p:cNvPr>
          <p:cNvSpPr txBox="1">
            <a:spLocks/>
          </p:cNvSpPr>
          <p:nvPr/>
        </p:nvSpPr>
        <p:spPr>
          <a:xfrm>
            <a:off x="6106651" y="1376362"/>
            <a:ext cx="5256212" cy="3578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Font typeface="Arial" panose="020B0604020202020204" pitchFamily="34" charset="0"/>
              <a:buNone/>
            </a:pPr>
            <a:r>
              <a:rPr lang="de-DE" sz="1800">
                <a:solidFill>
                  <a:srgbClr val="16772C"/>
                </a:solidFill>
                <a:latin typeface="Roboto" panose="02000000000000000000" pitchFamily="2" charset="0"/>
                <a:ea typeface="Roboto" panose="02000000000000000000" pitchFamily="2" charset="0"/>
              </a:rPr>
              <a:t>UV-B</a:t>
            </a:r>
          </a:p>
          <a:p>
            <a:pPr marL="0" indent="0">
              <a:buClr>
                <a:srgbClr val="539E38"/>
              </a:buClr>
              <a:buFont typeface="Arial" panose="020B0604020202020204" pitchFamily="34" charset="0"/>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Eindringen in die Oberhaut (Epidermis)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Anregen der </a:t>
            </a:r>
            <a:r>
              <a:rPr lang="de-DE" sz="1800" err="1">
                <a:latin typeface="Roboto" panose="02000000000000000000" pitchFamily="2" charset="0"/>
                <a:ea typeface="Roboto" panose="02000000000000000000" pitchFamily="2" charset="0"/>
                <a:sym typeface="Wingdings" pitchFamily="2" charset="2"/>
              </a:rPr>
              <a:t>Melaninbildung</a:t>
            </a:r>
            <a:r>
              <a:rPr lang="de-DE" sz="1800">
                <a:latin typeface="Roboto" panose="02000000000000000000" pitchFamily="2" charset="0"/>
                <a:ea typeface="Roboto" panose="02000000000000000000" pitchFamily="2" charset="0"/>
                <a:sym typeface="Wingdings" pitchFamily="2" charset="2"/>
              </a:rPr>
              <a:t>  Bräunung der Haut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Bei unzureichendem Schutz: Entstehung von Sonnenbrand</a:t>
            </a:r>
          </a:p>
          <a:p>
            <a:pPr>
              <a:buClr>
                <a:srgbClr val="539E38"/>
              </a:buClr>
              <a:buFont typeface="Wingdings" pitchFamily="2" charset="2"/>
              <a:buChar char="§"/>
            </a:pPr>
            <a:endParaRPr lang="de-DE" sz="1600">
              <a:latin typeface="Roboto" panose="02000000000000000000" pitchFamily="2" charset="0"/>
              <a:ea typeface="Roboto" panose="02000000000000000000" pitchFamily="2" charset="0"/>
              <a:sym typeface="Wingdings" pitchFamily="2" charset="2"/>
            </a:endParaRPr>
          </a:p>
        </p:txBody>
      </p:sp>
      <p:cxnSp>
        <p:nvCxnSpPr>
          <p:cNvPr id="11" name="Gerade Verbindung 10">
            <a:extLst>
              <a:ext uri="{FF2B5EF4-FFF2-40B4-BE49-F238E27FC236}">
                <a16:creationId xmlns:a16="http://schemas.microsoft.com/office/drawing/2014/main" id="{70873A1D-1844-0CAC-92E6-5CBFDA04D8C8}"/>
              </a:ext>
            </a:extLst>
          </p:cNvPr>
          <p:cNvCxnSpPr/>
          <p:nvPr/>
        </p:nvCxnSpPr>
        <p:spPr>
          <a:xfrm>
            <a:off x="6102020" y="1759940"/>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feld 11">
            <a:extLst>
              <a:ext uri="{FF2B5EF4-FFF2-40B4-BE49-F238E27FC236}">
                <a16:creationId xmlns:a16="http://schemas.microsoft.com/office/drawing/2014/main" id="{4FF57365-C9B2-418B-58ED-61A6170654D2}"/>
              </a:ext>
            </a:extLst>
          </p:cNvPr>
          <p:cNvSpPr txBox="1"/>
          <p:nvPr/>
        </p:nvSpPr>
        <p:spPr>
          <a:xfrm>
            <a:off x="839788" y="5234251"/>
            <a:ext cx="1662241" cy="938719"/>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hlinkClick r:id="rId3"/>
              </a:rPr>
              <a:t>https://www.dermaplast.ch/de/erste-hilfe/erste-hilfe/die-haut.html</a:t>
            </a:r>
            <a:r>
              <a:rPr lang="de-DE" sz="1100">
                <a:solidFill>
                  <a:schemeClr val="tx2"/>
                </a:solidFill>
                <a:latin typeface="Roboto" panose="02000000000000000000" pitchFamily="2" charset="0"/>
                <a:ea typeface="Roboto" panose="02000000000000000000" pitchFamily="2" charset="0"/>
              </a:rPr>
              <a:t> (letzter Zugriff am 09.05.2022)</a:t>
            </a:r>
          </a:p>
        </p:txBody>
      </p:sp>
      <p:pic>
        <p:nvPicPr>
          <p:cNvPr id="3" name="Grafik 2">
            <a:extLst>
              <a:ext uri="{FF2B5EF4-FFF2-40B4-BE49-F238E27FC236}">
                <a16:creationId xmlns:a16="http://schemas.microsoft.com/office/drawing/2014/main" id="{B2AB06B1-48CD-E173-7363-E1A829E205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345" t="6214" r="9276" b="13847"/>
          <a:stretch/>
        </p:blipFill>
        <p:spPr>
          <a:xfrm>
            <a:off x="2549190" y="3203329"/>
            <a:ext cx="3228372" cy="3251104"/>
          </a:xfrm>
          <a:prstGeom prst="rect">
            <a:avLst/>
          </a:prstGeom>
        </p:spPr>
      </p:pic>
      <p:grpSp>
        <p:nvGrpSpPr>
          <p:cNvPr id="13" name="Gruppieren 12">
            <a:extLst>
              <a:ext uri="{FF2B5EF4-FFF2-40B4-BE49-F238E27FC236}">
                <a16:creationId xmlns:a16="http://schemas.microsoft.com/office/drawing/2014/main" id="{9E24FF05-6E80-0F55-720A-37799FDE4061}"/>
              </a:ext>
            </a:extLst>
          </p:cNvPr>
          <p:cNvGrpSpPr/>
          <p:nvPr/>
        </p:nvGrpSpPr>
        <p:grpSpPr>
          <a:xfrm>
            <a:off x="6132512" y="4281686"/>
            <a:ext cx="5256248" cy="1346157"/>
            <a:chOff x="874576" y="1916832"/>
            <a:chExt cx="10442712" cy="864096"/>
          </a:xfrm>
          <a:solidFill>
            <a:srgbClr val="DAEFD3"/>
          </a:solidFill>
        </p:grpSpPr>
        <p:sp>
          <p:nvSpPr>
            <p:cNvPr id="14" name="Abgerundetes Rechteck 13">
              <a:extLst>
                <a:ext uri="{FF2B5EF4-FFF2-40B4-BE49-F238E27FC236}">
                  <a16:creationId xmlns:a16="http://schemas.microsoft.com/office/drawing/2014/main" id="{580FFDA9-4279-D957-1253-425A95183C28}"/>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5" name="Textfeld 14">
              <a:extLst>
                <a:ext uri="{FF2B5EF4-FFF2-40B4-BE49-F238E27FC236}">
                  <a16:creationId xmlns:a16="http://schemas.microsoft.com/office/drawing/2014/main" id="{035EA8E6-68DD-D7C1-F663-FE5C049D90E8}"/>
                </a:ext>
              </a:extLst>
            </p:cNvPr>
            <p:cNvSpPr txBox="1"/>
            <p:nvPr/>
          </p:nvSpPr>
          <p:spPr>
            <a:xfrm>
              <a:off x="1102494" y="2257569"/>
              <a:ext cx="9913842" cy="185224"/>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UV-</a:t>
              </a:r>
              <a:r>
                <a:rPr lang="de-DE" b="1">
                  <a:solidFill>
                    <a:srgbClr val="539E38"/>
                  </a:solidFill>
                  <a:latin typeface="Roboto" panose="02000000000000000000" pitchFamily="2" charset="0"/>
                  <a:ea typeface="Roboto" panose="02000000000000000000" pitchFamily="2" charset="0"/>
                </a:rPr>
                <a:t>A</a:t>
              </a:r>
              <a:r>
                <a:rPr lang="de-DE">
                  <a:latin typeface="Roboto" panose="02000000000000000000" pitchFamily="2" charset="0"/>
                  <a:ea typeface="Roboto" panose="02000000000000000000" pitchFamily="2" charset="0"/>
                </a:rPr>
                <a:t> Strahlen machen </a:t>
              </a:r>
              <a:r>
                <a:rPr lang="de-DE" b="1">
                  <a:solidFill>
                    <a:srgbClr val="539E38"/>
                  </a:solidFill>
                  <a:latin typeface="Roboto" panose="02000000000000000000" pitchFamily="2" charset="0"/>
                  <a:ea typeface="Roboto" panose="02000000000000000000" pitchFamily="2" charset="0"/>
                </a:rPr>
                <a:t>A</a:t>
              </a:r>
              <a:r>
                <a:rPr lang="de-DE">
                  <a:latin typeface="Roboto" panose="02000000000000000000" pitchFamily="2" charset="0"/>
                  <a:ea typeface="Roboto" panose="02000000000000000000" pitchFamily="2" charset="0"/>
                </a:rPr>
                <a:t>lt und UV-</a:t>
              </a:r>
              <a:r>
                <a:rPr lang="de-DE" b="1">
                  <a:solidFill>
                    <a:srgbClr val="539E38"/>
                  </a:solidFill>
                  <a:latin typeface="Roboto" panose="02000000000000000000" pitchFamily="2" charset="0"/>
                  <a:ea typeface="Roboto" panose="02000000000000000000" pitchFamily="2" charset="0"/>
                </a:rPr>
                <a:t>B</a:t>
              </a:r>
              <a:r>
                <a:rPr lang="de-DE">
                  <a:latin typeface="Roboto" panose="02000000000000000000" pitchFamily="2" charset="0"/>
                  <a:ea typeface="Roboto" panose="02000000000000000000" pitchFamily="2" charset="0"/>
                </a:rPr>
                <a:t> Strahlen machen </a:t>
              </a:r>
              <a:r>
                <a:rPr lang="de-DE" err="1">
                  <a:latin typeface="Roboto" panose="02000000000000000000" pitchFamily="2" charset="0"/>
                  <a:ea typeface="Roboto" panose="02000000000000000000" pitchFamily="2" charset="0"/>
                </a:rPr>
                <a:t>Sonnen</a:t>
              </a:r>
              <a:r>
                <a:rPr lang="de-DE" b="1" err="1">
                  <a:solidFill>
                    <a:srgbClr val="539E38"/>
                  </a:solidFill>
                  <a:latin typeface="Roboto" panose="02000000000000000000" pitchFamily="2" charset="0"/>
                  <a:ea typeface="Roboto" panose="02000000000000000000" pitchFamily="2" charset="0"/>
                </a:rPr>
                <a:t>B</a:t>
              </a:r>
              <a:r>
                <a:rPr lang="de-DE" err="1">
                  <a:latin typeface="Roboto" panose="02000000000000000000" pitchFamily="2" charset="0"/>
                  <a:ea typeface="Roboto" panose="02000000000000000000" pitchFamily="2" charset="0"/>
                </a:rPr>
                <a:t>rand</a:t>
              </a:r>
              <a:endParaRPr lang="de-DE">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912895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710215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RISIKOGRRUPPEN – Kinder und Jugendliche</a:t>
            </a:r>
          </a:p>
        </p:txBody>
      </p:sp>
      <p:sp>
        <p:nvSpPr>
          <p:cNvPr id="14" name="Inhaltsplatzhalter 9">
            <a:extLst>
              <a:ext uri="{FF2B5EF4-FFF2-40B4-BE49-F238E27FC236}">
                <a16:creationId xmlns:a16="http://schemas.microsoft.com/office/drawing/2014/main" id="{6DB9415E-E77D-5A49-2852-B49FEC9A16DC}"/>
              </a:ext>
            </a:extLst>
          </p:cNvPr>
          <p:cNvSpPr>
            <a:spLocks noGrp="1"/>
          </p:cNvSpPr>
          <p:nvPr>
            <p:ph idx="1"/>
          </p:nvPr>
        </p:nvSpPr>
        <p:spPr>
          <a:xfrm>
            <a:off x="839787" y="1376364"/>
            <a:ext cx="10512426" cy="4563691"/>
          </a:xfrm>
        </p:spPr>
        <p:txBody>
          <a:bodyPr vert="horz" lIns="91440" tIns="45720" rIns="91440" bIns="45720" rtlCol="0" anchor="t">
            <a:normAutofit/>
          </a:bodyPr>
          <a:lstStyle/>
          <a:p>
            <a:pPr>
              <a:buClr>
                <a:srgbClr val="539E38"/>
              </a:buClr>
              <a:buFont typeface="Wingdings" pitchFamily="2" charset="2"/>
              <a:buChar char="§"/>
            </a:pPr>
            <a:r>
              <a:rPr lang="de-DE" sz="1800">
                <a:latin typeface="Roboto"/>
                <a:ea typeface="Roboto"/>
                <a:sym typeface="Wingdings" pitchFamily="2" charset="2"/>
              </a:rPr>
              <a:t>Kinder </a:t>
            </a:r>
            <a:endParaRPr lang="de-DE" sz="1800">
              <a:latin typeface="Roboto" panose="02000000000000000000" pitchFamily="2" charset="0"/>
              <a:ea typeface="Roboto" panose="02000000000000000000" pitchFamily="2" charset="0"/>
            </a:endParaRPr>
          </a:p>
          <a:p>
            <a:pPr lvl="1">
              <a:buClr>
                <a:srgbClr val="539E38"/>
              </a:buClr>
              <a:buFont typeface="Wingdings" pitchFamily="2" charset="2"/>
              <a:buChar char="§"/>
            </a:pPr>
            <a:r>
              <a:rPr lang="de-DE" sz="1800">
                <a:latin typeface="Roboto"/>
                <a:ea typeface="Roboto"/>
                <a:sym typeface="Wingdings" pitchFamily="2" charset="2"/>
              </a:rPr>
              <a:t>Haut ist dünner, empfindlicher und weniger verhornt</a:t>
            </a:r>
            <a:endParaRPr lang="de-DE" sz="1800">
              <a:latin typeface="Roboto"/>
              <a:ea typeface="Roboto"/>
            </a:endParaRPr>
          </a:p>
          <a:p>
            <a:pPr lvl="1">
              <a:buClr>
                <a:srgbClr val="539E38"/>
              </a:buClr>
              <a:buFont typeface="Wingdings" pitchFamily="2" charset="2"/>
              <a:buChar char="§"/>
            </a:pPr>
            <a:r>
              <a:rPr lang="de-DE" sz="1800">
                <a:latin typeface="Roboto"/>
                <a:ea typeface="Roboto"/>
                <a:sym typeface="Wingdings" pitchFamily="2" charset="2"/>
              </a:rPr>
              <a:t>Ungefähr 80 % der Gesamt-UV-Lebensbelastung vor dem 18. Lebensjahr</a:t>
            </a:r>
            <a:endParaRPr lang="de-DE" sz="1800">
              <a:latin typeface="Roboto"/>
              <a:ea typeface="Roboto"/>
            </a:endParaRPr>
          </a:p>
          <a:p>
            <a:pPr lvl="1">
              <a:buClr>
                <a:srgbClr val="539E38"/>
              </a:buClr>
              <a:buFont typeface="Wingdings" pitchFamily="2" charset="2"/>
              <a:buChar char="§"/>
            </a:pPr>
            <a:r>
              <a:rPr lang="de-DE" sz="1800">
                <a:latin typeface="Roboto"/>
                <a:ea typeface="Roboto"/>
                <a:sym typeface="Wingdings" pitchFamily="2" charset="2"/>
              </a:rPr>
              <a:t>Erhöhtes Hautkrebsrisiko auch durch Hautrötungen</a:t>
            </a:r>
            <a:endParaRPr lang="de-DE" sz="1800">
              <a:latin typeface="Roboto"/>
              <a:ea typeface="Roboto"/>
            </a:endParaRPr>
          </a:p>
          <a:p>
            <a:pPr lvl="1">
              <a:buClr>
                <a:srgbClr val="539E38"/>
              </a:buClr>
              <a:buFont typeface="Wingdings" pitchFamily="2" charset="2"/>
              <a:buChar char="§"/>
            </a:pPr>
            <a:r>
              <a:rPr lang="de-DE" sz="1800">
                <a:latin typeface="Roboto"/>
                <a:ea typeface="Roboto"/>
                <a:sym typeface="Wingdings" pitchFamily="2" charset="2"/>
              </a:rPr>
              <a:t>Schwere Sonnenbrände in der Kindheit erhöhen Risiko für schwarzen Hautkrebs um  Faktor zwei bis drei</a:t>
            </a:r>
            <a:endParaRPr lang="de-DE" sz="1800">
              <a:latin typeface="Roboto"/>
              <a:ea typeface="Roboto"/>
            </a:endParaRPr>
          </a:p>
          <a:p>
            <a:pPr marL="457200" lvl="1" indent="0">
              <a:buClr>
                <a:srgbClr val="539E38"/>
              </a:buClr>
              <a:buNone/>
            </a:pPr>
            <a:endParaRPr lang="de-DE" sz="1800">
              <a:latin typeface="Roboto"/>
              <a:ea typeface="Roboto"/>
            </a:endParaRPr>
          </a:p>
          <a:p>
            <a:pPr lvl="1">
              <a:buClr>
                <a:srgbClr val="539E38"/>
              </a:buClr>
              <a:buFont typeface="Wingdings" pitchFamily="2" charset="2"/>
              <a:buChar char="§"/>
            </a:pPr>
            <a:r>
              <a:rPr lang="de-DE" sz="1800">
                <a:latin typeface="Roboto"/>
                <a:ea typeface="Roboto"/>
                <a:sym typeface="Wingdings" pitchFamily="2" charset="2"/>
              </a:rPr>
              <a:t>Vernachlässigung von Schutzmaßnahmen</a:t>
            </a:r>
            <a:endParaRPr lang="de-DE" sz="1800">
              <a:latin typeface="Roboto"/>
              <a:ea typeface="Roboto"/>
            </a:endParaRPr>
          </a:p>
          <a:p>
            <a:pPr lvl="1">
              <a:buClr>
                <a:srgbClr val="539E38"/>
              </a:buClr>
              <a:buFont typeface="Wingdings" pitchFamily="2" charset="2"/>
              <a:buChar char="§"/>
            </a:pPr>
            <a:r>
              <a:rPr lang="de-DE" sz="1800">
                <a:latin typeface="Roboto"/>
                <a:ea typeface="Roboto"/>
              </a:rPr>
              <a:t>Schönheitsideale </a:t>
            </a:r>
            <a:endParaRPr lang="de-DE" sz="1800">
              <a:latin typeface="Roboto"/>
              <a:ea typeface="Roboto"/>
              <a:sym typeface="Wingdings" pitchFamily="2" charset="2"/>
            </a:endParaRPr>
          </a:p>
          <a:p>
            <a:pPr>
              <a:buClr>
                <a:srgbClr val="539E38"/>
              </a:buClr>
              <a:buFont typeface="Wingdings" pitchFamily="2" charset="2"/>
              <a:buChar char="§"/>
            </a:pPr>
            <a:r>
              <a:rPr lang="de-DE" sz="1800">
                <a:latin typeface="Roboto"/>
                <a:ea typeface="Roboto"/>
                <a:sym typeface="Wingdings" pitchFamily="2" charset="2"/>
              </a:rPr>
              <a:t>Personen, die sich häufig draußen aufhalten (Arbeit/Sport)</a:t>
            </a:r>
            <a:endParaRPr lang="de-DE" sz="1000">
              <a:latin typeface="Roboto"/>
              <a:ea typeface="Roboto"/>
              <a:sym typeface="Wingdings" pitchFamily="2" charset="2"/>
            </a:endParaRPr>
          </a:p>
        </p:txBody>
      </p:sp>
    </p:spTree>
    <p:extLst>
      <p:ext uri="{BB962C8B-B14F-4D97-AF65-F5344CB8AC3E}">
        <p14:creationId xmlns:p14="http://schemas.microsoft.com/office/powerpoint/2010/main" val="3547910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575074"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kumimoji="0" lang="de-DE" sz="2300" b="0" i="0" u="none" strike="noStrike" kern="1200" cap="none" spc="0" normalizeH="0" baseline="0" noProof="0">
                <a:ln>
                  <a:noFill/>
                </a:ln>
                <a:solidFill>
                  <a:schemeClr val="accent1"/>
                </a:solidFill>
                <a:effectLst/>
                <a:uLnTx/>
                <a:uFillTx/>
                <a:latin typeface="Roboto"/>
                <a:ea typeface="Roboto"/>
              </a:rPr>
              <a:t>SCHUTZ </a:t>
            </a:r>
            <a:r>
              <a:rPr lang="de-DE" sz="2300" b="0">
                <a:solidFill>
                  <a:schemeClr val="accent1"/>
                </a:solidFill>
                <a:latin typeface="Roboto"/>
                <a:ea typeface="Roboto"/>
              </a:rPr>
              <a:t>VOR UV-STRAHLUNG</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1" name="Inhaltsplatzhalter 9">
            <a:extLst>
              <a:ext uri="{FF2B5EF4-FFF2-40B4-BE49-F238E27FC236}">
                <a16:creationId xmlns:a16="http://schemas.microsoft.com/office/drawing/2014/main" id="{B2AE6240-F70A-1715-F646-37F1ADAA64EC}"/>
              </a:ext>
            </a:extLst>
          </p:cNvPr>
          <p:cNvSpPr txBox="1">
            <a:spLocks/>
          </p:cNvSpPr>
          <p:nvPr/>
        </p:nvSpPr>
        <p:spPr>
          <a:xfrm>
            <a:off x="839787" y="1376363"/>
            <a:ext cx="6695127" cy="4836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a:ea typeface="Roboto"/>
              </a:rPr>
              <a:t>Meiden von direkter Sonneneinstrahlung, insbesondere während der Mittagszeit</a:t>
            </a:r>
          </a:p>
          <a:p>
            <a:pPr>
              <a:buClr>
                <a:srgbClr val="539E38"/>
              </a:buClr>
              <a:buFont typeface="Wingdings" pitchFamily="2" charset="2"/>
              <a:buChar char="§"/>
            </a:pPr>
            <a:r>
              <a:rPr lang="de-DE" sz="1800">
                <a:latin typeface="Roboto"/>
                <a:ea typeface="Roboto"/>
              </a:rPr>
              <a:t>Ausreichender Schutz durch Kleidung, Hut/Kappe</a:t>
            </a:r>
          </a:p>
          <a:p>
            <a:pPr>
              <a:buClr>
                <a:srgbClr val="539E38"/>
              </a:buClr>
              <a:buFont typeface="Wingdings" pitchFamily="2" charset="2"/>
              <a:buChar char="§"/>
            </a:pPr>
            <a:r>
              <a:rPr lang="de-DE" sz="1800">
                <a:latin typeface="Roboto"/>
                <a:ea typeface="Roboto"/>
              </a:rPr>
              <a:t>Sonnencreme – </a:t>
            </a:r>
          </a:p>
          <a:p>
            <a:pPr lvl="1">
              <a:buClr>
                <a:srgbClr val="539E38"/>
              </a:buClr>
              <a:buFont typeface="Wingdings" pitchFamily="2" charset="2"/>
              <a:buChar char="§"/>
            </a:pPr>
            <a:r>
              <a:rPr lang="de-DE" sz="1600">
                <a:latin typeface="Roboto"/>
                <a:ea typeface="Roboto"/>
              </a:rPr>
              <a:t>Genügend hoher Lichtschutzfaktor</a:t>
            </a:r>
          </a:p>
          <a:p>
            <a:pPr lvl="1">
              <a:buClr>
                <a:srgbClr val="539E38"/>
              </a:buClr>
              <a:buFont typeface="Wingdings" pitchFamily="2" charset="2"/>
              <a:buChar char="§"/>
            </a:pPr>
            <a:r>
              <a:rPr lang="de-DE" sz="1600">
                <a:latin typeface="Roboto"/>
                <a:ea typeface="Roboto"/>
              </a:rPr>
              <a:t>MHD beachten</a:t>
            </a:r>
          </a:p>
          <a:p>
            <a:pPr lvl="1">
              <a:buClr>
                <a:srgbClr val="539E38"/>
              </a:buClr>
              <a:buFont typeface="Wingdings" pitchFamily="2" charset="2"/>
              <a:buChar char="§"/>
            </a:pPr>
            <a:r>
              <a:rPr lang="de-DE" sz="1600">
                <a:latin typeface="Roboto"/>
                <a:ea typeface="Roboto"/>
              </a:rPr>
              <a:t>Ausreichende Menge</a:t>
            </a:r>
          </a:p>
          <a:p>
            <a:pPr lvl="1">
              <a:buClr>
                <a:srgbClr val="539E38"/>
              </a:buClr>
              <a:buFont typeface="Wingdings" pitchFamily="2" charset="2"/>
              <a:buChar char="§"/>
            </a:pPr>
            <a:r>
              <a:rPr lang="de-DE" sz="1600">
                <a:latin typeface="Roboto"/>
                <a:ea typeface="Roboto"/>
              </a:rPr>
              <a:t>Achtung Schadstoffe: Bevorzugt Mineralische Filter ohne Schadstoffe verwenden</a:t>
            </a:r>
          </a:p>
          <a:p>
            <a:pPr>
              <a:buClr>
                <a:srgbClr val="539E38"/>
              </a:buClr>
              <a:buFont typeface="Wingdings" pitchFamily="2" charset="2"/>
              <a:buChar char="§"/>
            </a:pPr>
            <a:r>
              <a:rPr lang="de-DE" sz="1800">
                <a:latin typeface="Roboto"/>
                <a:ea typeface="Roboto"/>
              </a:rPr>
              <a:t>Aufenthalt überwiegend im Schatten, ggf. eigenes mobiles Sonnensegel für Ausflüge mitnehmen</a:t>
            </a:r>
          </a:p>
          <a:p>
            <a:pPr>
              <a:buClr>
                <a:srgbClr val="539E38"/>
              </a:buClr>
              <a:buFont typeface="Wingdings" pitchFamily="2" charset="2"/>
              <a:buChar char="§"/>
            </a:pPr>
            <a:r>
              <a:rPr lang="de-DE" sz="1800">
                <a:latin typeface="Roboto"/>
                <a:ea typeface="Roboto"/>
              </a:rPr>
              <a:t>Sonnenbrille mit UV-Schutz</a:t>
            </a:r>
          </a:p>
          <a:p>
            <a:pPr>
              <a:buClr>
                <a:srgbClr val="539E38"/>
              </a:buClr>
              <a:buFont typeface="Wingdings" pitchFamily="2" charset="2"/>
              <a:buChar char="§"/>
            </a:pPr>
            <a:r>
              <a:rPr lang="de-DE" sz="1800">
                <a:latin typeface="Roboto"/>
                <a:ea typeface="Roboto"/>
              </a:rPr>
              <a:t>UV-Index checken</a:t>
            </a:r>
          </a:p>
        </p:txBody>
      </p:sp>
      <p:pic>
        <p:nvPicPr>
          <p:cNvPr id="8" name="Grafik 7">
            <a:extLst>
              <a:ext uri="{FF2B5EF4-FFF2-40B4-BE49-F238E27FC236}">
                <a16:creationId xmlns:a16="http://schemas.microsoft.com/office/drawing/2014/main" id="{E7AB669E-B49C-B5C0-0D61-600C3686C6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287" y="362947"/>
            <a:ext cx="600339" cy="723600"/>
          </a:xfrm>
          <a:prstGeom prst="rect">
            <a:avLst/>
          </a:prstGeom>
        </p:spPr>
      </p:pic>
      <p:pic>
        <p:nvPicPr>
          <p:cNvPr id="3" name="Grafik 2" descr="Ein Bild, das Text, Transport enthält.&#10;&#10;Automatisch generierte Beschreibung">
            <a:extLst>
              <a:ext uri="{FF2B5EF4-FFF2-40B4-BE49-F238E27FC236}">
                <a16:creationId xmlns:a16="http://schemas.microsoft.com/office/drawing/2014/main" id="{C1A1549B-57A7-D467-ADB6-250CDA037F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34914" y="1536958"/>
            <a:ext cx="3817299" cy="3944679"/>
          </a:xfrm>
          <a:prstGeom prst="rect">
            <a:avLst/>
          </a:prstGeom>
        </p:spPr>
      </p:pic>
    </p:spTree>
    <p:extLst>
      <p:ext uri="{BB962C8B-B14F-4D97-AF65-F5344CB8AC3E}">
        <p14:creationId xmlns:p14="http://schemas.microsoft.com/office/powerpoint/2010/main" val="269252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1773915" cy="430545"/>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UV-INDEX</a:t>
            </a:r>
          </a:p>
        </p:txBody>
      </p:sp>
      <p:sp>
        <p:nvSpPr>
          <p:cNvPr id="10" name="Textfeld 9">
            <a:extLst>
              <a:ext uri="{FF2B5EF4-FFF2-40B4-BE49-F238E27FC236}">
                <a16:creationId xmlns:a16="http://schemas.microsoft.com/office/drawing/2014/main" id="{73F81969-9738-6EAF-F030-067EA9E1D408}"/>
              </a:ext>
            </a:extLst>
          </p:cNvPr>
          <p:cNvSpPr txBox="1"/>
          <p:nvPr/>
        </p:nvSpPr>
        <p:spPr>
          <a:xfrm>
            <a:off x="7679492" y="4726173"/>
            <a:ext cx="3765091" cy="261610"/>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Eigene Grafik nach Bundesamt für Strahlenschutz, 2022</a:t>
            </a:r>
          </a:p>
        </p:txBody>
      </p:sp>
      <p:pic>
        <p:nvPicPr>
          <p:cNvPr id="11" name="Grafik 10">
            <a:extLst>
              <a:ext uri="{FF2B5EF4-FFF2-40B4-BE49-F238E27FC236}">
                <a16:creationId xmlns:a16="http://schemas.microsoft.com/office/drawing/2014/main" id="{30F3842C-97A4-5BE1-7DD9-C5870556D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6662"/>
          <a:stretch/>
        </p:blipFill>
        <p:spPr bwMode="auto">
          <a:xfrm>
            <a:off x="839788" y="1305479"/>
            <a:ext cx="10336849" cy="3420693"/>
          </a:xfrm>
          <a:prstGeom prst="rect">
            <a:avLst/>
          </a:prstGeom>
          <a:ln>
            <a:noFill/>
          </a:ln>
          <a:extLst>
            <a:ext uri="{53640926-AAD7-44D8-BBD7-CCE9431645EC}">
              <a14:shadowObscured xmlns:a14="http://schemas.microsoft.com/office/drawing/2010/main"/>
            </a:ext>
          </a:extLst>
        </p:spPr>
      </p:pic>
      <p:pic>
        <p:nvPicPr>
          <p:cNvPr id="12" name="Grafik 11">
            <a:extLst>
              <a:ext uri="{FF2B5EF4-FFF2-40B4-BE49-F238E27FC236}">
                <a16:creationId xmlns:a16="http://schemas.microsoft.com/office/drawing/2014/main" id="{C106B577-B3FB-4ABD-03CA-7C50EFC795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0026" y="362906"/>
            <a:ext cx="659130" cy="719455"/>
          </a:xfrm>
          <a:prstGeom prst="rect">
            <a:avLst/>
          </a:prstGeom>
        </p:spPr>
      </p:pic>
    </p:spTree>
    <p:extLst>
      <p:ext uri="{BB962C8B-B14F-4D97-AF65-F5344CB8AC3E}">
        <p14:creationId xmlns:p14="http://schemas.microsoft.com/office/powerpoint/2010/main" val="4235800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85996" y="432464"/>
            <a:ext cx="548644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kumimoji="0" lang="de-DE" sz="2300" b="0" i="0" u="none" strike="noStrike" kern="1200" cap="none" spc="0" normalizeH="0" baseline="0" noProof="0">
                <a:ln>
                  <a:noFill/>
                </a:ln>
                <a:solidFill>
                  <a:schemeClr val="accent1"/>
                </a:solidFill>
                <a:effectLst/>
                <a:uLnTx/>
                <a:uFillTx/>
                <a:latin typeface="Roboto"/>
                <a:ea typeface="Roboto"/>
              </a:rPr>
              <a:t>UV-INDEX</a:t>
            </a:r>
            <a:r>
              <a:rPr lang="de-DE" sz="2300" b="0">
                <a:solidFill>
                  <a:schemeClr val="accent1"/>
                </a:solidFill>
                <a:latin typeface="Roboto"/>
                <a:ea typeface="Roboto"/>
              </a:rPr>
              <a:t> – selbst checken</a:t>
            </a:r>
            <a:endParaRPr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12" name="Grafik 11">
            <a:extLst>
              <a:ext uri="{FF2B5EF4-FFF2-40B4-BE49-F238E27FC236}">
                <a16:creationId xmlns:a16="http://schemas.microsoft.com/office/drawing/2014/main" id="{C106B577-B3FB-4ABD-03CA-7C50EFC79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026" y="362906"/>
            <a:ext cx="659130" cy="719455"/>
          </a:xfrm>
          <a:prstGeom prst="rect">
            <a:avLst/>
          </a:prstGeom>
        </p:spPr>
      </p:pic>
      <p:pic>
        <p:nvPicPr>
          <p:cNvPr id="2" name="Picture 6">
            <a:hlinkClick r:id="rId4"/>
            <a:extLst>
              <a:ext uri="{FF2B5EF4-FFF2-40B4-BE49-F238E27FC236}">
                <a16:creationId xmlns:a16="http://schemas.microsoft.com/office/drawing/2014/main" id="{5F2B8786-5564-3F0B-5C4D-704BA7DE55FD}"/>
              </a:ext>
            </a:extLst>
          </p:cNvPr>
          <p:cNvPicPr>
            <a:picLocks noChangeAspect="1"/>
          </p:cNvPicPr>
          <p:nvPr/>
        </p:nvPicPr>
        <p:blipFill>
          <a:blip r:embed="rId5"/>
          <a:stretch>
            <a:fillRect/>
          </a:stretch>
        </p:blipFill>
        <p:spPr>
          <a:xfrm>
            <a:off x="684028" y="966366"/>
            <a:ext cx="5232990" cy="5146777"/>
          </a:xfrm>
          <a:prstGeom prst="rect">
            <a:avLst/>
          </a:prstGeom>
        </p:spPr>
      </p:pic>
      <p:sp>
        <p:nvSpPr>
          <p:cNvPr id="3" name="Textfeld 2">
            <a:extLst>
              <a:ext uri="{FF2B5EF4-FFF2-40B4-BE49-F238E27FC236}">
                <a16:creationId xmlns:a16="http://schemas.microsoft.com/office/drawing/2014/main" id="{FFD64028-F880-B2FC-3F02-0A0DF5110E96}"/>
              </a:ext>
            </a:extLst>
          </p:cNvPr>
          <p:cNvSpPr txBox="1"/>
          <p:nvPr/>
        </p:nvSpPr>
        <p:spPr>
          <a:xfrm>
            <a:off x="6115056" y="1391158"/>
            <a:ext cx="5232990" cy="3139321"/>
          </a:xfrm>
          <a:prstGeom prst="rect">
            <a:avLst/>
          </a:prstGeom>
          <a:noFill/>
        </p:spPr>
        <p:txBody>
          <a:bodyPr wrap="square" rtlCol="0">
            <a:spAutoFit/>
          </a:bodyPr>
          <a:lstStyle/>
          <a:p>
            <a:r>
              <a:rPr lang="de-DE">
                <a:latin typeface="Roboto"/>
                <a:ea typeface="Roboto"/>
              </a:rPr>
              <a:t>Apps </a:t>
            </a:r>
            <a:r>
              <a:rPr lang="de-DE" err="1">
                <a:latin typeface="Roboto"/>
                <a:ea typeface="Roboto"/>
              </a:rPr>
              <a:t>für‘s</a:t>
            </a:r>
            <a:r>
              <a:rPr lang="de-DE">
                <a:latin typeface="Roboto"/>
                <a:ea typeface="Roboto"/>
              </a:rPr>
              <a:t> Handy - kostenlos</a:t>
            </a:r>
          </a:p>
          <a:p>
            <a:endParaRPr lang="de-DE">
              <a:latin typeface="Roboto" panose="02000000000000000000" pitchFamily="2" charset="0"/>
              <a:ea typeface="Roboto" panose="02000000000000000000" pitchFamily="2" charset="0"/>
            </a:endParaRPr>
          </a:p>
          <a:p>
            <a:pPr>
              <a:buClr>
                <a:srgbClr val="539E38"/>
              </a:buClr>
              <a:buFont typeface="Wingdings" pitchFamily="2" charset="2"/>
              <a:buChar char="§"/>
            </a:pPr>
            <a:r>
              <a:rPr lang="de-DE">
                <a:latin typeface="Roboto" panose="02000000000000000000" pitchFamily="2" charset="0"/>
                <a:ea typeface="Roboto" panose="02000000000000000000" pitchFamily="2" charset="0"/>
              </a:rPr>
              <a:t> Deutscher Wetterdienst </a:t>
            </a:r>
            <a:r>
              <a:rPr lang="de-DE" b="1" i="1">
                <a:latin typeface="Roboto" panose="02000000000000000000" pitchFamily="2" charset="0"/>
                <a:ea typeface="Roboto" panose="02000000000000000000" pitchFamily="2" charset="0"/>
              </a:rPr>
              <a:t>Warn Wetter App</a:t>
            </a:r>
          </a:p>
          <a:p>
            <a:pPr>
              <a:buClr>
                <a:srgbClr val="539E38"/>
              </a:buClr>
            </a:pPr>
            <a:endParaRPr lang="de-DE" b="1" i="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b="1" i="1">
                <a:latin typeface="Roboto" panose="02000000000000000000" pitchFamily="2" charset="0"/>
                <a:ea typeface="Roboto" panose="02000000000000000000" pitchFamily="2" charset="0"/>
              </a:rPr>
              <a:t> Today </a:t>
            </a:r>
            <a:r>
              <a:rPr lang="de-DE" b="1" i="1" err="1">
                <a:latin typeface="Roboto" panose="02000000000000000000" pitchFamily="2" charset="0"/>
                <a:ea typeface="Roboto" panose="02000000000000000000" pitchFamily="2" charset="0"/>
              </a:rPr>
              <a:t>Weather</a:t>
            </a:r>
            <a:r>
              <a:rPr lang="de-DE" b="1">
                <a:latin typeface="Roboto" panose="02000000000000000000" pitchFamily="2" charset="0"/>
                <a:ea typeface="Roboto" panose="02000000000000000000" pitchFamily="2" charset="0"/>
              </a:rPr>
              <a:t> – Die Einfache</a:t>
            </a:r>
          </a:p>
          <a:p>
            <a:pPr>
              <a:buClr>
                <a:srgbClr val="539E38"/>
              </a:buClr>
            </a:pPr>
            <a:endParaRPr lang="de-DE"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b="1">
                <a:latin typeface="Roboto" panose="02000000000000000000" pitchFamily="2" charset="0"/>
                <a:ea typeface="Roboto" panose="02000000000000000000" pitchFamily="2" charset="0"/>
              </a:rPr>
              <a:t> </a:t>
            </a:r>
            <a:r>
              <a:rPr lang="de-DE" b="1" i="1" err="1">
                <a:latin typeface="Roboto" panose="02000000000000000000" pitchFamily="2" charset="0"/>
                <a:ea typeface="Roboto" panose="02000000000000000000" pitchFamily="2" charset="0"/>
              </a:rPr>
              <a:t>Morecast</a:t>
            </a:r>
            <a:r>
              <a:rPr lang="de-DE" b="1">
                <a:latin typeface="Roboto" panose="02000000000000000000" pitchFamily="2" charset="0"/>
                <a:ea typeface="Roboto" panose="02000000000000000000" pitchFamily="2" charset="0"/>
              </a:rPr>
              <a:t> – Die Umfassende</a:t>
            </a:r>
          </a:p>
          <a:p>
            <a:pPr>
              <a:buClr>
                <a:srgbClr val="539E38"/>
              </a:buClr>
            </a:pPr>
            <a:endParaRPr lang="de-DE"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b="1">
                <a:latin typeface="Roboto" panose="02000000000000000000" pitchFamily="2" charset="0"/>
                <a:ea typeface="Roboto" panose="02000000000000000000" pitchFamily="2" charset="0"/>
              </a:rPr>
              <a:t> </a:t>
            </a:r>
            <a:r>
              <a:rPr lang="de-DE" b="1" i="1">
                <a:latin typeface="Roboto" panose="02000000000000000000" pitchFamily="2" charset="0"/>
                <a:ea typeface="Roboto" panose="02000000000000000000" pitchFamily="2" charset="0"/>
              </a:rPr>
              <a:t>Wetter.com</a:t>
            </a:r>
            <a:r>
              <a:rPr lang="de-DE" b="1">
                <a:latin typeface="Roboto" panose="02000000000000000000" pitchFamily="2" charset="0"/>
                <a:ea typeface="Roboto" panose="02000000000000000000" pitchFamily="2" charset="0"/>
              </a:rPr>
              <a:t> – Die Alleskönnerin</a:t>
            </a:r>
          </a:p>
          <a:p>
            <a:pPr>
              <a:buClr>
                <a:srgbClr val="539E38"/>
              </a:buClr>
              <a:buFont typeface="Wingdings" pitchFamily="2" charset="2"/>
              <a:buChar char="§"/>
            </a:pPr>
            <a:endParaRPr lang="de-DE"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b="1">
                <a:latin typeface="Roboto" panose="02000000000000000000" pitchFamily="2" charset="0"/>
                <a:ea typeface="Roboto" panose="02000000000000000000" pitchFamily="2" charset="0"/>
              </a:rPr>
              <a:t>… weitere Wetterapps </a:t>
            </a:r>
          </a:p>
        </p:txBody>
      </p:sp>
      <p:cxnSp>
        <p:nvCxnSpPr>
          <p:cNvPr id="7" name="Gerade Verbindung 6">
            <a:extLst>
              <a:ext uri="{FF2B5EF4-FFF2-40B4-BE49-F238E27FC236}">
                <a16:creationId xmlns:a16="http://schemas.microsoft.com/office/drawing/2014/main" id="{3E52D693-9467-35C9-54FA-B32A0EE1776D}"/>
              </a:ext>
            </a:extLst>
          </p:cNvPr>
          <p:cNvCxnSpPr/>
          <p:nvPr/>
        </p:nvCxnSpPr>
        <p:spPr>
          <a:xfrm>
            <a:off x="6108733" y="1779726"/>
            <a:ext cx="3450903"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29077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129</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60217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REPORTAGE SONNENSCHUTZ</a:t>
            </a:r>
          </a:p>
        </p:txBody>
      </p:sp>
      <p:pic>
        <p:nvPicPr>
          <p:cNvPr id="12" name="Grafik 11">
            <a:extLst>
              <a:ext uri="{FF2B5EF4-FFF2-40B4-BE49-F238E27FC236}">
                <a16:creationId xmlns:a16="http://schemas.microsoft.com/office/drawing/2014/main" id="{6276FE2B-A1F0-0789-A20F-0AFD09E916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026" y="362906"/>
            <a:ext cx="659130" cy="719455"/>
          </a:xfrm>
          <a:prstGeom prst="rect">
            <a:avLst/>
          </a:prstGeom>
        </p:spPr>
      </p:pic>
      <p:sp>
        <p:nvSpPr>
          <p:cNvPr id="2" name="Textfeld 1">
            <a:extLst>
              <a:ext uri="{FF2B5EF4-FFF2-40B4-BE49-F238E27FC236}">
                <a16:creationId xmlns:a16="http://schemas.microsoft.com/office/drawing/2014/main" id="{E6A90B93-85F0-7B8F-08F6-DE59E496D0B2}"/>
              </a:ext>
            </a:extLst>
          </p:cNvPr>
          <p:cNvSpPr txBox="1"/>
          <p:nvPr/>
        </p:nvSpPr>
        <p:spPr>
          <a:xfrm>
            <a:off x="10033120" y="5277412"/>
            <a:ext cx="1318437" cy="938719"/>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hlinkClick r:id="rId4"/>
              </a:rPr>
              <a:t>https://www.youtube.com/watch?v=XVjTIUCNd2Y</a:t>
            </a:r>
            <a:r>
              <a:rPr lang="de-DE" sz="1100">
                <a:solidFill>
                  <a:schemeClr val="tx2"/>
                </a:solidFill>
                <a:latin typeface="Roboto" panose="02000000000000000000" pitchFamily="2" charset="0"/>
                <a:ea typeface="Roboto" panose="02000000000000000000" pitchFamily="2" charset="0"/>
              </a:rPr>
              <a:t> (letzter Aufruf: 10.05.2022)</a:t>
            </a:r>
          </a:p>
        </p:txBody>
      </p:sp>
      <p:pic>
        <p:nvPicPr>
          <p:cNvPr id="7" name="Grafik 6" descr="Ein Bild, das Text enthält.&#10;&#10;Automatisch generierte Beschreibung">
            <a:hlinkClick r:id="rId4"/>
            <a:extLst>
              <a:ext uri="{FF2B5EF4-FFF2-40B4-BE49-F238E27FC236}">
                <a16:creationId xmlns:a16="http://schemas.microsoft.com/office/drawing/2014/main" id="{985161CB-EA23-2E30-5355-EA299DE6A5DB}"/>
              </a:ext>
            </a:extLst>
          </p:cNvPr>
          <p:cNvPicPr>
            <a:picLocks noChangeAspect="1"/>
          </p:cNvPicPr>
          <p:nvPr/>
        </p:nvPicPr>
        <p:blipFill>
          <a:blip r:embed="rId5"/>
          <a:stretch>
            <a:fillRect/>
          </a:stretch>
        </p:blipFill>
        <p:spPr>
          <a:xfrm>
            <a:off x="839787" y="1036790"/>
            <a:ext cx="9210030" cy="5180642"/>
          </a:xfrm>
          <a:prstGeom prst="rect">
            <a:avLst/>
          </a:prstGeom>
        </p:spPr>
      </p:pic>
    </p:spTree>
    <p:extLst>
      <p:ext uri="{BB962C8B-B14F-4D97-AF65-F5344CB8AC3E}">
        <p14:creationId xmlns:p14="http://schemas.microsoft.com/office/powerpoint/2010/main" val="191841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364718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a:ea typeface="Roboto"/>
                <a:cs typeface="Roboto"/>
              </a:rPr>
              <a:t>WARUM </a:t>
            </a:r>
            <a:r>
              <a:rPr lang="de-DE" sz="2300" b="0" err="1">
                <a:solidFill>
                  <a:schemeClr val="accent1"/>
                </a:solidFill>
                <a:latin typeface="Roboto"/>
                <a:ea typeface="Roboto"/>
                <a:cs typeface="Roboto"/>
              </a:rPr>
              <a:t>KlimaBild</a:t>
            </a:r>
            <a:r>
              <a:rPr kumimoji="0" lang="de-DE" sz="2300" b="0" i="0" u="none" strike="noStrike" kern="1200" cap="none" spc="0" normalizeH="0" baseline="0" noProof="0">
                <a:ln>
                  <a:noFill/>
                </a:ln>
                <a:solidFill>
                  <a:schemeClr val="accent1"/>
                </a:solidFill>
                <a:effectLst/>
                <a:uLnTx/>
                <a:uFillTx/>
                <a:latin typeface="Roboto"/>
                <a:ea typeface="Roboto"/>
                <a:cs typeface="Roboto"/>
              </a:rPr>
              <a:t>?</a:t>
            </a:r>
          </a:p>
        </p:txBody>
      </p:sp>
      <p:grpSp>
        <p:nvGrpSpPr>
          <p:cNvPr id="10" name="Gruppieren 9">
            <a:extLst>
              <a:ext uri="{FF2B5EF4-FFF2-40B4-BE49-F238E27FC236}">
                <a16:creationId xmlns:a16="http://schemas.microsoft.com/office/drawing/2014/main" id="{06F63B75-E667-FB95-33EE-A6FDA437A3AF}"/>
              </a:ext>
            </a:extLst>
          </p:cNvPr>
          <p:cNvGrpSpPr/>
          <p:nvPr/>
        </p:nvGrpSpPr>
        <p:grpSpPr>
          <a:xfrm>
            <a:off x="839788" y="1517926"/>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5B515D9F-B49F-11BF-2A6B-3290B76B1956}"/>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6660CD85-4727-65AB-5B82-8A37A9FA0549}"/>
                </a:ext>
              </a:extLst>
            </p:cNvPr>
            <p:cNvSpPr txBox="1"/>
            <p:nvPr/>
          </p:nvSpPr>
          <p:spPr>
            <a:xfrm>
              <a:off x="1139012" y="1971917"/>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Die Klimakrise ist laut der Weltgesundheitsorganisation die größte Herausforderung für die menschliche Gesundheit im 21. Jahrhundert.</a:t>
              </a:r>
              <a:endParaRPr lang="de-DE" sz="1600">
                <a:latin typeface="Roboto" panose="02000000000000000000" pitchFamily="2" charset="0"/>
                <a:ea typeface="Roboto" panose="02000000000000000000" pitchFamily="2" charset="0"/>
              </a:endParaRPr>
            </a:p>
          </p:txBody>
        </p:sp>
      </p:gr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645607"/>
            <a:ext cx="5184776" cy="34579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b="1">
                <a:solidFill>
                  <a:srgbClr val="539E38"/>
                </a:solidFill>
                <a:latin typeface="Roboto"/>
                <a:ea typeface="Roboto"/>
                <a:cs typeface="Roboto"/>
              </a:rPr>
              <a:t>Klimakrise = Gesundheitskrise</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marL="0" indent="0">
              <a:buFont typeface="Arial" panose="020B0604020202020204" pitchFamily="34" charset="0"/>
              <a:buNone/>
            </a:pPr>
            <a:r>
              <a:rPr lang="de-DE" sz="1800" b="1">
                <a:latin typeface="Roboto"/>
                <a:ea typeface="Roboto"/>
                <a:cs typeface="Roboto"/>
              </a:rPr>
              <a:t>Direkte Gesundheitsfolgen</a:t>
            </a:r>
          </a:p>
          <a:p>
            <a:pPr marL="0" indent="0">
              <a:buNone/>
            </a:pPr>
            <a:r>
              <a:rPr lang="de-DE" sz="1800">
                <a:latin typeface="Roboto"/>
                <a:ea typeface="Roboto"/>
                <a:cs typeface="Roboto"/>
              </a:rPr>
              <a:t>       über Krankheiten und Verletzungen bis zum frühzeitigem Tod</a:t>
            </a:r>
          </a:p>
          <a:p>
            <a:pPr>
              <a:buClr>
                <a:srgbClr val="539E38"/>
              </a:buClr>
              <a:buFont typeface="Wingdings" pitchFamily="2" charset="2"/>
              <a:buChar char="§"/>
            </a:pPr>
            <a:r>
              <a:rPr lang="de-DE" sz="1800">
                <a:latin typeface="Roboto"/>
                <a:ea typeface="Roboto"/>
                <a:cs typeface="Roboto"/>
              </a:rPr>
              <a:t>Hitze</a:t>
            </a:r>
          </a:p>
          <a:p>
            <a:pPr>
              <a:buClr>
                <a:srgbClr val="539E38"/>
              </a:buClr>
              <a:buFont typeface="Wingdings" pitchFamily="2" charset="2"/>
              <a:buChar char="§"/>
            </a:pPr>
            <a:r>
              <a:rPr lang="de-DE" sz="1800">
                <a:latin typeface="Roboto"/>
                <a:ea typeface="Roboto"/>
                <a:cs typeface="Roboto"/>
              </a:rPr>
              <a:t>UV-Strahlung</a:t>
            </a:r>
          </a:p>
          <a:p>
            <a:pPr>
              <a:buClr>
                <a:srgbClr val="539E38"/>
              </a:buClr>
              <a:buFont typeface="Wingdings" pitchFamily="2" charset="2"/>
              <a:buChar char="§"/>
            </a:pPr>
            <a:r>
              <a:rPr lang="de-DE" sz="1800">
                <a:latin typeface="Roboto"/>
                <a:ea typeface="Roboto"/>
                <a:cs typeface="Roboto"/>
              </a:rPr>
              <a:t>Extremwetter</a:t>
            </a:r>
          </a:p>
          <a:p>
            <a:pPr>
              <a:buClr>
                <a:srgbClr val="539E38"/>
              </a:buClr>
              <a:buFont typeface="Wingdings" pitchFamily="2" charset="2"/>
              <a:buChar char="§"/>
            </a:pPr>
            <a:r>
              <a:rPr lang="de-DE" sz="1800">
                <a:latin typeface="Roboto"/>
                <a:ea typeface="Roboto"/>
                <a:cs typeface="Roboto"/>
              </a:rPr>
              <a:t>Vektorübertragene Krankheiten</a:t>
            </a:r>
          </a:p>
          <a:p>
            <a:pPr>
              <a:buClr>
                <a:srgbClr val="539E38"/>
              </a:buClr>
              <a:buFont typeface="Wingdings" pitchFamily="2" charset="2"/>
              <a:buChar char="§"/>
            </a:pPr>
            <a:r>
              <a:rPr lang="de-DE" sz="1800">
                <a:latin typeface="Roboto"/>
                <a:ea typeface="Roboto"/>
                <a:cs typeface="Roboto"/>
              </a:rPr>
              <a:t>Luftschadstoff- und Pollenbelastung</a:t>
            </a: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14" name="Inhaltsplatzhalter 2">
            <a:extLst>
              <a:ext uri="{FF2B5EF4-FFF2-40B4-BE49-F238E27FC236}">
                <a16:creationId xmlns:a16="http://schemas.microsoft.com/office/drawing/2014/main" id="{A0492B57-664C-F3DE-D616-4B1DD89B7F4B}"/>
              </a:ext>
            </a:extLst>
          </p:cNvPr>
          <p:cNvSpPr txBox="1">
            <a:spLocks/>
          </p:cNvSpPr>
          <p:nvPr/>
        </p:nvSpPr>
        <p:spPr bwMode="gray">
          <a:xfrm>
            <a:off x="6095999" y="3223284"/>
            <a:ext cx="5256213" cy="2880320"/>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1000"/>
              </a:spcBef>
              <a:buNone/>
            </a:pPr>
            <a:r>
              <a:rPr lang="de-DE" sz="1800" b="1">
                <a:latin typeface="Roboto" panose="02000000000000000000" pitchFamily="2" charset="0"/>
                <a:ea typeface="Roboto" panose="02000000000000000000" pitchFamily="2" charset="0"/>
                <a:sym typeface="Wingdings" panose="05000000000000000000" pitchFamily="2" charset="2"/>
              </a:rPr>
              <a:t>Indirekte Gesundheitsfolgen</a:t>
            </a:r>
            <a:endParaRPr lang="de-DE" sz="1800">
              <a:latin typeface="Roboto" panose="02000000000000000000" pitchFamily="2" charset="0"/>
              <a:ea typeface="Roboto" panose="02000000000000000000" pitchFamily="2" charset="0"/>
              <a:sym typeface="Wingdings" panose="05000000000000000000" pitchFamily="2" charset="2"/>
            </a:endParaRPr>
          </a:p>
          <a:p>
            <a:pPr marL="176212" lvl="1" indent="0">
              <a:lnSpc>
                <a:spcPct val="90000"/>
              </a:lnSpc>
              <a:spcBef>
                <a:spcPts val="1000"/>
              </a:spcBef>
              <a:buNone/>
            </a:pPr>
            <a:r>
              <a:rPr lang="de-DE" sz="1800">
                <a:latin typeface="Roboto" panose="02000000000000000000" pitchFamily="2" charset="0"/>
                <a:ea typeface="Roboto" panose="02000000000000000000" pitchFamily="2" charset="0"/>
                <a:sym typeface="Wingdings" panose="05000000000000000000" pitchFamily="2" charset="2"/>
              </a:rPr>
              <a:t>      Veränderung der Lebenswelten</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Klimamigration	</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Psychische Probleme</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Nahrungsmittel-/Trinkwasserknappheit</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Instabile politische Lage und Wirtschaft</a:t>
            </a:r>
          </a:p>
        </p:txBody>
      </p:sp>
      <p:sp>
        <p:nvSpPr>
          <p:cNvPr id="15" name="Pfeil nach rechts 14">
            <a:extLst>
              <a:ext uri="{FF2B5EF4-FFF2-40B4-BE49-F238E27FC236}">
                <a16:creationId xmlns:a16="http://schemas.microsoft.com/office/drawing/2014/main" id="{23400D54-809C-6EDA-AE3B-0C448B94B02F}"/>
              </a:ext>
            </a:extLst>
          </p:cNvPr>
          <p:cNvSpPr/>
          <p:nvPr/>
        </p:nvSpPr>
        <p:spPr>
          <a:xfrm>
            <a:off x="859172" y="3638331"/>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6" name="Pfeil nach rechts 15">
            <a:extLst>
              <a:ext uri="{FF2B5EF4-FFF2-40B4-BE49-F238E27FC236}">
                <a16:creationId xmlns:a16="http://schemas.microsoft.com/office/drawing/2014/main" id="{B696912C-48C7-2535-81A0-620F75FA5036}"/>
              </a:ext>
            </a:extLst>
          </p:cNvPr>
          <p:cNvSpPr/>
          <p:nvPr/>
        </p:nvSpPr>
        <p:spPr>
          <a:xfrm>
            <a:off x="6132760" y="3690583"/>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39788" y="3014276"/>
            <a:ext cx="10512425" cy="0"/>
          </a:xfrm>
          <a:prstGeom prst="line">
            <a:avLst/>
          </a:prstGeom>
          <a:ln>
            <a:solidFill>
              <a:srgbClr val="16772C"/>
            </a:solidFill>
          </a:ln>
        </p:spPr>
        <p:style>
          <a:lnRef idx="3">
            <a:schemeClr val="accent1"/>
          </a:lnRef>
          <a:fillRef idx="0">
            <a:schemeClr val="accent1"/>
          </a:fillRef>
          <a:effectRef idx="2">
            <a:schemeClr val="accent1"/>
          </a:effectRef>
          <a:fontRef idx="minor">
            <a:schemeClr val="tx1"/>
          </a:fontRef>
        </p:style>
      </p:cxnSp>
      <p:sp>
        <p:nvSpPr>
          <p:cNvPr id="2" name="Rechteck 1">
            <a:extLst>
              <a:ext uri="{FF2B5EF4-FFF2-40B4-BE49-F238E27FC236}">
                <a16:creationId xmlns:a16="http://schemas.microsoft.com/office/drawing/2014/main" id="{A29B237E-4D5D-7A3D-55D6-77DB1BE5ED13}"/>
              </a:ext>
            </a:extLst>
          </p:cNvPr>
          <p:cNvSpPr/>
          <p:nvPr/>
        </p:nvSpPr>
        <p:spPr>
          <a:xfrm>
            <a:off x="768351" y="6377945"/>
            <a:ext cx="536440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47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EXPERIMENT UV-PERLEN</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fontAlgn="base"/>
            <a:r>
              <a:rPr lang="de-DE">
                <a:solidFill>
                  <a:srgbClr val="539E38"/>
                </a:solidFill>
                <a:latin typeface="Roboto" panose="02000000000000000000" pitchFamily="2" charset="0"/>
                <a:ea typeface="Roboto" panose="02000000000000000000" pitchFamily="2" charset="0"/>
              </a:rPr>
              <a:t>Mit den Perlen erfahren wir, wann es Zeit wird, sich mit Sonnenmilch einzucremen: sie verfärben sich, sobald UV-Strahlung auf sie trifft. Je intensiver die Strahlung, desto kräftiger die Färbung.</a:t>
            </a:r>
            <a:r>
              <a:rPr lang="en-US">
                <a:solidFill>
                  <a:srgbClr val="539E38"/>
                </a:solidFill>
                <a:latin typeface="Roboto" panose="02000000000000000000" pitchFamily="2" charset="0"/>
                <a:ea typeface="Roboto" panose="02000000000000000000" pitchFamily="2" charset="0"/>
              </a:rPr>
              <a:t>​</a:t>
            </a:r>
          </a:p>
          <a:p>
            <a:pPr fontAlgn="base"/>
            <a:r>
              <a:rPr lang="de-DE">
                <a:solidFill>
                  <a:srgbClr val="539E38"/>
                </a:solidFill>
                <a:latin typeface="Roboto" panose="02000000000000000000" pitchFamily="2" charset="0"/>
                <a:ea typeface="Roboto" panose="02000000000000000000" pitchFamily="2" charset="0"/>
              </a:rPr>
              <a:t>​</a:t>
            </a:r>
          </a:p>
          <a:p>
            <a:pPr marL="285750" indent="-285750" fontAlgn="base">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UV Strahlung zu unterschiedlichen Tageszeiten und Wetterbedingungen untersuchen: du wirst feststellen, dass die UV-Perlen um die Mittagszeit sehr viel schneller ihre Farbe wechseln als am Nachmittag oder am Morgen. Verändern Wolken die Intensität an UV-Strahlung?</a:t>
            </a:r>
            <a:r>
              <a:rPr lang="en-US">
                <a:solidFill>
                  <a:srgbClr val="539E38"/>
                </a:solidFill>
                <a:latin typeface="Roboto" panose="02000000000000000000" pitchFamily="2" charset="0"/>
                <a:ea typeface="Roboto" panose="02000000000000000000" pitchFamily="2" charset="0"/>
              </a:rPr>
              <a:t>​</a:t>
            </a:r>
          </a:p>
          <a:p>
            <a:pPr marL="285750" indent="-285750" fontAlgn="base">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UV-Absorption: platziere verschiedene Arten von transparenten Filtern zwischen Sonne und UV-Perlen. Versuche es mit Sonnenbrillen, Autoscheibe vs. Wohnungsfenster</a:t>
            </a:r>
            <a:r>
              <a:rPr lang="en-US">
                <a:solidFill>
                  <a:srgbClr val="539E38"/>
                </a:solidFill>
                <a:latin typeface="Roboto" panose="02000000000000000000" pitchFamily="2" charset="0"/>
                <a:ea typeface="Roboto" panose="02000000000000000000" pitchFamily="2" charset="0"/>
              </a:rPr>
              <a:t>​</a:t>
            </a:r>
          </a:p>
          <a:p>
            <a:pPr marL="285750" indent="-285750" fontAlgn="base">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Erforschung von Lichtquellen: untersuche verschiedene Lichtquellen auf UV-Anteile im Licht, z.B. in Glühlampen, Neonröhren, LED Beleuchtung, etc.</a:t>
            </a:r>
            <a:r>
              <a:rPr lang="en-US">
                <a:solidFill>
                  <a:srgbClr val="539E38"/>
                </a:solidFill>
                <a:latin typeface="Roboto" panose="02000000000000000000" pitchFamily="2" charset="0"/>
                <a:ea typeface="Roboto" panose="02000000000000000000" pitchFamily="2" charset="0"/>
              </a:rPr>
              <a:t>​</a:t>
            </a:r>
          </a:p>
          <a:p>
            <a:pPr marL="285750" indent="-285750" fontAlgn="base">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Wirkung von Sonnenschutz testen: Verteile Sonnencreme mit verschiedenen Lichtschutzfaktoren auf Frischhaltefolie. Das Perlenband dann an die verschiedene Stellen unter die Folie legen</a:t>
            </a:r>
            <a:r>
              <a:rPr lang="en-US">
                <a:solidFill>
                  <a:srgbClr val="539E38"/>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181318106"/>
      </p:ext>
    </p:extLst>
  </p:cSld>
  <p:clrMapOvr>
    <a:masterClrMapping/>
  </p:clrMapOvr>
  <p:extLst>
    <p:ext uri="{6950BFC3-D8DA-4A85-94F7-54DA5524770B}">
      <p188:commentRel xmlns="" xmlns:p188="http://schemas.microsoft.com/office/powerpoint/2018/8/main" r:id="rId10"/>
    </p:ext>
  </p:extLs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2800">
                <a:solidFill>
                  <a:srgbClr val="539E38"/>
                </a:solidFill>
                <a:latin typeface="Roboto" panose="02000000000000000000" pitchFamily="2" charset="0"/>
                <a:ea typeface="Roboto" panose="02000000000000000000" pitchFamily="2" charset="0"/>
              </a:rPr>
              <a:t>MENTAL MAP</a:t>
            </a:r>
          </a:p>
        </p:txBody>
      </p:sp>
    </p:spTree>
    <p:extLst>
      <p:ext uri="{BB962C8B-B14F-4D97-AF65-F5344CB8AC3E}">
        <p14:creationId xmlns:p14="http://schemas.microsoft.com/office/powerpoint/2010/main" val="27207207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5800">
                <a:solidFill>
                  <a:srgbClr val="539E38"/>
                </a:solidFill>
                <a:latin typeface="Roboto" panose="02000000000000000000" pitchFamily="2" charset="0"/>
                <a:ea typeface="Roboto" panose="02000000000000000000" pitchFamily="2" charset="0"/>
              </a:rPr>
              <a:t>BILD „UNTERWEGS“</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686615"/>
      </p:ext>
    </p:extLst>
  </p:cSld>
  <p:clrMapOvr>
    <a:masterClrMapping/>
  </p:clrMapOvr>
  <p:extLst>
    <p:ext uri="{6950BFC3-D8DA-4A85-94F7-54DA5524770B}">
      <p188:commentRel xmlns="" xmlns:p188="http://schemas.microsoft.com/office/powerpoint/2018/8/main" r:id="rId4"/>
    </p:ext>
  </p:extLs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73D1A1-A137-BDDC-D352-7EB3072084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Foliennummernplatzhalter 3" hidden="1">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pPr>
              <a:spcAft>
                <a:spcPts val="600"/>
              </a:spcAft>
            </a:pPr>
            <a:fld id="{158587C1-528D-DD41-A28D-5485E29A5B23}" type="slidenum">
              <a:rPr lang="de-DE" smtClean="0"/>
              <a:pPr>
                <a:spcAft>
                  <a:spcPts val="600"/>
                </a:spcAft>
              </a:pPr>
              <a:t>133</a:t>
            </a:fld>
            <a:endParaRPr lang="de-DE"/>
          </a:p>
        </p:txBody>
      </p:sp>
      <p:pic>
        <p:nvPicPr>
          <p:cNvPr id="5" name="Grafik 4" descr="Lungen mit einfarbiger Füllung">
            <a:extLst>
              <a:ext uri="{FF2B5EF4-FFF2-40B4-BE49-F238E27FC236}">
                <a16:creationId xmlns:a16="http://schemas.microsoft.com/office/drawing/2014/main" id="{18E09836-92DB-1AFD-9079-BD1008EE7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85933" cy="785933"/>
          </a:xfrm>
          <a:prstGeom prst="rect">
            <a:avLst/>
          </a:prstGeom>
        </p:spPr>
      </p:pic>
    </p:spTree>
    <p:extLst>
      <p:ext uri="{BB962C8B-B14F-4D97-AF65-F5344CB8AC3E}">
        <p14:creationId xmlns:p14="http://schemas.microsoft.com/office/powerpoint/2010/main" val="9796806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65053-08F4-450E-AAE7-05A68F2252BB}"/>
              </a:ext>
            </a:extLst>
          </p:cNvPr>
          <p:cNvSpPr>
            <a:spLocks noGrp="1"/>
          </p:cNvSpPr>
          <p:nvPr>
            <p:ph type="ctrTitle"/>
          </p:nvPr>
        </p:nvSpPr>
        <p:spPr/>
        <p:txBody>
          <a:bodyPr/>
          <a:lstStyle/>
          <a:p>
            <a:r>
              <a:rPr lang="de-DE"/>
              <a:t> </a:t>
            </a:r>
          </a:p>
        </p:txBody>
      </p:sp>
      <p:pic>
        <p:nvPicPr>
          <p:cNvPr id="10" name="Grafik 9">
            <a:extLst>
              <a:ext uri="{FF2B5EF4-FFF2-40B4-BE49-F238E27FC236}">
                <a16:creationId xmlns:a16="http://schemas.microsoft.com/office/drawing/2014/main" id="{895AC135-0E59-4DB2-B2A6-44675E932D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1250" y="339601"/>
            <a:ext cx="2480807" cy="2480807"/>
          </a:xfrm>
          <a:prstGeom prst="rect">
            <a:avLst/>
          </a:prstGeom>
        </p:spPr>
      </p:pic>
      <p:pic>
        <p:nvPicPr>
          <p:cNvPr id="15" name="Grafik 14">
            <a:extLst>
              <a:ext uri="{FF2B5EF4-FFF2-40B4-BE49-F238E27FC236}">
                <a16:creationId xmlns:a16="http://schemas.microsoft.com/office/drawing/2014/main" id="{E1C9A456-D67B-4E56-AC18-368912B4D2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5800" y="339601"/>
            <a:ext cx="2480806" cy="2480806"/>
          </a:xfrm>
          <a:prstGeom prst="rect">
            <a:avLst/>
          </a:prstGeom>
        </p:spPr>
      </p:pic>
      <p:pic>
        <p:nvPicPr>
          <p:cNvPr id="18" name="Grafik 17">
            <a:extLst>
              <a:ext uri="{FF2B5EF4-FFF2-40B4-BE49-F238E27FC236}">
                <a16:creationId xmlns:a16="http://schemas.microsoft.com/office/drawing/2014/main" id="{E53DD9F8-CC21-48FB-8CA8-0085E3F8C9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4869" y="339601"/>
            <a:ext cx="2480806" cy="2480806"/>
          </a:xfrm>
          <a:prstGeom prst="rect">
            <a:avLst/>
          </a:prstGeom>
        </p:spPr>
      </p:pic>
      <p:pic>
        <p:nvPicPr>
          <p:cNvPr id="21" name="Grafik 20">
            <a:extLst>
              <a:ext uri="{FF2B5EF4-FFF2-40B4-BE49-F238E27FC236}">
                <a16:creationId xmlns:a16="http://schemas.microsoft.com/office/drawing/2014/main" id="{0199F737-9E30-457A-A4A0-63D19C9556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9418" y="339601"/>
            <a:ext cx="2480806" cy="2480806"/>
          </a:xfrm>
          <a:prstGeom prst="rect">
            <a:avLst/>
          </a:prstGeom>
        </p:spPr>
      </p:pic>
      <p:pic>
        <p:nvPicPr>
          <p:cNvPr id="23" name="Grafik 22">
            <a:extLst>
              <a:ext uri="{FF2B5EF4-FFF2-40B4-BE49-F238E27FC236}">
                <a16:creationId xmlns:a16="http://schemas.microsoft.com/office/drawing/2014/main" id="{A4207733-3C0C-4EA3-BFB4-45B02377A2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1250" y="3603169"/>
            <a:ext cx="2482353" cy="2482353"/>
          </a:xfrm>
          <a:prstGeom prst="rect">
            <a:avLst/>
          </a:prstGeom>
        </p:spPr>
      </p:pic>
      <p:pic>
        <p:nvPicPr>
          <p:cNvPr id="25" name="Grafik 24">
            <a:extLst>
              <a:ext uri="{FF2B5EF4-FFF2-40B4-BE49-F238E27FC236}">
                <a16:creationId xmlns:a16="http://schemas.microsoft.com/office/drawing/2014/main" id="{8F66899D-0BBB-491B-B791-629CD1E80D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54252" y="3588394"/>
            <a:ext cx="2482353" cy="2482353"/>
          </a:xfrm>
          <a:prstGeom prst="rect">
            <a:avLst/>
          </a:prstGeom>
        </p:spPr>
      </p:pic>
      <p:pic>
        <p:nvPicPr>
          <p:cNvPr id="27" name="Grafik 26">
            <a:extLst>
              <a:ext uri="{FF2B5EF4-FFF2-40B4-BE49-F238E27FC236}">
                <a16:creationId xmlns:a16="http://schemas.microsoft.com/office/drawing/2014/main" id="{14DA53B8-A286-4ACF-ABFC-5FDF8DB1AA5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03322" y="3588393"/>
            <a:ext cx="2482353" cy="2482353"/>
          </a:xfrm>
          <a:prstGeom prst="rect">
            <a:avLst/>
          </a:prstGeom>
        </p:spPr>
      </p:pic>
      <p:pic>
        <p:nvPicPr>
          <p:cNvPr id="29" name="Grafik 28">
            <a:extLst>
              <a:ext uri="{FF2B5EF4-FFF2-40B4-BE49-F238E27FC236}">
                <a16:creationId xmlns:a16="http://schemas.microsoft.com/office/drawing/2014/main" id="{A6AE3B05-58DC-49D2-91ED-950D3594BA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55238" y="3575783"/>
            <a:ext cx="2414986" cy="2414986"/>
          </a:xfrm>
          <a:prstGeom prst="rect">
            <a:avLst/>
          </a:prstGeom>
        </p:spPr>
      </p:pic>
      <p:sp>
        <p:nvSpPr>
          <p:cNvPr id="30" name="Textfeld 29">
            <a:extLst>
              <a:ext uri="{FF2B5EF4-FFF2-40B4-BE49-F238E27FC236}">
                <a16:creationId xmlns:a16="http://schemas.microsoft.com/office/drawing/2014/main" id="{B82E8EA9-5BF4-4DE4-A05F-7117624A7159}"/>
              </a:ext>
            </a:extLst>
          </p:cNvPr>
          <p:cNvSpPr txBox="1"/>
          <p:nvPr/>
        </p:nvSpPr>
        <p:spPr>
          <a:xfrm>
            <a:off x="667910" y="3061252"/>
            <a:ext cx="2186608" cy="369332"/>
          </a:xfrm>
          <a:prstGeom prst="rect">
            <a:avLst/>
          </a:prstGeom>
          <a:noFill/>
        </p:spPr>
        <p:txBody>
          <a:bodyPr wrap="square" rtlCol="0">
            <a:spAutoFit/>
          </a:bodyPr>
          <a:lstStyle/>
          <a:p>
            <a:r>
              <a:rPr lang="de-DE"/>
              <a:t>Code 1</a:t>
            </a:r>
          </a:p>
        </p:txBody>
      </p:sp>
      <p:sp>
        <p:nvSpPr>
          <p:cNvPr id="31" name="Textfeld 30">
            <a:extLst>
              <a:ext uri="{FF2B5EF4-FFF2-40B4-BE49-F238E27FC236}">
                <a16:creationId xmlns:a16="http://schemas.microsoft.com/office/drawing/2014/main" id="{15DB2F4C-E43C-47A7-906F-656BEDD5A2A8}"/>
              </a:ext>
            </a:extLst>
          </p:cNvPr>
          <p:cNvSpPr txBox="1"/>
          <p:nvPr/>
        </p:nvSpPr>
        <p:spPr>
          <a:xfrm>
            <a:off x="3602124" y="3022668"/>
            <a:ext cx="2186608" cy="369332"/>
          </a:xfrm>
          <a:prstGeom prst="rect">
            <a:avLst/>
          </a:prstGeom>
          <a:noFill/>
        </p:spPr>
        <p:txBody>
          <a:bodyPr wrap="square" rtlCol="0">
            <a:spAutoFit/>
          </a:bodyPr>
          <a:lstStyle/>
          <a:p>
            <a:r>
              <a:rPr lang="de-DE"/>
              <a:t>Code 2</a:t>
            </a:r>
          </a:p>
        </p:txBody>
      </p:sp>
      <p:sp>
        <p:nvSpPr>
          <p:cNvPr id="32" name="Textfeld 31">
            <a:extLst>
              <a:ext uri="{FF2B5EF4-FFF2-40B4-BE49-F238E27FC236}">
                <a16:creationId xmlns:a16="http://schemas.microsoft.com/office/drawing/2014/main" id="{2BB2C3CE-83D6-4D31-82F5-5BA616687E2A}"/>
              </a:ext>
            </a:extLst>
          </p:cNvPr>
          <p:cNvSpPr txBox="1"/>
          <p:nvPr/>
        </p:nvSpPr>
        <p:spPr>
          <a:xfrm>
            <a:off x="6451194" y="2980519"/>
            <a:ext cx="2186608" cy="369332"/>
          </a:xfrm>
          <a:prstGeom prst="rect">
            <a:avLst/>
          </a:prstGeom>
          <a:noFill/>
        </p:spPr>
        <p:txBody>
          <a:bodyPr wrap="square" rtlCol="0">
            <a:spAutoFit/>
          </a:bodyPr>
          <a:lstStyle/>
          <a:p>
            <a:r>
              <a:rPr lang="de-DE"/>
              <a:t>Code 3</a:t>
            </a:r>
          </a:p>
        </p:txBody>
      </p:sp>
      <p:sp>
        <p:nvSpPr>
          <p:cNvPr id="33" name="Textfeld 32">
            <a:extLst>
              <a:ext uri="{FF2B5EF4-FFF2-40B4-BE49-F238E27FC236}">
                <a16:creationId xmlns:a16="http://schemas.microsoft.com/office/drawing/2014/main" id="{F5F2922C-5A33-4103-8FAB-9C2D7C59CCA4}"/>
              </a:ext>
            </a:extLst>
          </p:cNvPr>
          <p:cNvSpPr txBox="1"/>
          <p:nvPr/>
        </p:nvSpPr>
        <p:spPr>
          <a:xfrm>
            <a:off x="9532638" y="2980519"/>
            <a:ext cx="2186608" cy="369332"/>
          </a:xfrm>
          <a:prstGeom prst="rect">
            <a:avLst/>
          </a:prstGeom>
          <a:noFill/>
        </p:spPr>
        <p:txBody>
          <a:bodyPr wrap="square" rtlCol="0">
            <a:spAutoFit/>
          </a:bodyPr>
          <a:lstStyle/>
          <a:p>
            <a:r>
              <a:rPr lang="de-DE"/>
              <a:t>Code 4 </a:t>
            </a:r>
          </a:p>
        </p:txBody>
      </p:sp>
      <p:sp>
        <p:nvSpPr>
          <p:cNvPr id="34" name="Textfeld 33">
            <a:extLst>
              <a:ext uri="{FF2B5EF4-FFF2-40B4-BE49-F238E27FC236}">
                <a16:creationId xmlns:a16="http://schemas.microsoft.com/office/drawing/2014/main" id="{840167B2-3EFE-4991-B1CB-41BC7D9E9C49}"/>
              </a:ext>
            </a:extLst>
          </p:cNvPr>
          <p:cNvSpPr txBox="1"/>
          <p:nvPr/>
        </p:nvSpPr>
        <p:spPr>
          <a:xfrm>
            <a:off x="618349" y="6178728"/>
            <a:ext cx="2186608" cy="369332"/>
          </a:xfrm>
          <a:prstGeom prst="rect">
            <a:avLst/>
          </a:prstGeom>
          <a:noFill/>
        </p:spPr>
        <p:txBody>
          <a:bodyPr wrap="square" rtlCol="0">
            <a:spAutoFit/>
          </a:bodyPr>
          <a:lstStyle/>
          <a:p>
            <a:r>
              <a:rPr lang="de-DE"/>
              <a:t>Code 5</a:t>
            </a:r>
          </a:p>
        </p:txBody>
      </p:sp>
      <p:sp>
        <p:nvSpPr>
          <p:cNvPr id="35" name="Textfeld 34">
            <a:extLst>
              <a:ext uri="{FF2B5EF4-FFF2-40B4-BE49-F238E27FC236}">
                <a16:creationId xmlns:a16="http://schemas.microsoft.com/office/drawing/2014/main" id="{354E03C7-49A6-4942-880E-6FD3C8E5928D}"/>
              </a:ext>
            </a:extLst>
          </p:cNvPr>
          <p:cNvSpPr txBox="1"/>
          <p:nvPr/>
        </p:nvSpPr>
        <p:spPr>
          <a:xfrm>
            <a:off x="3602124" y="6180716"/>
            <a:ext cx="2186608" cy="369332"/>
          </a:xfrm>
          <a:prstGeom prst="rect">
            <a:avLst/>
          </a:prstGeom>
          <a:noFill/>
        </p:spPr>
        <p:txBody>
          <a:bodyPr wrap="square" rtlCol="0">
            <a:spAutoFit/>
          </a:bodyPr>
          <a:lstStyle/>
          <a:p>
            <a:r>
              <a:rPr lang="de-DE"/>
              <a:t>Code 6</a:t>
            </a:r>
          </a:p>
        </p:txBody>
      </p:sp>
      <p:sp>
        <p:nvSpPr>
          <p:cNvPr id="36" name="Textfeld 35">
            <a:extLst>
              <a:ext uri="{FF2B5EF4-FFF2-40B4-BE49-F238E27FC236}">
                <a16:creationId xmlns:a16="http://schemas.microsoft.com/office/drawing/2014/main" id="{B5CBA10C-DBF9-4E99-9586-3D11937BA71F}"/>
              </a:ext>
            </a:extLst>
          </p:cNvPr>
          <p:cNvSpPr txBox="1"/>
          <p:nvPr/>
        </p:nvSpPr>
        <p:spPr>
          <a:xfrm>
            <a:off x="6451194" y="6157583"/>
            <a:ext cx="2186608" cy="369332"/>
          </a:xfrm>
          <a:prstGeom prst="rect">
            <a:avLst/>
          </a:prstGeom>
          <a:noFill/>
        </p:spPr>
        <p:txBody>
          <a:bodyPr wrap="square" rtlCol="0">
            <a:spAutoFit/>
          </a:bodyPr>
          <a:lstStyle/>
          <a:p>
            <a:r>
              <a:rPr lang="de-DE"/>
              <a:t>Code 7</a:t>
            </a:r>
          </a:p>
        </p:txBody>
      </p:sp>
      <p:sp>
        <p:nvSpPr>
          <p:cNvPr id="37" name="Textfeld 36">
            <a:extLst>
              <a:ext uri="{FF2B5EF4-FFF2-40B4-BE49-F238E27FC236}">
                <a16:creationId xmlns:a16="http://schemas.microsoft.com/office/drawing/2014/main" id="{2384D0A7-F655-4283-AD3E-C9541E105A5E}"/>
              </a:ext>
            </a:extLst>
          </p:cNvPr>
          <p:cNvSpPr txBox="1"/>
          <p:nvPr/>
        </p:nvSpPr>
        <p:spPr>
          <a:xfrm>
            <a:off x="9436517" y="6149067"/>
            <a:ext cx="2186608" cy="369332"/>
          </a:xfrm>
          <a:prstGeom prst="rect">
            <a:avLst/>
          </a:prstGeom>
          <a:noFill/>
        </p:spPr>
        <p:txBody>
          <a:bodyPr wrap="square" rtlCol="0">
            <a:spAutoFit/>
          </a:bodyPr>
          <a:lstStyle/>
          <a:p>
            <a:r>
              <a:rPr lang="de-DE"/>
              <a:t>Code 8</a:t>
            </a:r>
          </a:p>
        </p:txBody>
      </p:sp>
    </p:spTree>
    <p:extLst>
      <p:ext uri="{BB962C8B-B14F-4D97-AF65-F5344CB8AC3E}">
        <p14:creationId xmlns:p14="http://schemas.microsoft.com/office/powerpoint/2010/main" val="3266666791"/>
      </p:ext>
    </p:extLst>
  </p:cSld>
  <p:clrMapOvr>
    <a:masterClrMapping/>
  </p:clrMapOvr>
  <p:extLst>
    <p:ext uri="{6950BFC3-D8DA-4A85-94F7-54DA5524770B}">
      <p188:commentRel xmlns="" xmlns:p188="http://schemas.microsoft.com/office/powerpoint/2018/8/main" r:id="rId10"/>
    </p:ext>
  </p:extLs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135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455326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LUFTSCHADSTOFFE</a:t>
            </a:r>
          </a:p>
        </p:txBody>
      </p:sp>
      <p:pic>
        <p:nvPicPr>
          <p:cNvPr id="8" name="Picture 2" descr="Fahrverbot, Diesel, Stadt, Auto, Straße, Feinstaub">
            <a:extLst>
              <a:ext uri="{FF2B5EF4-FFF2-40B4-BE49-F238E27FC236}">
                <a16:creationId xmlns:a16="http://schemas.microsoft.com/office/drawing/2014/main" id="{CB58356C-ABEC-C901-697C-E28CCB7BA5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9788" y="1881052"/>
            <a:ext cx="7167955" cy="4532238"/>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descr="Lungen mit einfarbiger Füllung">
            <a:extLst>
              <a:ext uri="{FF2B5EF4-FFF2-40B4-BE49-F238E27FC236}">
                <a16:creationId xmlns:a16="http://schemas.microsoft.com/office/drawing/2014/main" id="{3F7A4023-4B0C-6E92-1E1E-5106FA1BFA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29035"/>
            <a:ext cx="785933" cy="785933"/>
          </a:xfrm>
          <a:prstGeom prst="rect">
            <a:avLst/>
          </a:prstGeom>
        </p:spPr>
      </p:pic>
    </p:spTree>
    <p:extLst>
      <p:ext uri="{BB962C8B-B14F-4D97-AF65-F5344CB8AC3E}">
        <p14:creationId xmlns:p14="http://schemas.microsoft.com/office/powerpoint/2010/main" val="13264549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136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3"/>
            <a:ext cx="4592425" cy="257368"/>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LUFTSCHADSTOFFE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4762273"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WAS SIND LUFTSCHADSTOFFE?</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grpSp>
        <p:nvGrpSpPr>
          <p:cNvPr id="10" name="Gruppieren 9">
            <a:extLst>
              <a:ext uri="{FF2B5EF4-FFF2-40B4-BE49-F238E27FC236}">
                <a16:creationId xmlns:a16="http://schemas.microsoft.com/office/drawing/2014/main" id="{06F63B75-E667-FB95-33EE-A6FDA437A3AF}"/>
              </a:ext>
            </a:extLst>
          </p:cNvPr>
          <p:cNvGrpSpPr/>
          <p:nvPr/>
        </p:nvGrpSpPr>
        <p:grpSpPr>
          <a:xfrm>
            <a:off x="839788" y="1517926"/>
            <a:ext cx="10512425" cy="768072"/>
            <a:chOff x="874576" y="1916832"/>
            <a:chExt cx="11469513" cy="864096"/>
          </a:xfrm>
          <a:solidFill>
            <a:srgbClr val="DAEFD3"/>
          </a:solidFill>
        </p:grpSpPr>
        <p:sp>
          <p:nvSpPr>
            <p:cNvPr id="11" name="Abgerundetes Rechteck 10">
              <a:extLst>
                <a:ext uri="{FF2B5EF4-FFF2-40B4-BE49-F238E27FC236}">
                  <a16:creationId xmlns:a16="http://schemas.microsoft.com/office/drawing/2014/main" id="{5B515D9F-B49F-11BF-2A6B-3290B76B1956}"/>
                </a:ext>
              </a:extLst>
            </p:cNvPr>
            <p:cNvSpPr/>
            <p:nvPr/>
          </p:nvSpPr>
          <p:spPr>
            <a:xfrm>
              <a:off x="874576" y="1916832"/>
              <a:ext cx="11469513"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6660CD85-4727-65AB-5B82-8A37A9FA0549}"/>
                </a:ext>
              </a:extLst>
            </p:cNvPr>
            <p:cNvSpPr txBox="1"/>
            <p:nvPr/>
          </p:nvSpPr>
          <p:spPr>
            <a:xfrm>
              <a:off x="1139010" y="1937293"/>
              <a:ext cx="11205079" cy="796386"/>
            </a:xfrm>
            <a:prstGeom prst="rect">
              <a:avLst/>
            </a:prstGeom>
            <a:grpFill/>
          </p:spPr>
          <p:txBody>
            <a:bodyPr wrap="square" rtlCol="0" anchor="ctr">
              <a:spAutoFit/>
            </a:bodyPr>
            <a:lstStyle/>
            <a:p>
              <a:pPr algn="ctr"/>
              <a:r>
                <a:rPr lang="de-DE" sz="2000">
                  <a:latin typeface="Roboto" panose="02000000000000000000" pitchFamily="2" charset="0"/>
                  <a:ea typeface="Roboto" panose="02000000000000000000" pitchFamily="2" charset="0"/>
                </a:rPr>
                <a:t>Bestandeile unserer Luft, die oberhalb einer gewissen Konzentration </a:t>
              </a:r>
              <a:r>
                <a:rPr lang="de-DE" sz="2000">
                  <a:solidFill>
                    <a:schemeClr val="accent1"/>
                  </a:solidFill>
                  <a:latin typeface="Roboto" panose="02000000000000000000" pitchFamily="2" charset="0"/>
                  <a:ea typeface="Roboto" panose="02000000000000000000" pitchFamily="2" charset="0"/>
                </a:rPr>
                <a:t>schädlich für Menschen, Tiere, Pflanzen, Gewässer und Böden </a:t>
              </a:r>
              <a:r>
                <a:rPr lang="de-DE" sz="2000">
                  <a:latin typeface="Roboto" panose="02000000000000000000" pitchFamily="2" charset="0"/>
                  <a:ea typeface="Roboto" panose="02000000000000000000" pitchFamily="2" charset="0"/>
                </a:rPr>
                <a:t>sein können. </a:t>
              </a:r>
            </a:p>
          </p:txBody>
        </p:sp>
      </p:gr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39788" y="3014276"/>
            <a:ext cx="5077686" cy="8467"/>
          </a:xfrm>
          <a:prstGeom prst="line">
            <a:avLst/>
          </a:prstGeom>
        </p:spPr>
        <p:style>
          <a:lnRef idx="3">
            <a:schemeClr val="accent1"/>
          </a:lnRef>
          <a:fillRef idx="0">
            <a:schemeClr val="accent1"/>
          </a:fillRef>
          <a:effectRef idx="2">
            <a:schemeClr val="accent1"/>
          </a:effectRef>
          <a:fontRef idx="minor">
            <a:schemeClr val="tx1"/>
          </a:fontRef>
        </p:style>
      </p:cxnSp>
      <p:sp>
        <p:nvSpPr>
          <p:cNvPr id="3" name="Textfeld 2">
            <a:extLst>
              <a:ext uri="{FF2B5EF4-FFF2-40B4-BE49-F238E27FC236}">
                <a16:creationId xmlns:a16="http://schemas.microsoft.com/office/drawing/2014/main" id="{BBFAFAEE-678F-4CE1-8B6A-293B080BFB46}"/>
              </a:ext>
            </a:extLst>
          </p:cNvPr>
          <p:cNvSpPr txBox="1"/>
          <p:nvPr/>
        </p:nvSpPr>
        <p:spPr>
          <a:xfrm>
            <a:off x="792375" y="2649199"/>
            <a:ext cx="3942185" cy="369332"/>
          </a:xfrm>
          <a:prstGeom prst="rect">
            <a:avLst/>
          </a:prstGeom>
          <a:noFill/>
        </p:spPr>
        <p:txBody>
          <a:bodyPr wrap="square" rtlCol="0">
            <a:spAutoFit/>
          </a:bodyPr>
          <a:lstStyle/>
          <a:p>
            <a:r>
              <a:rPr lang="de-DE">
                <a:solidFill>
                  <a:srgbClr val="539E38"/>
                </a:solidFill>
                <a:latin typeface="Roboto" panose="02000000000000000000" pitchFamily="2" charset="0"/>
                <a:ea typeface="Roboto" panose="02000000000000000000" pitchFamily="2" charset="0"/>
              </a:rPr>
              <a:t>Natürliche Quellen</a:t>
            </a:r>
            <a:endParaRPr lang="de-DE"/>
          </a:p>
        </p:txBody>
      </p:sp>
      <p:sp>
        <p:nvSpPr>
          <p:cNvPr id="5" name="Textfeld 4">
            <a:extLst>
              <a:ext uri="{FF2B5EF4-FFF2-40B4-BE49-F238E27FC236}">
                <a16:creationId xmlns:a16="http://schemas.microsoft.com/office/drawing/2014/main" id="{B824D8F7-E9A9-41C9-A9F7-7EDC7999913D}"/>
              </a:ext>
            </a:extLst>
          </p:cNvPr>
          <p:cNvSpPr txBox="1"/>
          <p:nvPr/>
        </p:nvSpPr>
        <p:spPr>
          <a:xfrm>
            <a:off x="839787" y="3129280"/>
            <a:ext cx="5077685" cy="369332"/>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 </a:t>
            </a:r>
            <a:r>
              <a:rPr lang="de-DE" b="0" i="0">
                <a:solidFill>
                  <a:srgbClr val="404040"/>
                </a:solidFill>
                <a:effectLst/>
                <a:latin typeface="Roboto" panose="02000000000000000000" pitchFamily="2" charset="0"/>
                <a:ea typeface="Roboto" panose="02000000000000000000" pitchFamily="2" charset="0"/>
              </a:rPr>
              <a:t>Pflanzen, Bäume, Meere, Wüsten und Vulkane</a:t>
            </a:r>
            <a:r>
              <a:rPr lang="de-DE">
                <a:latin typeface="Roboto" panose="02000000000000000000" pitchFamily="2" charset="0"/>
                <a:ea typeface="Roboto" panose="02000000000000000000" pitchFamily="2" charset="0"/>
              </a:rPr>
              <a:t> </a:t>
            </a:r>
          </a:p>
        </p:txBody>
      </p:sp>
      <p:sp>
        <p:nvSpPr>
          <p:cNvPr id="18" name="Textfeld 17">
            <a:extLst>
              <a:ext uri="{FF2B5EF4-FFF2-40B4-BE49-F238E27FC236}">
                <a16:creationId xmlns:a16="http://schemas.microsoft.com/office/drawing/2014/main" id="{81CBD598-747E-4E0A-A068-3A368335EC14}"/>
              </a:ext>
            </a:extLst>
          </p:cNvPr>
          <p:cNvSpPr txBox="1"/>
          <p:nvPr/>
        </p:nvSpPr>
        <p:spPr>
          <a:xfrm>
            <a:off x="6096000" y="2653411"/>
            <a:ext cx="3942185" cy="369332"/>
          </a:xfrm>
          <a:prstGeom prst="rect">
            <a:avLst/>
          </a:prstGeom>
          <a:noFill/>
        </p:spPr>
        <p:txBody>
          <a:bodyPr wrap="square" rtlCol="0">
            <a:spAutoFit/>
          </a:bodyPr>
          <a:lstStyle/>
          <a:p>
            <a:r>
              <a:rPr lang="de-DE" b="0" i="0">
                <a:solidFill>
                  <a:srgbClr val="539E38"/>
                </a:solidFill>
                <a:effectLst/>
                <a:latin typeface="Roboto" panose="02000000000000000000" pitchFamily="2" charset="0"/>
                <a:ea typeface="Roboto" panose="02000000000000000000" pitchFamily="2" charset="0"/>
              </a:rPr>
              <a:t>Anthropogene Quellen</a:t>
            </a:r>
            <a:endParaRPr lang="de-DE"/>
          </a:p>
        </p:txBody>
      </p:sp>
      <p:sp>
        <p:nvSpPr>
          <p:cNvPr id="19" name="Textfeld 18">
            <a:extLst>
              <a:ext uri="{FF2B5EF4-FFF2-40B4-BE49-F238E27FC236}">
                <a16:creationId xmlns:a16="http://schemas.microsoft.com/office/drawing/2014/main" id="{BB8DA57E-196D-4E30-B46F-D3D59D580BE3}"/>
              </a:ext>
            </a:extLst>
          </p:cNvPr>
          <p:cNvSpPr txBox="1"/>
          <p:nvPr/>
        </p:nvSpPr>
        <p:spPr>
          <a:xfrm>
            <a:off x="6095999" y="3109364"/>
            <a:ext cx="5256213" cy="646331"/>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 </a:t>
            </a:r>
            <a:r>
              <a:rPr lang="de-DE" b="0" i="0">
                <a:solidFill>
                  <a:srgbClr val="404040"/>
                </a:solidFill>
                <a:effectLst/>
                <a:latin typeface="Roboto" panose="02000000000000000000" pitchFamily="2" charset="0"/>
                <a:ea typeface="Roboto" panose="02000000000000000000" pitchFamily="2" charset="0"/>
              </a:rPr>
              <a:t>Verkehr, Landwirtschaft, Industrieprozesse Energieerzeugung, Heizen von Gebäuden</a:t>
            </a:r>
            <a:endParaRPr lang="de-DE">
              <a:latin typeface="Roboto" panose="02000000000000000000" pitchFamily="2" charset="0"/>
              <a:ea typeface="Roboto" panose="02000000000000000000" pitchFamily="2" charset="0"/>
            </a:endParaRPr>
          </a:p>
        </p:txBody>
      </p:sp>
      <p:sp>
        <p:nvSpPr>
          <p:cNvPr id="7" name="Textfeld 6">
            <a:extLst>
              <a:ext uri="{FF2B5EF4-FFF2-40B4-BE49-F238E27FC236}">
                <a16:creationId xmlns:a16="http://schemas.microsoft.com/office/drawing/2014/main" id="{4B01B510-1498-452B-8D44-B52852FEA9A9}"/>
              </a:ext>
            </a:extLst>
          </p:cNvPr>
          <p:cNvSpPr txBox="1"/>
          <p:nvPr/>
        </p:nvSpPr>
        <p:spPr>
          <a:xfrm>
            <a:off x="839787" y="4365053"/>
            <a:ext cx="10512423" cy="1200329"/>
          </a:xfrm>
          <a:prstGeom prst="rect">
            <a:avLst/>
          </a:prstGeom>
          <a:noFill/>
        </p:spPr>
        <p:txBody>
          <a:bodyPr wrap="square" lIns="91440" tIns="45720" rIns="91440" bIns="45720" rtlCol="0" anchor="t">
            <a:spAutoFit/>
          </a:bodyPr>
          <a:lstStyle/>
          <a:p>
            <a:r>
              <a:rPr lang="de-DE">
                <a:latin typeface="Roboto"/>
                <a:ea typeface="Roboto"/>
              </a:rPr>
              <a:t>Luftschadstoffe sind einerseits Treiber der globalen Erwärmung (Treibhausgase), andererseits Ursache für umweltbedingte Atemwegserkrankungen.</a:t>
            </a:r>
          </a:p>
          <a:p>
            <a:endParaRPr lang="de-DE">
              <a:latin typeface="Roboto"/>
              <a:ea typeface="Roboto"/>
            </a:endParaRPr>
          </a:p>
          <a:p>
            <a:endParaRPr lang="de-DE">
              <a:latin typeface="Roboto" panose="02000000000000000000" pitchFamily="2" charset="0"/>
              <a:ea typeface="Roboto" panose="02000000000000000000" pitchFamily="2" charset="0"/>
            </a:endParaRPr>
          </a:p>
        </p:txBody>
      </p:sp>
      <p:cxnSp>
        <p:nvCxnSpPr>
          <p:cNvPr id="22" name="Gerade Verbindung 21">
            <a:extLst>
              <a:ext uri="{FF2B5EF4-FFF2-40B4-BE49-F238E27FC236}">
                <a16:creationId xmlns:a16="http://schemas.microsoft.com/office/drawing/2014/main" id="{88A18454-7795-69EE-8FD2-8BAC7F79A3D9}"/>
              </a:ext>
            </a:extLst>
          </p:cNvPr>
          <p:cNvCxnSpPr>
            <a:cxnSpLocks/>
          </p:cNvCxnSpPr>
          <p:nvPr/>
        </p:nvCxnSpPr>
        <p:spPr>
          <a:xfrm>
            <a:off x="6096001" y="3014276"/>
            <a:ext cx="525621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6090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137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4260532"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SCHADSTOFFE</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48459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WOMIT HABEN WIR ES ZU TUN?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7882" y="2260377"/>
            <a:ext cx="10512424" cy="4171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Feinstaub</a:t>
            </a:r>
          </a:p>
          <a:p>
            <a:pPr marL="0" indent="0">
              <a:buFont typeface="Arial" panose="020B0604020202020204" pitchFamily="34" charset="0"/>
              <a:buNone/>
            </a:pPr>
            <a:endParaRPr lang="de-DE" sz="1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komplexes Gemisch aus festen und flüssigen Partikeln verschiedener Bestandteilen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Ruß, Reifenabrieb, Metalle, Salze, Mineralien, Sand aus Landwirtschaft oder Sahara, Pollen und Insektenbestandteile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Partikel sinken nicht direkt zu Boden, sondern bleiben eine Zeit lang in der Atmosphäre</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b="1">
                <a:latin typeface="Roboto" panose="02000000000000000000" pitchFamily="2" charset="0"/>
                <a:ea typeface="Roboto" panose="02000000000000000000" pitchFamily="2" charset="0"/>
              </a:rPr>
              <a:t>Primärer Feinstaub</a:t>
            </a:r>
            <a:r>
              <a:rPr lang="de-DE" sz="1800">
                <a:latin typeface="Roboto" panose="02000000000000000000" pitchFamily="2" charset="0"/>
                <a:ea typeface="Roboto" panose="02000000000000000000" pitchFamily="2" charset="0"/>
              </a:rPr>
              <a:t>: entsteht direkt aus den Emissionen</a:t>
            </a:r>
          </a:p>
          <a:p>
            <a:pPr>
              <a:buClr>
                <a:srgbClr val="539E38"/>
              </a:buClr>
              <a:buFont typeface="Wingdings" pitchFamily="2" charset="2"/>
              <a:buChar char="§"/>
            </a:pPr>
            <a:r>
              <a:rPr lang="de-DE" sz="1800" b="1">
                <a:latin typeface="Roboto" panose="02000000000000000000" pitchFamily="2" charset="0"/>
                <a:ea typeface="Roboto" panose="02000000000000000000" pitchFamily="2" charset="0"/>
              </a:rPr>
              <a:t>Sekundärer Feinstaub</a:t>
            </a:r>
            <a:r>
              <a:rPr lang="de-DE" sz="1800">
                <a:latin typeface="Roboto" panose="02000000000000000000" pitchFamily="2" charset="0"/>
                <a:ea typeface="Roboto" panose="02000000000000000000" pitchFamily="2" charset="0"/>
              </a:rPr>
              <a:t>: entsteht durch gasförmige Vorläufersubstanzen, wie Schwefel- und Stickoxide oder Ammoniak</a:t>
            </a:r>
          </a:p>
          <a:p>
            <a:pPr marL="0" indent="0">
              <a:buNone/>
            </a:pPr>
            <a:r>
              <a:rPr lang="de-DE" sz="1800">
                <a:latin typeface="Roboto" panose="02000000000000000000" pitchFamily="2" charset="0"/>
                <a:ea typeface="Roboto" panose="02000000000000000000" pitchFamily="2" charset="0"/>
              </a:rPr>
              <a:t>	Stickoxide durch den Straßenverkehr in Ballungsgebieten </a:t>
            </a:r>
          </a:p>
          <a:p>
            <a:pPr marL="0" indent="0">
              <a:buNone/>
            </a:pPr>
            <a:r>
              <a:rPr lang="de-DE" sz="1800">
                <a:latin typeface="Roboto" panose="02000000000000000000" pitchFamily="2" charset="0"/>
                <a:ea typeface="Roboto" panose="02000000000000000000" pitchFamily="2" charset="0"/>
              </a:rPr>
              <a:t>	Ammoniakemissionen aus der Landwirtschaft/Tierhaltung</a:t>
            </a: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41694" y="2595778"/>
            <a:ext cx="5254306"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E3F4B757-69DF-1417-9203-7127C7B33653}"/>
              </a:ext>
            </a:extLst>
          </p:cNvPr>
          <p:cNvGrpSpPr/>
          <p:nvPr/>
        </p:nvGrpSpPr>
        <p:grpSpPr>
          <a:xfrm>
            <a:off x="841694" y="1180138"/>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a:solidFill>
                    <a:schemeClr val="accent1"/>
                  </a:solidFill>
                  <a:latin typeface="Roboto" panose="02000000000000000000" pitchFamily="2" charset="0"/>
                  <a:ea typeface="Roboto" panose="02000000000000000000" pitchFamily="2" charset="0"/>
                </a:rPr>
                <a:t>Feinstaub, Stickoxide </a:t>
              </a:r>
              <a:r>
                <a:rPr lang="de-DE">
                  <a:latin typeface="Roboto" panose="02000000000000000000" pitchFamily="2" charset="0"/>
                  <a:ea typeface="Roboto" panose="02000000000000000000" pitchFamily="2" charset="0"/>
                </a:rPr>
                <a:t>(NO und NO</a:t>
              </a:r>
              <a:r>
                <a:rPr lang="de-DE" baseline="-25000">
                  <a:latin typeface="Roboto" panose="02000000000000000000" pitchFamily="2" charset="0"/>
                  <a:ea typeface="Roboto" panose="02000000000000000000" pitchFamily="2" charset="0"/>
                </a:rPr>
                <a:t>2</a:t>
              </a:r>
              <a:r>
                <a:rPr lang="de-DE">
                  <a:latin typeface="Roboto" panose="02000000000000000000" pitchFamily="2" charset="0"/>
                  <a:ea typeface="Roboto" panose="02000000000000000000" pitchFamily="2" charset="0"/>
                </a:rPr>
                <a:t>) und </a:t>
              </a:r>
              <a:r>
                <a:rPr lang="de-DE">
                  <a:solidFill>
                    <a:schemeClr val="accent1"/>
                  </a:solidFill>
                  <a:latin typeface="Roboto" panose="02000000000000000000" pitchFamily="2" charset="0"/>
                  <a:ea typeface="Roboto" panose="02000000000000000000" pitchFamily="2" charset="0"/>
                </a:rPr>
                <a:t>Ozon</a:t>
              </a:r>
              <a:r>
                <a:rPr lang="de-DE" b="1">
                  <a:latin typeface="Roboto" panose="02000000000000000000" pitchFamily="2" charset="0"/>
                  <a:ea typeface="Roboto" panose="02000000000000000000" pitchFamily="2" charset="0"/>
                </a:rPr>
                <a:t> </a:t>
              </a:r>
              <a:r>
                <a:rPr lang="de-DE">
                  <a:latin typeface="Roboto" panose="02000000000000000000" pitchFamily="2" charset="0"/>
                  <a:ea typeface="Roboto" panose="02000000000000000000" pitchFamily="2" charset="0"/>
                </a:rPr>
                <a:t>(O</a:t>
              </a:r>
              <a:r>
                <a:rPr lang="de-DE" baseline="-25000">
                  <a:latin typeface="Roboto" panose="02000000000000000000" pitchFamily="2" charset="0"/>
                  <a:ea typeface="Roboto" panose="02000000000000000000" pitchFamily="2" charset="0"/>
                </a:rPr>
                <a:t>3</a:t>
              </a:r>
              <a:r>
                <a:rPr lang="de-DE">
                  <a:latin typeface="Roboto" panose="02000000000000000000" pitchFamily="2" charset="0"/>
                  <a:ea typeface="Roboto" panose="02000000000000000000" pitchFamily="2" charset="0"/>
                </a:rPr>
                <a:t>) sind die </a:t>
              </a:r>
            </a:p>
            <a:p>
              <a:pPr algn="ctr"/>
              <a:r>
                <a:rPr lang="de-DE">
                  <a:latin typeface="Roboto" panose="02000000000000000000" pitchFamily="2" charset="0"/>
                  <a:ea typeface="Roboto" panose="02000000000000000000" pitchFamily="2" charset="0"/>
                </a:rPr>
                <a:t>relevantesten Luftschadstoffe für unsere Gesundheit.</a:t>
              </a:r>
            </a:p>
          </p:txBody>
        </p:sp>
      </p:grpSp>
      <p:sp>
        <p:nvSpPr>
          <p:cNvPr id="15" name="Pfeil nach rechts 14">
            <a:extLst>
              <a:ext uri="{FF2B5EF4-FFF2-40B4-BE49-F238E27FC236}">
                <a16:creationId xmlns:a16="http://schemas.microsoft.com/office/drawing/2014/main" id="{22071601-4D1C-4E6E-9995-F37B49382D4E}"/>
              </a:ext>
            </a:extLst>
          </p:cNvPr>
          <p:cNvSpPr/>
          <p:nvPr/>
        </p:nvSpPr>
        <p:spPr>
          <a:xfrm>
            <a:off x="1297729" y="5578980"/>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8" name="Pfeil nach rechts 14">
            <a:extLst>
              <a:ext uri="{FF2B5EF4-FFF2-40B4-BE49-F238E27FC236}">
                <a16:creationId xmlns:a16="http://schemas.microsoft.com/office/drawing/2014/main" id="{BC6A9B3C-3FDC-4B32-820A-098FE3FE1CD9}"/>
              </a:ext>
            </a:extLst>
          </p:cNvPr>
          <p:cNvSpPr/>
          <p:nvPr/>
        </p:nvSpPr>
        <p:spPr>
          <a:xfrm>
            <a:off x="1297729" y="5961571"/>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Tree>
    <p:extLst>
      <p:ext uri="{BB962C8B-B14F-4D97-AF65-F5344CB8AC3E}">
        <p14:creationId xmlns:p14="http://schemas.microsoft.com/office/powerpoint/2010/main" val="27603770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138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4260532"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SCHADSTOFFE</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48459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WOMIT HABEN WIR ES ZU TUN?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1117"/>
            <a:ext cx="10512424" cy="462097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a:ea typeface="Roboto"/>
                <a:cs typeface="Roboto"/>
              </a:rPr>
              <a:t>Ozon (O</a:t>
            </a:r>
            <a:r>
              <a:rPr lang="de-DE" sz="1800" baseline="-25000">
                <a:solidFill>
                  <a:srgbClr val="539E38"/>
                </a:solidFill>
                <a:latin typeface="Roboto"/>
                <a:ea typeface="Roboto"/>
                <a:cs typeface="Roboto"/>
              </a:rPr>
              <a:t>3</a:t>
            </a:r>
            <a:r>
              <a:rPr lang="de-DE" sz="1800">
                <a:solidFill>
                  <a:srgbClr val="539E38"/>
                </a:solidFill>
                <a:latin typeface="Roboto"/>
                <a:ea typeface="Roboto"/>
                <a:cs typeface="Roboto"/>
              </a:rPr>
              <a:t>)</a:t>
            </a:r>
          </a:p>
          <a:p>
            <a:pPr marL="0" indent="0">
              <a:buFont typeface="Arial" panose="020B0604020202020204" pitchFamily="34" charset="0"/>
              <a:buNone/>
            </a:pPr>
            <a:endParaRPr lang="de-DE" sz="18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a:ea typeface="Roboto"/>
                <a:cs typeface="Roboto"/>
              </a:rPr>
              <a:t>= farbloses und giftiges Gas</a:t>
            </a:r>
          </a:p>
          <a:p>
            <a:pPr marL="0" indent="0">
              <a:buClr>
                <a:srgbClr val="539E38"/>
              </a:buClr>
              <a:buNone/>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a:ea typeface="Roboto"/>
                <a:cs typeface="Roboto"/>
              </a:rPr>
              <a:t>Schützt in der natürlichen Ozonschicht unserer Atmosphäre die Erde vor UV-Strahlung </a:t>
            </a:r>
            <a:endParaRPr lang="de-DE" sz="1800">
              <a:latin typeface="Roboto" panose="02000000000000000000" pitchFamily="2" charset="0"/>
              <a:ea typeface="Roboto" panose="02000000000000000000" pitchFamily="2" charset="0"/>
              <a:cs typeface="Roboto"/>
            </a:endParaRPr>
          </a:p>
          <a:p>
            <a:pPr marL="0" indent="0">
              <a:buClr>
                <a:srgbClr val="539E38"/>
              </a:buClr>
              <a:buNone/>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a:ea typeface="Roboto"/>
                <a:cs typeface="Roboto"/>
              </a:rPr>
              <a:t>Bodennahes Ozon wird nicht direkt freigesetzt, sondern bildet sich bei intensiver Sonneneinstrahlung durch komplexe Prozesse aus Vorläuferstoffen (= sekundärer Schadstoff)</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None/>
            </a:pPr>
            <a:endParaRPr lang="de-DE" sz="1800">
              <a:latin typeface="Roboto" panose="02000000000000000000" pitchFamily="2" charset="0"/>
              <a:ea typeface="Roboto" panose="02000000000000000000" pitchFamily="2" charset="0"/>
            </a:endParaRPr>
          </a:p>
          <a:p>
            <a:pPr marL="0" indent="0">
              <a:buNone/>
            </a:pPr>
            <a:r>
              <a:rPr lang="de-DE" sz="1800">
                <a:solidFill>
                  <a:srgbClr val="539E38"/>
                </a:solidFill>
                <a:latin typeface="Roboto"/>
                <a:ea typeface="Roboto"/>
                <a:cs typeface="Roboto"/>
              </a:rPr>
              <a:t>	</a:t>
            </a:r>
            <a:r>
              <a:rPr lang="de-DE" sz="1800">
                <a:latin typeface="Roboto"/>
                <a:ea typeface="Roboto"/>
                <a:cs typeface="Roboto"/>
              </a:rPr>
              <a:t>am höchsten in den Monaten Mai bis September, zwischen 14 und 17 Uhr </a:t>
            </a:r>
            <a:endParaRPr lang="de-DE" sz="1800">
              <a:latin typeface="Roboto" panose="02000000000000000000" pitchFamily="2" charset="0"/>
              <a:ea typeface="Roboto" panose="02000000000000000000" pitchFamily="2" charset="0"/>
              <a:cs typeface="Roboto"/>
            </a:endParaRPr>
          </a:p>
          <a:p>
            <a:pPr marL="0" indent="0">
              <a:buNone/>
            </a:pPr>
            <a:r>
              <a:rPr lang="de-DE" sz="1800">
                <a:latin typeface="Roboto"/>
                <a:ea typeface="Roboto"/>
                <a:cs typeface="Roboto"/>
              </a:rPr>
              <a:t>	am höchsten am Stadtrand und ländlichen Gebieten</a:t>
            </a:r>
            <a:endParaRPr lang="de-DE" sz="1800">
              <a:solidFill>
                <a:srgbClr val="539E38"/>
              </a:solidFill>
              <a:latin typeface="Roboto"/>
              <a:ea typeface="Roboto"/>
              <a:cs typeface="Roboto"/>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grpSp>
        <p:nvGrpSpPr>
          <p:cNvPr id="14" name="Gruppieren 13">
            <a:extLst>
              <a:ext uri="{FF2B5EF4-FFF2-40B4-BE49-F238E27FC236}">
                <a16:creationId xmlns:a16="http://schemas.microsoft.com/office/drawing/2014/main" id="{671E8336-32FA-4133-8EED-148CC9F3BB63}"/>
              </a:ext>
            </a:extLst>
          </p:cNvPr>
          <p:cNvGrpSpPr/>
          <p:nvPr/>
        </p:nvGrpSpPr>
        <p:grpSpPr>
          <a:xfrm>
            <a:off x="839788" y="4142912"/>
            <a:ext cx="10512424" cy="768072"/>
            <a:chOff x="932258" y="4906820"/>
            <a:chExt cx="10442712" cy="864096"/>
          </a:xfrm>
          <a:solidFill>
            <a:srgbClr val="DAEFD3"/>
          </a:solidFill>
        </p:grpSpPr>
        <p:sp>
          <p:nvSpPr>
            <p:cNvPr id="15" name="Abgerundetes Rechteck 10">
              <a:extLst>
                <a:ext uri="{FF2B5EF4-FFF2-40B4-BE49-F238E27FC236}">
                  <a16:creationId xmlns:a16="http://schemas.microsoft.com/office/drawing/2014/main" id="{998D4861-71EA-4B3F-AA87-2D917CE325D7}"/>
                </a:ext>
              </a:extLst>
            </p:cNvPr>
            <p:cNvSpPr/>
            <p:nvPr/>
          </p:nvSpPr>
          <p:spPr>
            <a:xfrm>
              <a:off x="932258" y="4906820"/>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6" name="Textfeld 15">
              <a:extLst>
                <a:ext uri="{FF2B5EF4-FFF2-40B4-BE49-F238E27FC236}">
                  <a16:creationId xmlns:a16="http://schemas.microsoft.com/office/drawing/2014/main" id="{65358E58-C1DA-4A05-98D7-1107BE48833C}"/>
                </a:ext>
              </a:extLst>
            </p:cNvPr>
            <p:cNvSpPr txBox="1"/>
            <p:nvPr/>
          </p:nvSpPr>
          <p:spPr>
            <a:xfrm>
              <a:off x="1089039" y="5131115"/>
              <a:ext cx="9913842" cy="415506"/>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Bodennahes Ozon bildet sich bei anhaltenden Schönwetterperioden</a:t>
              </a:r>
            </a:p>
          </p:txBody>
        </p:sp>
      </p:grpSp>
      <p:sp>
        <p:nvSpPr>
          <p:cNvPr id="10" name="Pfeil nach rechts 14">
            <a:extLst>
              <a:ext uri="{FF2B5EF4-FFF2-40B4-BE49-F238E27FC236}">
                <a16:creationId xmlns:a16="http://schemas.microsoft.com/office/drawing/2014/main" id="{6C98D554-86A4-95A2-7706-132A6156A33D}"/>
              </a:ext>
            </a:extLst>
          </p:cNvPr>
          <p:cNvSpPr/>
          <p:nvPr/>
        </p:nvSpPr>
        <p:spPr>
          <a:xfrm>
            <a:off x="1264763" y="5130849"/>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1" name="Pfeil nach rechts 14">
            <a:extLst>
              <a:ext uri="{FF2B5EF4-FFF2-40B4-BE49-F238E27FC236}">
                <a16:creationId xmlns:a16="http://schemas.microsoft.com/office/drawing/2014/main" id="{2C14DE89-E205-233C-EDDE-4A3C8D248A5B}"/>
              </a:ext>
            </a:extLst>
          </p:cNvPr>
          <p:cNvSpPr/>
          <p:nvPr/>
        </p:nvSpPr>
        <p:spPr>
          <a:xfrm>
            <a:off x="1264763" y="5487975"/>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cxnSp>
        <p:nvCxnSpPr>
          <p:cNvPr id="18" name="Gerade Verbindung 17">
            <a:extLst>
              <a:ext uri="{FF2B5EF4-FFF2-40B4-BE49-F238E27FC236}">
                <a16:creationId xmlns:a16="http://schemas.microsoft.com/office/drawing/2014/main" id="{A8635648-4E8D-D454-4EC6-B0DA21385BA4}"/>
              </a:ext>
            </a:extLst>
          </p:cNvPr>
          <p:cNvCxnSpPr>
            <a:cxnSpLocks/>
          </p:cNvCxnSpPr>
          <p:nvPr/>
        </p:nvCxnSpPr>
        <p:spPr>
          <a:xfrm>
            <a:off x="841694" y="1698312"/>
            <a:ext cx="525430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90573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139</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5" y="441325"/>
            <a:ext cx="2587306" cy="780589"/>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WOMIT HABEN </a:t>
            </a:r>
          </a:p>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WIR ES ZU TUN?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1117"/>
            <a:ext cx="10512424" cy="5289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Ozon (O</a:t>
            </a:r>
            <a:r>
              <a:rPr lang="de-DE" sz="1800" baseline="-25000">
                <a:solidFill>
                  <a:srgbClr val="539E38"/>
                </a:solidFill>
                <a:latin typeface="Roboto" panose="02000000000000000000" pitchFamily="2" charset="0"/>
                <a:ea typeface="Roboto" panose="02000000000000000000" pitchFamily="2" charset="0"/>
              </a:rPr>
              <a:t>3</a:t>
            </a:r>
            <a:r>
              <a:rPr lang="de-DE" sz="1800">
                <a:solidFill>
                  <a:srgbClr val="539E38"/>
                </a:solidFill>
                <a:latin typeface="Roboto" panose="02000000000000000000" pitchFamily="2" charset="0"/>
                <a:ea typeface="Roboto" panose="02000000000000000000" pitchFamily="2" charset="0"/>
              </a:rPr>
              <a:t>)</a:t>
            </a:r>
            <a:endParaRPr lang="de-DE" sz="1800">
              <a:latin typeface="Roboto" panose="02000000000000000000" pitchFamily="2" charset="0"/>
              <a:ea typeface="Roboto" panose="02000000000000000000" pitchFamily="2" charset="0"/>
            </a:endParaRPr>
          </a:p>
          <a:p>
            <a:pPr marL="0" indent="0">
              <a:buNone/>
            </a:pPr>
            <a:endParaRPr lang="de-DE" sz="1800">
              <a:solidFill>
                <a:srgbClr val="539E38"/>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41694" y="1698312"/>
            <a:ext cx="5254306" cy="0"/>
          </a:xfrm>
          <a:prstGeom prst="line">
            <a:avLst/>
          </a:prstGeom>
        </p:spPr>
        <p:style>
          <a:lnRef idx="3">
            <a:schemeClr val="accent1"/>
          </a:lnRef>
          <a:fillRef idx="0">
            <a:schemeClr val="accent1"/>
          </a:fillRef>
          <a:effectRef idx="2">
            <a:schemeClr val="accent1"/>
          </a:effectRef>
          <a:fontRef idx="minor">
            <a:schemeClr val="tx1"/>
          </a:fontRef>
        </p:style>
      </p:cxnSp>
      <p:pic>
        <p:nvPicPr>
          <p:cNvPr id="3" name="Grafik 2">
            <a:extLst>
              <a:ext uri="{FF2B5EF4-FFF2-40B4-BE49-F238E27FC236}">
                <a16:creationId xmlns:a16="http://schemas.microsoft.com/office/drawing/2014/main" id="{6ACA81FE-8B54-7402-91D8-71F92911F9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42657" y="41425"/>
            <a:ext cx="8164286" cy="6647766"/>
          </a:xfrm>
          <a:prstGeom prst="rect">
            <a:avLst/>
          </a:prstGeom>
        </p:spPr>
      </p:pic>
      <p:sp>
        <p:nvSpPr>
          <p:cNvPr id="10" name="Titel 1">
            <a:extLst>
              <a:ext uri="{FF2B5EF4-FFF2-40B4-BE49-F238E27FC236}">
                <a16:creationId xmlns:a16="http://schemas.microsoft.com/office/drawing/2014/main" id="{C8C72878-AABE-4159-B584-DF7E03BDC387}"/>
              </a:ext>
            </a:extLst>
          </p:cNvPr>
          <p:cNvSpPr txBox="1">
            <a:spLocks/>
          </p:cNvSpPr>
          <p:nvPr/>
        </p:nvSpPr>
        <p:spPr bwMode="gray">
          <a:xfrm>
            <a:off x="839788" y="6431823"/>
            <a:ext cx="4592425" cy="257368"/>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LUFTSCHADSTOFFE</a:t>
            </a:r>
          </a:p>
        </p:txBody>
      </p:sp>
      <p:sp>
        <p:nvSpPr>
          <p:cNvPr id="2" name="Textfeld 1">
            <a:extLst>
              <a:ext uri="{FF2B5EF4-FFF2-40B4-BE49-F238E27FC236}">
                <a16:creationId xmlns:a16="http://schemas.microsoft.com/office/drawing/2014/main" id="{2B861A7B-40A6-9532-3CEF-079F633D2F83}"/>
              </a:ext>
            </a:extLst>
          </p:cNvPr>
          <p:cNvSpPr txBox="1"/>
          <p:nvPr/>
        </p:nvSpPr>
        <p:spPr>
          <a:xfrm>
            <a:off x="9767799" y="6172200"/>
            <a:ext cx="22335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latin typeface="Roboto"/>
                <a:ea typeface="Roboto"/>
                <a:cs typeface="Calibri"/>
              </a:rPr>
              <a:t>Bildungscent e.V.</a:t>
            </a:r>
            <a:endParaRPr lang="de-DE">
              <a:latin typeface="Roboto"/>
              <a:ea typeface="Roboto"/>
              <a:cs typeface="Roboto"/>
            </a:endParaRPr>
          </a:p>
        </p:txBody>
      </p:sp>
    </p:spTree>
    <p:extLst>
      <p:ext uri="{BB962C8B-B14F-4D97-AF65-F5344CB8AC3E}">
        <p14:creationId xmlns:p14="http://schemas.microsoft.com/office/powerpoint/2010/main" val="3745516595"/>
      </p:ext>
    </p:extLst>
  </p:cSld>
  <p:clrMapOvr>
    <a:masterClrMapping/>
  </p:clrMapOvr>
  <p:extLst>
    <p:ext uri="{6950BFC3-D8DA-4A85-94F7-54DA5524770B}">
      <p188:commentRel xmlns=""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520" y="451575"/>
            <a:ext cx="882826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kumimoji="0" lang="de-DE" sz="2300" b="0" i="0" u="none" strike="noStrike" kern="1200" cap="none" spc="0" normalizeH="0" baseline="0" noProof="0">
                <a:ln>
                  <a:noFill/>
                </a:ln>
                <a:solidFill>
                  <a:schemeClr val="accent1"/>
                </a:solidFill>
                <a:effectLst/>
                <a:uLnTx/>
                <a:uFillTx/>
                <a:latin typeface="Roboto"/>
                <a:ea typeface="Roboto"/>
                <a:cs typeface="Roboto"/>
              </a:rPr>
              <a:t>WARUM </a:t>
            </a:r>
            <a:r>
              <a:rPr lang="de-DE" sz="2300" b="0" err="1">
                <a:solidFill>
                  <a:schemeClr val="accent1"/>
                </a:solidFill>
                <a:latin typeface="Roboto"/>
                <a:ea typeface="Roboto"/>
                <a:cs typeface="Roboto"/>
              </a:rPr>
              <a:t>KlimaBild</a:t>
            </a:r>
            <a:r>
              <a:rPr lang="de-DE" sz="2300" b="0">
                <a:solidFill>
                  <a:schemeClr val="accent1"/>
                </a:solidFill>
                <a:latin typeface="Roboto"/>
                <a:ea typeface="Roboto"/>
                <a:cs typeface="Roboto"/>
              </a:rPr>
              <a:t> FÜR</a:t>
            </a:r>
            <a:r>
              <a:rPr kumimoji="0" lang="de-DE" sz="2300" b="0" i="0" u="none" strike="noStrike" kern="1200" cap="none" spc="0" normalizeH="0" baseline="0" noProof="0">
                <a:ln>
                  <a:noFill/>
                </a:ln>
                <a:solidFill>
                  <a:schemeClr val="accent1"/>
                </a:solidFill>
                <a:effectLst/>
                <a:uLnTx/>
                <a:uFillTx/>
                <a:latin typeface="Roboto"/>
                <a:ea typeface="Roboto"/>
                <a:cs typeface="Roboto"/>
              </a:rPr>
              <a:t> DIE </a:t>
            </a:r>
            <a:r>
              <a:rPr lang="de-DE" sz="2300" b="0">
                <a:solidFill>
                  <a:schemeClr val="accent1"/>
                </a:solidFill>
                <a:latin typeface="Roboto"/>
                <a:ea typeface="Roboto"/>
                <a:cs typeface="Roboto"/>
              </a:rPr>
              <a:t>KINDER- und JUGENDARBEIT (KJA)?</a:t>
            </a:r>
            <a:endParaRPr kumimoji="0" lang="de-DE" sz="2300" b="0" i="0" u="none" strike="noStrike" kern="1200" cap="none" spc="0" normalizeH="0" baseline="0" noProof="0">
              <a:ln>
                <a:noFill/>
              </a:ln>
              <a:solidFill>
                <a:schemeClr val="accent1"/>
              </a:solidFill>
              <a:effectLst/>
              <a:uLnTx/>
              <a:uFillTx/>
              <a:latin typeface="Roboto"/>
              <a:ea typeface="Roboto"/>
              <a:cs typeface="Roboto"/>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6109062" y="1381450"/>
            <a:ext cx="5245599"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Kinder und Jugendliche reagieren besonders vulnerable auf Umwelteinflüssen und Klimaveränderungen </a:t>
            </a:r>
            <a:r>
              <a:rPr lang="de-DE" sz="1800">
                <a:latin typeface="Roboto" panose="02000000000000000000" pitchFamily="2" charset="0"/>
                <a:ea typeface="Roboto" panose="02000000000000000000" pitchFamily="2" charset="0"/>
                <a:sym typeface="Wingdings" panose="05000000000000000000" pitchFamily="2" charset="2"/>
              </a:rPr>
              <a:t> Entwicklung!</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Erhöhte Exposition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sym typeface="Wingdings" pitchFamily="2" charset="2"/>
              </a:rPr>
              <a:t>Aufhalten im Freien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sym typeface="Wingdings" pitchFamily="2" charset="2"/>
              </a:rPr>
              <a:t>Wissen um Gesundheitsgefahren? </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sym typeface="Wingdings" pitchFamily="2" charset="2"/>
              </a:rPr>
              <a:t>Einschätzung der Gesundheitsgefahren?</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pic>
        <p:nvPicPr>
          <p:cNvPr id="3" name="Grafik 2" descr="Ein Bild, das draußen, Person, Baum, Gras enthält.&#10;&#10;Automatisch generierte Beschreibung">
            <a:extLst>
              <a:ext uri="{FF2B5EF4-FFF2-40B4-BE49-F238E27FC236}">
                <a16:creationId xmlns:a16="http://schemas.microsoft.com/office/drawing/2014/main" id="{F034FDE4-7A27-CD5E-EA73-51E02E6117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7338" y="1376363"/>
            <a:ext cx="5245598" cy="4420509"/>
          </a:xfrm>
          <a:prstGeom prst="rect">
            <a:avLst/>
          </a:prstGeom>
        </p:spPr>
      </p:pic>
    </p:spTree>
    <p:extLst>
      <p:ext uri="{BB962C8B-B14F-4D97-AF65-F5344CB8AC3E}">
        <p14:creationId xmlns:p14="http://schemas.microsoft.com/office/powerpoint/2010/main" val="1439841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4260532"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SCHADSTOFFE</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48459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WOMIT HABEN WIR ES ZU TUN?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1117"/>
            <a:ext cx="10512424" cy="5289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Ozon (O</a:t>
            </a:r>
            <a:r>
              <a:rPr lang="de-DE" sz="1800" baseline="-25000">
                <a:solidFill>
                  <a:srgbClr val="539E38"/>
                </a:solidFill>
                <a:latin typeface="Roboto" panose="02000000000000000000" pitchFamily="2" charset="0"/>
                <a:ea typeface="Roboto" panose="02000000000000000000" pitchFamily="2" charset="0"/>
              </a:rPr>
              <a:t>3</a:t>
            </a:r>
            <a:r>
              <a:rPr lang="de-DE" sz="1800">
                <a:solidFill>
                  <a:srgbClr val="539E38"/>
                </a:solidFill>
                <a:latin typeface="Roboto" panose="02000000000000000000" pitchFamily="2" charset="0"/>
                <a:ea typeface="Roboto" panose="02000000000000000000" pitchFamily="2" charset="0"/>
              </a:rPr>
              <a:t>)</a:t>
            </a:r>
            <a:endParaRPr lang="de-DE" sz="1800">
              <a:latin typeface="Roboto" panose="02000000000000000000" pitchFamily="2" charset="0"/>
              <a:ea typeface="Roboto" panose="02000000000000000000" pitchFamily="2" charset="0"/>
            </a:endParaRPr>
          </a:p>
          <a:p>
            <a:pPr marL="0" indent="0">
              <a:buNone/>
            </a:pPr>
            <a:endParaRPr lang="de-DE" sz="1800">
              <a:solidFill>
                <a:srgbClr val="539E38"/>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41694" y="1698312"/>
            <a:ext cx="5254306" cy="0"/>
          </a:xfrm>
          <a:prstGeom prst="line">
            <a:avLst/>
          </a:prstGeom>
        </p:spPr>
        <p:style>
          <a:lnRef idx="3">
            <a:schemeClr val="accent1"/>
          </a:lnRef>
          <a:fillRef idx="0">
            <a:schemeClr val="accent1"/>
          </a:fillRef>
          <a:effectRef idx="2">
            <a:schemeClr val="accent1"/>
          </a:effectRef>
          <a:fontRef idx="minor">
            <a:schemeClr val="tx1"/>
          </a:fontRef>
        </p:style>
      </p:cxnSp>
      <p:pic>
        <p:nvPicPr>
          <p:cNvPr id="3" name="Grafik 2">
            <a:extLst>
              <a:ext uri="{FF2B5EF4-FFF2-40B4-BE49-F238E27FC236}">
                <a16:creationId xmlns:a16="http://schemas.microsoft.com/office/drawing/2014/main" id="{6ACA81FE-8B54-7402-91D8-71F92911F9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410" y="1752600"/>
            <a:ext cx="5780002" cy="4706364"/>
          </a:xfrm>
          <a:prstGeom prst="rect">
            <a:avLst/>
          </a:prstGeom>
        </p:spPr>
      </p:pic>
      <p:sp>
        <p:nvSpPr>
          <p:cNvPr id="10" name="Inhaltsplatzhalter 2">
            <a:extLst>
              <a:ext uri="{FF2B5EF4-FFF2-40B4-BE49-F238E27FC236}">
                <a16:creationId xmlns:a16="http://schemas.microsoft.com/office/drawing/2014/main" id="{88343A7C-D723-AEFE-54F9-3D650E6A658A}"/>
              </a:ext>
            </a:extLst>
          </p:cNvPr>
          <p:cNvSpPr txBox="1">
            <a:spLocks/>
          </p:cNvSpPr>
          <p:nvPr/>
        </p:nvSpPr>
        <p:spPr>
          <a:xfrm>
            <a:off x="6306412" y="1772899"/>
            <a:ext cx="5780002" cy="5289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None/>
            </a:pPr>
            <a:r>
              <a:rPr lang="de-DE" sz="1800">
                <a:solidFill>
                  <a:srgbClr val="539E38"/>
                </a:solidFill>
                <a:latin typeface="Roboto" panose="02000000000000000000" pitchFamily="2" charset="0"/>
                <a:ea typeface="Roboto" panose="02000000000000000000" pitchFamily="2" charset="0"/>
              </a:rPr>
              <a:t>Bildung von bodennahem Ozon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UV-Strahlung spaltet Stickstoffdioxid NO</a:t>
            </a:r>
            <a:r>
              <a:rPr lang="de-DE" sz="1800" baseline="-25000">
                <a:latin typeface="Roboto" panose="02000000000000000000" pitchFamily="2" charset="0"/>
                <a:ea typeface="Roboto" panose="02000000000000000000" pitchFamily="2" charset="0"/>
              </a:rPr>
              <a:t>2 </a:t>
            </a:r>
            <a:r>
              <a:rPr lang="de-DE" sz="1800">
                <a:latin typeface="Roboto" panose="02000000000000000000" pitchFamily="2" charset="0"/>
                <a:ea typeface="Roboto" panose="02000000000000000000" pitchFamily="2" charset="0"/>
              </a:rPr>
              <a:t>in NO und O auf.</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Das O verbindet sich mit Sauerstoff O</a:t>
            </a:r>
            <a:r>
              <a:rPr lang="de-DE" sz="1800" baseline="-25000">
                <a:latin typeface="Roboto" panose="02000000000000000000" pitchFamily="2" charset="0"/>
                <a:ea typeface="Roboto" panose="02000000000000000000" pitchFamily="2" charset="0"/>
              </a:rPr>
              <a:t>2</a:t>
            </a:r>
            <a:r>
              <a:rPr lang="de-DE" sz="1800">
                <a:latin typeface="Roboto" panose="02000000000000000000" pitchFamily="2" charset="0"/>
                <a:ea typeface="Roboto" panose="02000000000000000000" pitchFamily="2" charset="0"/>
              </a:rPr>
              <a:t> aus der Luft zu O</a:t>
            </a:r>
            <a:r>
              <a:rPr lang="de-DE" sz="1800" baseline="-25000">
                <a:latin typeface="Roboto" panose="02000000000000000000" pitchFamily="2" charset="0"/>
                <a:ea typeface="Roboto" panose="02000000000000000000" pitchFamily="2" charset="0"/>
              </a:rPr>
              <a:t>3</a:t>
            </a:r>
            <a:r>
              <a:rPr lang="de-DE" sz="1800">
                <a:latin typeface="Roboto" panose="02000000000000000000" pitchFamily="2" charset="0"/>
                <a:ea typeface="Roboto" panose="02000000000000000000" pitchFamily="2" charset="0"/>
              </a:rPr>
              <a: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Entsteht hauptsächlich in Stadtgebieten (Stickoxide aus dem Straßenverkehr) aber wird durch Wind in städtische Randgebiete verweht.</a:t>
            </a:r>
          </a:p>
          <a:p>
            <a:pPr marL="0" indent="0">
              <a:buNone/>
            </a:pPr>
            <a:endParaRPr lang="de-DE" sz="1800" b="1">
              <a:latin typeface="Roboto" panose="02000000000000000000" pitchFamily="2" charset="0"/>
              <a:ea typeface="Roboto" panose="02000000000000000000" pitchFamily="2" charset="0"/>
            </a:endParaRPr>
          </a:p>
          <a:p>
            <a:pPr marL="0" indent="0">
              <a:buNone/>
            </a:pPr>
            <a:r>
              <a:rPr lang="de-DE" sz="1800" b="1">
                <a:solidFill>
                  <a:schemeClr val="accent1"/>
                </a:solidFill>
                <a:latin typeface="Roboto" panose="02000000000000000000" pitchFamily="2" charset="0"/>
                <a:ea typeface="Roboto" panose="02000000000000000000" pitchFamily="2" charset="0"/>
              </a:rPr>
              <a:t>Stadt-Land-Paradox: </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Stickstoffmonoxid NO reagiert durch abendlichen Berufsverkehr mit O</a:t>
            </a:r>
            <a:r>
              <a:rPr lang="de-DE" sz="1800" baseline="-25000">
                <a:latin typeface="Roboto" panose="02000000000000000000" pitchFamily="2" charset="0"/>
                <a:ea typeface="Roboto" panose="02000000000000000000" pitchFamily="2" charset="0"/>
              </a:rPr>
              <a:t>3</a:t>
            </a:r>
            <a:r>
              <a:rPr lang="de-DE" sz="1800">
                <a:latin typeface="Roboto" panose="02000000000000000000" pitchFamily="2" charset="0"/>
                <a:ea typeface="Roboto" panose="02000000000000000000" pitchFamily="2" charset="0"/>
              </a:rPr>
              <a:t> wieder zu NO</a:t>
            </a:r>
            <a:r>
              <a:rPr lang="de-DE" sz="1800" baseline="-25000">
                <a:latin typeface="Roboto" panose="02000000000000000000" pitchFamily="2" charset="0"/>
                <a:ea typeface="Roboto" panose="02000000000000000000" pitchFamily="2" charset="0"/>
              </a:rPr>
              <a:t>2</a:t>
            </a:r>
            <a:r>
              <a:rPr lang="de-DE" sz="1800">
                <a:latin typeface="Roboto" panose="02000000000000000000" pitchFamily="2" charset="0"/>
                <a:ea typeface="Roboto" panose="02000000000000000000" pitchFamily="2" charset="0"/>
              </a:rPr>
              <a:t> und O</a:t>
            </a:r>
            <a:r>
              <a:rPr lang="de-DE" sz="1800" baseline="-25000">
                <a:latin typeface="Roboto" panose="02000000000000000000" pitchFamily="2" charset="0"/>
                <a:ea typeface="Roboto" panose="02000000000000000000" pitchFamily="2" charset="0"/>
              </a:rPr>
              <a:t>2</a:t>
            </a:r>
            <a:r>
              <a:rPr lang="de-DE" sz="1800">
                <a:latin typeface="Roboto" panose="02000000000000000000" pitchFamily="2" charset="0"/>
                <a:ea typeface="Roboto" panose="02000000000000000000" pitchFamily="2" charset="0"/>
              </a:rPr>
              <a: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 städtischen Randgebieten ist die Ozonkonzentration höher als in Innenstädten.</a:t>
            </a:r>
            <a:endParaRPr lang="de-DE" sz="1800">
              <a:solidFill>
                <a:srgbClr val="539E38"/>
              </a:solidFill>
              <a:latin typeface="Roboto" panose="02000000000000000000" pitchFamily="2" charset="0"/>
              <a:ea typeface="Roboto" panose="02000000000000000000" pitchFamily="2" charset="0"/>
            </a:endParaRPr>
          </a:p>
          <a:p>
            <a:endParaRPr lang="de-DE" sz="1800">
              <a:solidFill>
                <a:srgbClr val="539E38"/>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Textfeld 6">
            <a:extLst>
              <a:ext uri="{FF2B5EF4-FFF2-40B4-BE49-F238E27FC236}">
                <a16:creationId xmlns:a16="http://schemas.microsoft.com/office/drawing/2014/main" id="{A1E8D4C0-E886-7BC4-4260-E0DC20C9580A}"/>
              </a:ext>
            </a:extLst>
          </p:cNvPr>
          <p:cNvSpPr txBox="1"/>
          <p:nvPr/>
        </p:nvSpPr>
        <p:spPr>
          <a:xfrm>
            <a:off x="106214" y="5855898"/>
            <a:ext cx="22335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latin typeface="Roboto"/>
                <a:ea typeface="Roboto"/>
                <a:cs typeface="Calibri"/>
              </a:rPr>
              <a:t>Bildungscent e.V.</a:t>
            </a:r>
            <a:endParaRPr lang="de-DE">
              <a:latin typeface="Roboto"/>
              <a:ea typeface="Roboto"/>
              <a:cs typeface="Roboto"/>
            </a:endParaRPr>
          </a:p>
        </p:txBody>
      </p:sp>
    </p:spTree>
    <p:extLst>
      <p:ext uri="{BB962C8B-B14F-4D97-AF65-F5344CB8AC3E}">
        <p14:creationId xmlns:p14="http://schemas.microsoft.com/office/powerpoint/2010/main" val="252803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200">
                <a:solidFill>
                  <a:sysClr val="window" lastClr="FFFFFF"/>
                </a:solidFill>
                <a:latin typeface="Roboto" panose="02000000000000000000" pitchFamily="2" charset="0"/>
                <a:ea typeface="Roboto" panose="02000000000000000000" pitchFamily="2" charset="0"/>
              </a:rPr>
              <a:t>KLIMAWANDEL &amp; LUFTSCHADSTOFFE IN DEUTSCHLAND</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792299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KLIMAWANDEL &amp; LUFTSCHADSTOFFE IN DEUTSCHLAND</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475787"/>
            <a:ext cx="10512424"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Prognose</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Menschengemachte Emissionen werden in Deutschland zurückgehen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Natürliche Prozesse und klimatische Einflüsse gewinnen an Bedeutung</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None/>
            </a:pPr>
            <a:r>
              <a:rPr lang="de-DE" sz="1800">
                <a:latin typeface="Roboto" panose="02000000000000000000" pitchFamily="2" charset="0"/>
                <a:ea typeface="Roboto" panose="02000000000000000000" pitchFamily="2" charset="0"/>
              </a:rPr>
              <a:t>	Zunahme von Extremwetterereignissen </a:t>
            </a:r>
          </a:p>
          <a:p>
            <a:pPr marL="0" indent="0">
              <a:buNone/>
            </a:pPr>
            <a:r>
              <a:rPr lang="de-DE" sz="1800">
                <a:latin typeface="Roboto" panose="02000000000000000000" pitchFamily="2" charset="0"/>
                <a:ea typeface="Roboto" panose="02000000000000000000" pitchFamily="2" charset="0"/>
              </a:rPr>
              <a:t>	Hitze, Starkregen, Stürme, Dürren, Inversionswetterlagen</a:t>
            </a:r>
          </a:p>
          <a:p>
            <a:pPr marL="0" indent="0">
              <a:buNone/>
            </a:pPr>
            <a:r>
              <a:rPr lang="de-DE" sz="1800">
                <a:latin typeface="Roboto" panose="02000000000000000000" pitchFamily="2" charset="0"/>
                <a:ea typeface="Roboto" panose="02000000000000000000" pitchFamily="2" charset="0"/>
              </a:rPr>
              <a:t>	starke Sonneneinstrahlung</a:t>
            </a:r>
          </a:p>
          <a:p>
            <a:pPr marL="0" indent="0">
              <a:buNone/>
            </a:pPr>
            <a:r>
              <a:rPr lang="de-DE" sz="1800">
                <a:latin typeface="Roboto" panose="02000000000000000000" pitchFamily="2" charset="0"/>
                <a:ea typeface="Roboto" panose="02000000000000000000" pitchFamily="2" charset="0"/>
              </a:rPr>
              <a:t>	Pollenkonzentration</a:t>
            </a:r>
          </a:p>
          <a:p>
            <a:pPr marL="0" indent="0">
              <a:buNone/>
            </a:pPr>
            <a:r>
              <a:rPr lang="de-DE" sz="1800">
                <a:latin typeface="Roboto" panose="02000000000000000000" pitchFamily="2" charset="0"/>
                <a:ea typeface="Roboto" panose="02000000000000000000" pitchFamily="2" charset="0"/>
              </a:rPr>
              <a:t>	Luftgeschwindigkeit etc. </a:t>
            </a: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39788" y="2805268"/>
            <a:ext cx="525621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E3F4B757-69DF-1417-9203-7127C7B33653}"/>
              </a:ext>
            </a:extLst>
          </p:cNvPr>
          <p:cNvGrpSpPr/>
          <p:nvPr/>
        </p:nvGrpSpPr>
        <p:grpSpPr>
          <a:xfrm>
            <a:off x="876548" y="1479069"/>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Die Luftqualität hängt nicht nur von </a:t>
              </a:r>
              <a:r>
                <a:rPr lang="de-DE">
                  <a:solidFill>
                    <a:schemeClr val="accent1"/>
                  </a:solidFill>
                  <a:latin typeface="Roboto" panose="02000000000000000000" pitchFamily="2" charset="0"/>
                  <a:ea typeface="Roboto" panose="02000000000000000000" pitchFamily="2" charset="0"/>
                </a:rPr>
                <a:t>Emissionen</a:t>
              </a:r>
              <a:r>
                <a:rPr lang="de-DE">
                  <a:latin typeface="Roboto" panose="02000000000000000000" pitchFamily="2" charset="0"/>
                  <a:ea typeface="Roboto" panose="02000000000000000000" pitchFamily="2" charset="0"/>
                </a:rPr>
                <a:t>, sondern auch von einer Vielzahl </a:t>
              </a:r>
            </a:p>
            <a:p>
              <a:pPr algn="ctr"/>
              <a:r>
                <a:rPr lang="de-DE">
                  <a:latin typeface="Roboto" panose="02000000000000000000" pitchFamily="2" charset="0"/>
                  <a:ea typeface="Roboto" panose="02000000000000000000" pitchFamily="2" charset="0"/>
                </a:rPr>
                <a:t>gekoppelter </a:t>
              </a:r>
              <a:r>
                <a:rPr lang="de-DE">
                  <a:solidFill>
                    <a:schemeClr val="accent1"/>
                  </a:solidFill>
                  <a:latin typeface="Roboto" panose="02000000000000000000" pitchFamily="2" charset="0"/>
                  <a:ea typeface="Roboto" panose="02000000000000000000" pitchFamily="2" charset="0"/>
                </a:rPr>
                <a:t>physikalischer und chemischer Prozesse </a:t>
              </a:r>
              <a:r>
                <a:rPr lang="de-DE">
                  <a:latin typeface="Roboto" panose="02000000000000000000" pitchFamily="2" charset="0"/>
                  <a:ea typeface="Roboto" panose="02000000000000000000" pitchFamily="2" charset="0"/>
                </a:rPr>
                <a:t>ab. </a:t>
              </a:r>
            </a:p>
          </p:txBody>
        </p:sp>
      </p:grpSp>
      <p:sp>
        <p:nvSpPr>
          <p:cNvPr id="14" name="Pfeil nach rechts 14">
            <a:extLst>
              <a:ext uri="{FF2B5EF4-FFF2-40B4-BE49-F238E27FC236}">
                <a16:creationId xmlns:a16="http://schemas.microsoft.com/office/drawing/2014/main" id="{A3296E58-AC01-414B-8839-AEEFB58E70F1}"/>
              </a:ext>
            </a:extLst>
          </p:cNvPr>
          <p:cNvSpPr/>
          <p:nvPr/>
        </p:nvSpPr>
        <p:spPr>
          <a:xfrm>
            <a:off x="1250316" y="4417700"/>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5" name="Pfeil nach rechts 14">
            <a:extLst>
              <a:ext uri="{FF2B5EF4-FFF2-40B4-BE49-F238E27FC236}">
                <a16:creationId xmlns:a16="http://schemas.microsoft.com/office/drawing/2014/main" id="{17B202E8-8FF2-4BDA-A42C-07C5C67715DB}"/>
              </a:ext>
            </a:extLst>
          </p:cNvPr>
          <p:cNvSpPr/>
          <p:nvPr/>
        </p:nvSpPr>
        <p:spPr>
          <a:xfrm>
            <a:off x="1250316" y="4039044"/>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6" name="Pfeil nach rechts 14">
            <a:extLst>
              <a:ext uri="{FF2B5EF4-FFF2-40B4-BE49-F238E27FC236}">
                <a16:creationId xmlns:a16="http://schemas.microsoft.com/office/drawing/2014/main" id="{F7197303-28BF-4549-AEB9-EC929EF8FF6F}"/>
              </a:ext>
            </a:extLst>
          </p:cNvPr>
          <p:cNvSpPr/>
          <p:nvPr/>
        </p:nvSpPr>
        <p:spPr>
          <a:xfrm>
            <a:off x="1250316" y="4784482"/>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8" name="Pfeil nach rechts 14">
            <a:extLst>
              <a:ext uri="{FF2B5EF4-FFF2-40B4-BE49-F238E27FC236}">
                <a16:creationId xmlns:a16="http://schemas.microsoft.com/office/drawing/2014/main" id="{D0CAE6DD-FF46-4C36-9E10-84ABF66B9686}"/>
              </a:ext>
            </a:extLst>
          </p:cNvPr>
          <p:cNvSpPr/>
          <p:nvPr/>
        </p:nvSpPr>
        <p:spPr>
          <a:xfrm>
            <a:off x="1250316" y="5158149"/>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2" name="Pfeil nach rechts 14">
            <a:extLst>
              <a:ext uri="{FF2B5EF4-FFF2-40B4-BE49-F238E27FC236}">
                <a16:creationId xmlns:a16="http://schemas.microsoft.com/office/drawing/2014/main" id="{8932E90C-6DB7-9EEC-F25C-C25BD9CC4C32}"/>
              </a:ext>
            </a:extLst>
          </p:cNvPr>
          <p:cNvSpPr/>
          <p:nvPr/>
        </p:nvSpPr>
        <p:spPr>
          <a:xfrm>
            <a:off x="1263016" y="5526449"/>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Tree>
    <p:extLst>
      <p:ext uri="{BB962C8B-B14F-4D97-AF65-F5344CB8AC3E}">
        <p14:creationId xmlns:p14="http://schemas.microsoft.com/office/powerpoint/2010/main" val="31690664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200">
                <a:solidFill>
                  <a:sysClr val="window" lastClr="FFFFFF"/>
                </a:solidFill>
                <a:latin typeface="Roboto" panose="02000000000000000000" pitchFamily="2" charset="0"/>
                <a:ea typeface="Roboto" panose="02000000000000000000" pitchFamily="2" charset="0"/>
              </a:rPr>
              <a:t>KLIMAWANDEL &amp; LUFTSCHADSTOFFE IN DEUTSCHLAND</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5" y="441325"/>
            <a:ext cx="52543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EXKURS: INVERSIONSWETTERLAGE</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475787"/>
            <a:ext cx="10512424"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latin typeface="Roboto" panose="02000000000000000000" pitchFamily="2" charset="0"/>
                <a:ea typeface="Roboto" panose="02000000000000000000" pitchFamily="2" charset="0"/>
              </a:rPr>
              <a:t>Lat. </a:t>
            </a:r>
            <a:r>
              <a:rPr lang="de-DE" sz="1800" err="1">
                <a:latin typeface="Roboto" panose="02000000000000000000" pitchFamily="2" charset="0"/>
                <a:ea typeface="Roboto" panose="02000000000000000000" pitchFamily="2" charset="0"/>
              </a:rPr>
              <a:t>inversio</a:t>
            </a:r>
            <a:r>
              <a:rPr lang="de-DE" sz="1800">
                <a:latin typeface="Roboto" panose="02000000000000000000" pitchFamily="2" charset="0"/>
                <a:ea typeface="Roboto" panose="02000000000000000000" pitchFamily="2" charset="0"/>
              </a:rPr>
              <a:t> = Umkehr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Ansammeln von Schadstoffen in unteren Schichten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Tritt häufig in Wintermonaten auf</a:t>
            </a:r>
          </a:p>
          <a:p>
            <a:pPr marL="0" indent="0">
              <a:buClr>
                <a:srgbClr val="539E38"/>
              </a:buClr>
              <a:buNone/>
            </a:pPr>
            <a:r>
              <a:rPr lang="de-DE" sz="1800">
                <a:solidFill>
                  <a:schemeClr val="accent1"/>
                </a:solidFill>
                <a:latin typeface="Roboto" panose="02000000000000000000" pitchFamily="2" charset="0"/>
                <a:ea typeface="Roboto" panose="02000000000000000000" pitchFamily="2" charset="0"/>
              </a:rPr>
              <a:t>Folgen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Smog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Bodennebel</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Ansteigende Staubkonzentration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Höhere Schadstoffbelastung</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pPr marL="0" indent="0">
              <a:buClr>
                <a:srgbClr val="539E38"/>
              </a:buClr>
              <a:buNone/>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grpSp>
        <p:nvGrpSpPr>
          <p:cNvPr id="10" name="Gruppieren 9">
            <a:extLst>
              <a:ext uri="{FF2B5EF4-FFF2-40B4-BE49-F238E27FC236}">
                <a16:creationId xmlns:a16="http://schemas.microsoft.com/office/drawing/2014/main" id="{E3F4B757-69DF-1417-9203-7127C7B33653}"/>
              </a:ext>
            </a:extLst>
          </p:cNvPr>
          <p:cNvGrpSpPr/>
          <p:nvPr/>
        </p:nvGrpSpPr>
        <p:grpSpPr>
          <a:xfrm>
            <a:off x="876548" y="1479069"/>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Wetterphänomen:  es findet kein Luftaustausch statt, weil oberhalb einer kühlen Luftschicht warme Luft folgt, die als Deckel wirkt</a:t>
              </a:r>
            </a:p>
          </p:txBody>
        </p:sp>
      </p:grpSp>
      <p:cxnSp>
        <p:nvCxnSpPr>
          <p:cNvPr id="2" name="Gerade Verbindung 1">
            <a:extLst>
              <a:ext uri="{FF2B5EF4-FFF2-40B4-BE49-F238E27FC236}">
                <a16:creationId xmlns:a16="http://schemas.microsoft.com/office/drawing/2014/main" id="{A4B5E87D-0A04-0103-FE7B-76253988BE21}"/>
              </a:ext>
            </a:extLst>
          </p:cNvPr>
          <p:cNvCxnSpPr>
            <a:cxnSpLocks/>
          </p:cNvCxnSpPr>
          <p:nvPr/>
        </p:nvCxnSpPr>
        <p:spPr>
          <a:xfrm>
            <a:off x="839788" y="3915612"/>
            <a:ext cx="5256212"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Rechteck 2">
            <a:extLst>
              <a:ext uri="{FF2B5EF4-FFF2-40B4-BE49-F238E27FC236}">
                <a16:creationId xmlns:a16="http://schemas.microsoft.com/office/drawing/2014/main" id="{EA42288E-01DA-5C94-E610-F85EBCA540EB}"/>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1693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7" y="6431822"/>
            <a:ext cx="5486506"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200">
                <a:solidFill>
                  <a:sysClr val="window" lastClr="FFFFFF"/>
                </a:solidFill>
                <a:latin typeface="Roboto" panose="02000000000000000000" pitchFamily="2" charset="0"/>
                <a:ea typeface="Roboto" panose="02000000000000000000" pitchFamily="2" charset="0"/>
              </a:rPr>
              <a:t>LUFTSCHADSTOFFE: AUSWIRKUNGEN AUF DIE GESUNDHEIT</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10691493"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AUSWIRKUNGEN </a:t>
            </a:r>
            <a:r>
              <a:rPr lang="de-DE" sz="2300" b="0">
                <a:solidFill>
                  <a:schemeClr val="accent1"/>
                </a:solidFill>
                <a:latin typeface="Roboto" panose="02000000000000000000" pitchFamily="2" charset="0"/>
                <a:ea typeface="Roboto" panose="02000000000000000000" pitchFamily="2" charset="0"/>
              </a:rPr>
              <a:t>VON LUFTSCHADSTOFFEN </a:t>
            </a: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AUF DIE GESUNDHEIT</a:t>
            </a:r>
          </a:p>
        </p:txBody>
      </p:sp>
      <p:pic>
        <p:nvPicPr>
          <p:cNvPr id="3" name="Grafik 2">
            <a:extLst>
              <a:ext uri="{FF2B5EF4-FFF2-40B4-BE49-F238E27FC236}">
                <a16:creationId xmlns:a16="http://schemas.microsoft.com/office/drawing/2014/main" id="{9910ECC8-EC4B-63E1-AD1C-6BCDAB6120C9}"/>
              </a:ext>
            </a:extLst>
          </p:cNvPr>
          <p:cNvPicPr>
            <a:picLocks noChangeAspect="1"/>
          </p:cNvPicPr>
          <p:nvPr/>
        </p:nvPicPr>
        <p:blipFill>
          <a:blip r:embed="rId3"/>
          <a:stretch>
            <a:fillRect/>
          </a:stretch>
        </p:blipFill>
        <p:spPr>
          <a:xfrm>
            <a:off x="1206948" y="906701"/>
            <a:ext cx="9795509" cy="5509974"/>
          </a:xfrm>
          <a:prstGeom prst="rect">
            <a:avLst/>
          </a:prstGeom>
        </p:spPr>
      </p:pic>
    </p:spTree>
    <p:extLst>
      <p:ext uri="{BB962C8B-B14F-4D97-AF65-F5344CB8AC3E}">
        <p14:creationId xmlns:p14="http://schemas.microsoft.com/office/powerpoint/2010/main" val="28302985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7" y="6431822"/>
            <a:ext cx="5486506"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200">
                <a:solidFill>
                  <a:sysClr val="window" lastClr="FFFFFF"/>
                </a:solidFill>
                <a:latin typeface="Roboto" panose="02000000000000000000" pitchFamily="2" charset="0"/>
                <a:ea typeface="Roboto" panose="02000000000000000000" pitchFamily="2" charset="0"/>
              </a:rPr>
              <a:t>LUFTSCHADSTOFFE: BEDEUTUNG FÜR DIE KINDER- UND JUGENDARBEIT</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635835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RISIKOGRUPPE: KINDER UND JUGENDLICHE</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9" y="2858238"/>
            <a:ext cx="5256212" cy="3425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Ihre Körper befinden sich noch in der Entwicklung.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Vermindertes Lungenwachstum durch Luftschadstoffe.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Risiko für die Entwicklung von Asthma, Allergien und Infektionen.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Die eingeatmete Dosis an Schadstoffen ist im Verhältnis höher, aufgrund geringerer Körpergröße.</a:t>
            </a: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grpSp>
        <p:nvGrpSpPr>
          <p:cNvPr id="10" name="Gruppieren 9">
            <a:extLst>
              <a:ext uri="{FF2B5EF4-FFF2-40B4-BE49-F238E27FC236}">
                <a16:creationId xmlns:a16="http://schemas.microsoft.com/office/drawing/2014/main" id="{E3F4B757-69DF-1417-9203-7127C7B33653}"/>
              </a:ext>
            </a:extLst>
          </p:cNvPr>
          <p:cNvGrpSpPr/>
          <p:nvPr/>
        </p:nvGrpSpPr>
        <p:grpSpPr>
          <a:xfrm>
            <a:off x="850422" y="1479069"/>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2142428"/>
              <a:ext cx="9913842" cy="415506"/>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Kinder und Jugendliche sind besonders gefährdet!</a:t>
              </a:r>
            </a:p>
          </p:txBody>
        </p:sp>
      </p:grpSp>
      <p:pic>
        <p:nvPicPr>
          <p:cNvPr id="2050" name="Picture 2" descr="Junge, Hafen, Kind, Sommer, Reisen, Meer, Ferien, Jung">
            <a:extLst>
              <a:ext uri="{FF2B5EF4-FFF2-40B4-BE49-F238E27FC236}">
                <a16:creationId xmlns:a16="http://schemas.microsoft.com/office/drawing/2014/main" id="{18BF6916-35C2-30A1-2979-E92BE1AD8C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6292" y="2447667"/>
            <a:ext cx="5025919" cy="376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3890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3"/>
            <a:ext cx="4328265"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200">
                <a:solidFill>
                  <a:sysClr val="window" lastClr="FFFFFF"/>
                </a:solidFill>
                <a:latin typeface="Roboto" panose="02000000000000000000" pitchFamily="2" charset="0"/>
                <a:ea typeface="Roboto" panose="02000000000000000000" pitchFamily="2" charset="0"/>
              </a:rPr>
              <a:t>LUFTSCHADSTOFFE: BEDEUTUNG FÜR DIE GESUNDHEIT</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48459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BEDEUTUNG FÜR DIE GESUNDHEIT</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478261"/>
            <a:ext cx="10512424" cy="2387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Schutzmaßnahmen</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Sich über aktuelle Luftqualität informieren (Luftqualitätsindex des Bundesumweltamtes)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Körperliche Aktivität zu Zeiten erhöhter Ozonkonzentrationen (Mittagsstunden) meiden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Stark befahrene Straßen meiden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Am Morgen lüften, wenn die Ozonkonzentration am geringsten ist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Emissionen reduzieren</a:t>
            </a: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76298" y="1773104"/>
            <a:ext cx="521970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54822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146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Umweltgerechtigkeit</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8" name="Grafik 7" descr="Waage der Justitia mit einfarbiger Füllung">
            <a:extLst>
              <a:ext uri="{FF2B5EF4-FFF2-40B4-BE49-F238E27FC236}">
                <a16:creationId xmlns:a16="http://schemas.microsoft.com/office/drawing/2014/main" id="{C0F31CB9-BB3B-CCF4-D235-D9A4ECE03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41324"/>
            <a:ext cx="901743" cy="901743"/>
          </a:xfrm>
          <a:prstGeom prst="rect">
            <a:avLst/>
          </a:prstGeom>
        </p:spPr>
      </p:pic>
      <p:pic>
        <p:nvPicPr>
          <p:cNvPr id="1026" name="Picture 2" descr="Kostenlose Fotos zum Thema Trauriger mann">
            <a:extLst>
              <a:ext uri="{FF2B5EF4-FFF2-40B4-BE49-F238E27FC236}">
                <a16:creationId xmlns:a16="http://schemas.microsoft.com/office/drawing/2014/main" id="{D84B5940-D452-90B4-3399-8AE41C6F54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1694" y="1941089"/>
            <a:ext cx="6803864" cy="453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177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978984"/>
            <a:ext cx="11867322" cy="4554000"/>
          </a:xfrm>
          <a:prstGeom prst="rect">
            <a:avLst/>
          </a:prstGeom>
          <a:solidFill>
            <a:srgbClr val="E8F3D6"/>
          </a:solidFill>
          <a:ln>
            <a:noFill/>
          </a:ln>
        </p:spPr>
        <p:txBody>
          <a:bodyPr wrap="square" rtlCol="0" anchor="ctr">
            <a:noAutofit/>
          </a:bodyPr>
          <a:lstStyle/>
          <a:p>
            <a:pPr algn="ctr"/>
            <a:r>
              <a:rPr lang="de-DE" sz="2800">
                <a:latin typeface="Roboto" panose="02000000000000000000" pitchFamily="2" charset="0"/>
                <a:ea typeface="Roboto" panose="02000000000000000000" pitchFamily="2" charset="0"/>
              </a:rPr>
              <a:t>Beleuchtet wird ein Tagesablauf zweier Jugendlicher.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631216"/>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GESCHICHTE ZU UMWELTGERECHTIGKEIT</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122594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978984"/>
            <a:ext cx="11867322" cy="45540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Arial" panose="020B0604020202020204" pitchFamily="34" charset="0"/>
              </a:rPr>
              <a:t>Es ist ein sonniger Donnerstagnachmittag, als Marie das Schulgebäude verlässt.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Sie spürt wie die Hitze ihr entgegen kommt, als sie die Eingangstür öffnet.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An der Straße steht schon das Auto ihrer Mama, mit dem sie immer abgeholt wird.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Marie</a:t>
            </a:r>
            <a:r>
              <a:rPr lang="de-DE" sz="1800" b="0" i="0" u="none" strike="noStrike">
                <a:effectLst/>
                <a:latin typeface="Segoe UI" panose="020B0502040204020203" pitchFamily="34" charset="0"/>
              </a:rPr>
              <a:t> überkommt eine kleine </a:t>
            </a:r>
            <a:r>
              <a:rPr lang="de-DE" sz="1800" b="0" i="0" u="none" strike="noStrike">
                <a:effectLst/>
                <a:latin typeface="Arial" panose="020B0604020202020204" pitchFamily="34" charset="0"/>
              </a:rPr>
              <a:t>Müdigkeit, als sie sich auf den Beifahrersitz fallen lässt. Die Lederbezüge des Sitzes sind fast schon kalt auf der nackten Haut ihrer Beinrückseiten und auch die kühle Luft, die ihr die Lüftung ins Gesicht bläst, lässt sie etwas frösteln.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Ihre Mutter erkundigt sich nach ihrem Tag, aber eigentlich ist Marie zu müde, um sich zu unterhalten.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Als sie in der dunklen Garage aus dem Wagen steigt, ist es dort noch angenehm kühl. Marie </a:t>
            </a:r>
            <a:r>
              <a:rPr lang="de-DE" sz="1800" b="0" i="0" u="none" strike="noStrike">
                <a:effectLst/>
                <a:latin typeface="Segoe UI" panose="020B0502040204020203" pitchFamily="34" charset="0"/>
              </a:rPr>
              <a:t>öffnet die Haustür </a:t>
            </a:r>
            <a:r>
              <a:rPr lang="de-DE" sz="1800" b="0" i="0" u="none" strike="noStrike">
                <a:effectLst/>
                <a:latin typeface="Arial" panose="020B0604020202020204" pitchFamily="34" charset="0"/>
              </a:rPr>
              <a:t>läuft die Treppen hoch in ihr Zimmer, und spürt, wie es mit jeder Stufe nach oben etwas wärmer wird.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Ihr Zimmer ist direkt unter dem Dach, weshalb sie überlegt ihre Hausaufgaben stattdessen lieber im Garten, im Schatten unter der großen Kastanie oder im Keller, im Büro ihres Vaters zu machen.  </a:t>
            </a:r>
            <a:endParaRPr lang="de-DE" b="0" i="0" u="none" strike="noStrike">
              <a:effectLst/>
              <a:latin typeface="Segoe UI" panose="020B0502040204020203" pitchFamily="34" charset="0"/>
            </a:endParaRPr>
          </a:p>
          <a:p>
            <a:pPr algn="just"/>
            <a:endParaRPr lang="de-DE">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GESCHICHTE SZENARIO I TEIL 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659940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978984"/>
            <a:ext cx="11867322" cy="4554000"/>
          </a:xfrm>
          <a:prstGeom prst="rect">
            <a:avLst/>
          </a:prstGeom>
          <a:solidFill>
            <a:srgbClr val="E8F3D6"/>
          </a:solidFill>
          <a:ln>
            <a:noFill/>
          </a:ln>
        </p:spPr>
        <p:txBody>
          <a:bodyPr wrap="square" rtlCol="0" anchor="ctr">
            <a:noAutofit/>
          </a:bodyPr>
          <a:lstStyle/>
          <a:p>
            <a:pPr algn="l" rtl="0" fontAlgn="base"/>
            <a:r>
              <a:rPr lang="de-DE" sz="1800" b="0" i="0" u="none" strike="noStrike">
                <a:effectLst/>
                <a:latin typeface="Arial" panose="020B0604020202020204" pitchFamily="34" charset="0"/>
              </a:rPr>
              <a:t>Eigentlich hat sie gerade gar keine Lust auf die Schularbeiten, aber ihre Mutter hat bereits gesagt, solange sie die Hausaufgaben nicht erledigt hat, darf sie nicht zur Poolparty ihrer Nachbarin Lisa.  </a:t>
            </a:r>
            <a:endParaRPr lang="de-DE" b="0" i="0" u="none" strike="noStrike">
              <a:effectLst/>
              <a:latin typeface="Segoe UI" panose="020B0502040204020203" pitchFamily="34" charset="0"/>
            </a:endParaRPr>
          </a:p>
          <a:p>
            <a:pPr algn="l" rtl="0" fontAlgn="base"/>
            <a:r>
              <a:rPr lang="de-DE" sz="1800" b="0" i="0" u="none" strike="noStrike">
                <a:effectLst/>
                <a:latin typeface="Arial" panose="020B0604020202020204" pitchFamily="34" charset="0"/>
              </a:rPr>
              <a:t>In der Gegend haben viele ein Pool im Garten, und Marie </a:t>
            </a:r>
            <a:r>
              <a:rPr lang="de-DE" sz="1800" b="0" i="0" u="none" strike="noStrike">
                <a:effectLst/>
                <a:latin typeface="Segoe UI" panose="020B0502040204020203" pitchFamily="34" charset="0"/>
              </a:rPr>
              <a:t>ärgert sich immer wieder</a:t>
            </a:r>
            <a:r>
              <a:rPr lang="de-DE" sz="1800" b="0" i="0" u="none" strike="noStrike">
                <a:effectLst/>
                <a:latin typeface="Arial" panose="020B0604020202020204" pitchFamily="34" charset="0"/>
              </a:rPr>
              <a:t>, warum ihre Familie keinen hat.  </a:t>
            </a:r>
            <a:endParaRPr lang="de-DE" b="0" i="0" u="none" strike="noStrike">
              <a:effectLst/>
              <a:latin typeface="Segoe UI" panose="020B0502040204020203" pitchFamily="34" charset="0"/>
            </a:endParaRPr>
          </a:p>
          <a:p>
            <a:pPr algn="l" rtl="0" fontAlgn="base"/>
            <a:r>
              <a:rPr lang="de-DE" sz="1800" b="0" i="0" u="none" strike="noStrike">
                <a:effectLst/>
                <a:latin typeface="Arial" panose="020B0604020202020204" pitchFamily="34" charset="0"/>
              </a:rPr>
              <a:t>Marie greift ihre Schulsachen und geht runter Richtung Keller, auf dem Weg biegt sie noch in die Küche ab und befüllt sich ein Glas mit Eiswürfeln, welche der Kühlschrank immer schon vorproduziert hat. Sie hofft, dass ihr ein Glas kalte Cola die nötige Energie gibt, um die Hausaufgaben bald erledigt zu haben und sie dann schnell rüber zu Lisa in den Pool gehen kann.  </a:t>
            </a:r>
            <a:endParaRPr lang="de-DE" b="0" i="0" u="none" strike="noStrike">
              <a:effectLst/>
              <a:latin typeface="Segoe UI" panose="020B0502040204020203" pitchFamily="34" charset="0"/>
            </a:endParaRPr>
          </a:p>
          <a:p>
            <a:pPr algn="l" rtl="0" fontAlgn="base"/>
            <a:r>
              <a:rPr lang="de-DE" sz="1800" b="0" i="0" u="none" strike="noStrike">
                <a:effectLst/>
                <a:latin typeface="Arial" panose="020B0604020202020204" pitchFamily="34" charset="0"/>
              </a:rPr>
              <a:t>Sommer ist ihre Lieblingsjahreszeit. </a:t>
            </a:r>
            <a:endParaRPr lang="de-DE" b="0" i="0" u="none" strike="noStrike">
              <a:effectLst/>
              <a:latin typeface="Segoe UI" panose="020B0502040204020203" pitchFamily="34" charset="0"/>
            </a:endParaRPr>
          </a:p>
          <a:p>
            <a:pPr algn="just"/>
            <a:endParaRPr lang="de-DE">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GESCHICHTE SZENARIO I TEIL 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8230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15</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27195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a:ea typeface="Roboto"/>
                <a:cs typeface="Roboto"/>
              </a:rPr>
              <a:t>WAS IST DAS ZIEL VON </a:t>
            </a:r>
            <a:r>
              <a:rPr lang="de-DE" sz="2300" b="0" err="1">
                <a:solidFill>
                  <a:schemeClr val="accent1"/>
                </a:solidFill>
                <a:latin typeface="Roboto"/>
                <a:ea typeface="Roboto"/>
                <a:cs typeface="Roboto"/>
              </a:rPr>
              <a:t>KlimaBild</a:t>
            </a:r>
            <a:r>
              <a:rPr lang="de-DE" sz="2300" b="0">
                <a:solidFill>
                  <a:schemeClr val="accent1"/>
                </a:solidFill>
                <a:latin typeface="Roboto"/>
                <a:ea typeface="Roboto"/>
                <a:cs typeface="Roboto"/>
              </a:rPr>
              <a:t> ?</a:t>
            </a:r>
            <a:endParaRPr kumimoji="0" lang="de-DE" sz="2300" b="0" i="0" u="none" strike="noStrike" kern="1200" cap="none" spc="0" normalizeH="0" baseline="0" noProof="0">
              <a:ln>
                <a:noFill/>
              </a:ln>
              <a:solidFill>
                <a:schemeClr val="accent1"/>
              </a:solidFill>
              <a:effectLst/>
              <a:uLnTx/>
              <a:uFillTx/>
              <a:latin typeface="Roboto"/>
              <a:ea typeface="Roboto"/>
              <a:cs typeface="Roboto"/>
            </a:endParaRPr>
          </a:p>
        </p:txBody>
      </p:sp>
      <p:pic>
        <p:nvPicPr>
          <p:cNvPr id="3" name="Grafik 2">
            <a:extLst>
              <a:ext uri="{FF2B5EF4-FFF2-40B4-BE49-F238E27FC236}">
                <a16:creationId xmlns:a16="http://schemas.microsoft.com/office/drawing/2014/main" id="{383A8DCB-AAB6-2119-0F56-70AD2C7F39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869198"/>
            <a:ext cx="5271955" cy="3509145"/>
          </a:xfrm>
          <a:prstGeom prst="rect">
            <a:avLst/>
          </a:prstGeom>
        </p:spPr>
      </p:pic>
      <p:sp>
        <p:nvSpPr>
          <p:cNvPr id="5" name="Textfeld 4">
            <a:extLst>
              <a:ext uri="{FF2B5EF4-FFF2-40B4-BE49-F238E27FC236}">
                <a16:creationId xmlns:a16="http://schemas.microsoft.com/office/drawing/2014/main" id="{5C86D34D-599B-97D9-78AE-06E77DEF110B}"/>
              </a:ext>
            </a:extLst>
          </p:cNvPr>
          <p:cNvSpPr txBox="1"/>
          <p:nvPr/>
        </p:nvSpPr>
        <p:spPr>
          <a:xfrm>
            <a:off x="857911" y="1892663"/>
            <a:ext cx="5240470" cy="3970318"/>
          </a:xfrm>
          <a:prstGeom prst="rect">
            <a:avLst/>
          </a:prstGeom>
          <a:noFill/>
        </p:spPr>
        <p:txBody>
          <a:bodyPr wrap="square" rtlCol="0">
            <a:spAutoFit/>
          </a:bodyPr>
          <a:lstStyle/>
          <a:p>
            <a:pPr marL="285750" indent="-285750">
              <a:buClr>
                <a:srgbClr val="16772C"/>
              </a:buClr>
              <a:buFont typeface="Wingdings" pitchFamily="2" charset="2"/>
              <a:buChar char="§"/>
            </a:pPr>
            <a:r>
              <a:rPr lang="de-DE">
                <a:latin typeface="Roboto" panose="02000000000000000000" pitchFamily="2" charset="0"/>
                <a:ea typeface="Roboto" panose="02000000000000000000" pitchFamily="2" charset="0"/>
              </a:rPr>
              <a:t>Integration Klimawandel und Gesundheit in die Arbeit mit Kindern und Jugendlichen</a:t>
            </a:r>
          </a:p>
          <a:p>
            <a:pPr marL="285750" indent="-285750">
              <a:buClr>
                <a:srgbClr val="16772C"/>
              </a:buClr>
              <a:buFont typeface="Wingdings" pitchFamily="2" charset="2"/>
              <a:buChar char="§"/>
            </a:pPr>
            <a:endParaRPr lang="de-DE">
              <a:latin typeface="Roboto" panose="02000000000000000000" pitchFamily="2" charset="0"/>
              <a:ea typeface="Roboto" panose="02000000000000000000" pitchFamily="2" charset="0"/>
              <a:sym typeface="Wingdings" pitchFamily="2" charset="2"/>
            </a:endParaRPr>
          </a:p>
          <a:p>
            <a:pPr marL="285750" indent="-285750">
              <a:buClr>
                <a:srgbClr val="16772C"/>
              </a:buClr>
              <a:buFont typeface="Wingdings" pitchFamily="2" charset="2"/>
              <a:buChar char="§"/>
            </a:pPr>
            <a:r>
              <a:rPr lang="de-DE">
                <a:latin typeface="Roboto" panose="02000000000000000000" pitchFamily="2" charset="0"/>
                <a:ea typeface="Roboto" panose="02000000000000000000" pitchFamily="2" charset="0"/>
                <a:sym typeface="Wingdings" pitchFamily="2" charset="2"/>
              </a:rPr>
              <a:t>Kinder und Jugendliche zu klimaangepasstem Verhalten befähigen</a:t>
            </a:r>
          </a:p>
          <a:p>
            <a:pPr marL="285750" indent="-285750">
              <a:buClr>
                <a:srgbClr val="16772C"/>
              </a:buClr>
              <a:buFont typeface="Wingdings" pitchFamily="2" charset="2"/>
              <a:buChar char="§"/>
            </a:pPr>
            <a:endParaRPr lang="de-DE">
              <a:latin typeface="Roboto" panose="02000000000000000000" pitchFamily="2" charset="0"/>
              <a:ea typeface="Roboto" panose="02000000000000000000" pitchFamily="2" charset="0"/>
              <a:sym typeface="Wingdings" pitchFamily="2" charset="2"/>
            </a:endParaRPr>
          </a:p>
          <a:p>
            <a:pPr marL="285750" indent="-285750">
              <a:buClr>
                <a:srgbClr val="16772C"/>
              </a:buClr>
              <a:buFont typeface="Wingdings" pitchFamily="2" charset="2"/>
              <a:buChar char="§"/>
            </a:pPr>
            <a:r>
              <a:rPr lang="de-DE">
                <a:latin typeface="Roboto" panose="02000000000000000000" pitchFamily="2" charset="0"/>
                <a:ea typeface="Roboto" panose="02000000000000000000" pitchFamily="2" charset="0"/>
                <a:sym typeface="Wingdings" pitchFamily="2" charset="2"/>
              </a:rPr>
              <a:t>Spielerisch die Gesundheitskompetenz von Kindern und Jugendlichen zu stärken</a:t>
            </a:r>
          </a:p>
          <a:p>
            <a:pPr marL="285750" indent="-285750">
              <a:buClr>
                <a:srgbClr val="16772C"/>
              </a:buClr>
              <a:buFont typeface="Wingdings" pitchFamily="2" charset="2"/>
              <a:buChar char="§"/>
            </a:pPr>
            <a:endParaRPr lang="de-DE">
              <a:latin typeface="Roboto" panose="02000000000000000000" pitchFamily="2" charset="0"/>
              <a:ea typeface="Roboto" panose="02000000000000000000" pitchFamily="2" charset="0"/>
              <a:sym typeface="Wingdings" pitchFamily="2" charset="2"/>
            </a:endParaRPr>
          </a:p>
          <a:p>
            <a:pPr marL="285750" indent="-285750">
              <a:buClr>
                <a:srgbClr val="16772C"/>
              </a:buClr>
              <a:buFont typeface="Wingdings" pitchFamily="2" charset="2"/>
              <a:buChar char="§"/>
            </a:pPr>
            <a:r>
              <a:rPr lang="de-DE">
                <a:latin typeface="Roboto" panose="02000000000000000000" pitchFamily="2" charset="0"/>
                <a:ea typeface="Roboto" panose="02000000000000000000" pitchFamily="2" charset="0"/>
                <a:sym typeface="Wingdings" pitchFamily="2" charset="2"/>
              </a:rPr>
              <a:t>In der KJA-Tätige das Wissen und die Methoden an die Hand zu geben, Klimawandel und Gesundheit in die KJA einzubringen</a:t>
            </a:r>
          </a:p>
          <a:p>
            <a:pPr>
              <a:buClr>
                <a:srgbClr val="16772C"/>
              </a:buClr>
            </a:pPr>
            <a:endParaRPr lang="de-DE">
              <a:sym typeface="Wingdings" pitchFamily="2" charset="2"/>
            </a:endParaRPr>
          </a:p>
          <a:p>
            <a:pPr>
              <a:buClr>
                <a:srgbClr val="16772C"/>
              </a:buClr>
            </a:pPr>
            <a:endParaRPr lang="de-DE">
              <a:sym typeface="Wingdings" pitchFamily="2" charset="2"/>
            </a:endParaRPr>
          </a:p>
        </p:txBody>
      </p:sp>
    </p:spTree>
    <p:extLst>
      <p:ext uri="{BB962C8B-B14F-4D97-AF65-F5344CB8AC3E}">
        <p14:creationId xmlns:p14="http://schemas.microsoft.com/office/powerpoint/2010/main" val="27026293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978984"/>
            <a:ext cx="11867322" cy="45540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Arial" panose="020B0604020202020204" pitchFamily="34" charset="0"/>
              </a:rPr>
              <a:t>Es ist ein sonniger Donnerstagnachmittag, als sich Phillipp nach der Schule auf den Heimweg macht.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Die Sonne steht zwar schon etwas tiefer, doch dafür ist die Sommerhitze noch immer stark spürbar, insbesondere als er über den asphaltierten Pausenhof Richtung Bushaltestelle läuft.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Der Bus steht schon da, als Philipp die Haltestelle erreicht. Er fühlt sich erschöpft und würde sich gerne hinsetzen, doch um diese Uhrzeit ist der Bus immer so voll, dass ihm nichts anderes übrigbleibt, als zwischen all den anderen Menschen stehen zu bleiben.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Die Luft im Bus ist unerträglich. Es ist heiß, stickig und die Sonne, die durch die große Glasfront auf ihn nieder scheint, treibt ihm den Schweiß auf die Stirn.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Die fünfundzwanzig Minuten Fahrt fühlen sich an wie eine halbe Ewigkeit. An der großen Kreuzung steigen mit ihm zusammen viele Menschen aus, die sich immer weiter verteilen, je tiefer Phillipp in die Hochhaussiedlung hineinläuft.  </a:t>
            </a:r>
            <a:endParaRPr lang="de-DE" b="0" i="0" u="none" strike="noStrike">
              <a:effectLst/>
              <a:latin typeface="Segoe UI" panose="020B0502040204020203" pitchFamily="34" charset="0"/>
            </a:endParaRPr>
          </a:p>
          <a:p>
            <a:pPr algn="just" rtl="0" fontAlgn="base"/>
            <a:r>
              <a:rPr lang="de-DE" sz="1800" b="0" i="0" u="none" strike="noStrike">
                <a:effectLst/>
                <a:latin typeface="Arial" panose="020B0604020202020204" pitchFamily="34" charset="0"/>
              </a:rPr>
              <a:t>Der Fahrstuhl in seinem Haus ist schon seit Wochen außer Betrieb, weshalb er auch an diesem Nachmittag wieder hoch bis in den fünften Stock laufen muss. Langsam schleppt sich Phillipp die Treppen hoch. Er ist müde, geschafft von der Schule und vom Heimweg.  </a:t>
            </a:r>
            <a:endParaRPr lang="de-DE" b="0" i="0" u="none" strike="noStrike">
              <a:effectLst/>
              <a:latin typeface="Segoe UI" panose="020B0502040204020203" pitchFamily="34" charset="0"/>
            </a:endParaRPr>
          </a:p>
          <a:p>
            <a:pPr algn="just"/>
            <a:endParaRPr lang="de-DE">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GESCHICHTE SZENARIO II TEIL 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782332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978984"/>
            <a:ext cx="11867322" cy="4554000"/>
          </a:xfrm>
          <a:prstGeom prst="rect">
            <a:avLst/>
          </a:prstGeom>
          <a:solidFill>
            <a:srgbClr val="E8F3D6"/>
          </a:solidFill>
          <a:ln>
            <a:noFill/>
          </a:ln>
        </p:spPr>
        <p:txBody>
          <a:bodyPr wrap="square" rtlCol="0" anchor="ctr">
            <a:noAutofit/>
          </a:bodyPr>
          <a:lstStyle/>
          <a:p>
            <a:pPr algn="l" rtl="0" fontAlgn="base"/>
            <a:r>
              <a:rPr lang="de-DE" sz="1800" b="0" i="0" u="none" strike="noStrike">
                <a:effectLst/>
                <a:latin typeface="Arial" panose="020B0604020202020204" pitchFamily="34" charset="0"/>
              </a:rPr>
              <a:t>Auch in der Wohnung steht die Hitze.  </a:t>
            </a:r>
            <a:endParaRPr lang="de-DE" b="0" i="0" u="none" strike="noStrike">
              <a:effectLst/>
              <a:latin typeface="Segoe UI" panose="020B0502040204020203" pitchFamily="34" charset="0"/>
            </a:endParaRPr>
          </a:p>
          <a:p>
            <a:pPr algn="l" rtl="0" fontAlgn="base"/>
            <a:r>
              <a:rPr lang="de-DE" sz="1800" b="0" i="0" u="none" strike="noStrike">
                <a:effectLst/>
                <a:latin typeface="Arial" panose="020B0604020202020204" pitchFamily="34" charset="0"/>
              </a:rPr>
              <a:t>Nach einer kurzen Verschnaufpause setzt sich Phillipp an den Schreibtisch, um seine Hausaufgaben zu erledigen. Die Kopfschmerzen machen es ihm nicht leicht sich zu konzentrieren. Er öffnet das Fenster, in der Hoffnung etwas Frischluft abzubekommen, doch der Verkehrslärm von der großen Kreuzung und der Dunst an Abgasen in der heißen Sommerluft helfen machen die Kopfschmerzen nicht besser und konzentrieren kann er sich erst recht nicht.  </a:t>
            </a:r>
            <a:endParaRPr lang="de-DE" b="0" i="0" u="none" strike="noStrike">
              <a:effectLst/>
              <a:latin typeface="Segoe UI" panose="020B0502040204020203" pitchFamily="34" charset="0"/>
            </a:endParaRPr>
          </a:p>
          <a:p>
            <a:pPr algn="l" rtl="0" fontAlgn="base"/>
            <a:r>
              <a:rPr lang="de-DE" sz="1800" b="0" i="0" u="none" strike="noStrike">
                <a:effectLst/>
                <a:latin typeface="Arial" panose="020B0604020202020204" pitchFamily="34" charset="0"/>
              </a:rPr>
              <a:t>Reflexartig greift er sein Smartphone und öffnet Instagram für eine kurze Ablenkung. Ihm werden direkt zahlreiche Beiträge von Freunden und Bekannten angezeigt, die den Nachmittag am See, im Garten oder im Park verbringen.  </a:t>
            </a:r>
            <a:endParaRPr lang="de-DE" b="0" i="0" u="none" strike="noStrike">
              <a:effectLst/>
              <a:latin typeface="Segoe UI" panose="020B0502040204020203" pitchFamily="34" charset="0"/>
            </a:endParaRPr>
          </a:p>
          <a:p>
            <a:pPr algn="l" rtl="0" fontAlgn="base"/>
            <a:r>
              <a:rPr lang="de-DE" sz="1800" b="0" i="0" u="none" strike="noStrike">
                <a:effectLst/>
                <a:latin typeface="Arial" panose="020B0604020202020204" pitchFamily="34" charset="0"/>
              </a:rPr>
              <a:t>Zur nächsten Parkanlage braucht Phillipp eine viertel Stunde.  </a:t>
            </a:r>
            <a:endParaRPr lang="de-DE" b="0" i="0" u="none" strike="noStrike">
              <a:effectLst/>
              <a:latin typeface="Segoe UI" panose="020B0502040204020203" pitchFamily="34" charset="0"/>
            </a:endParaRPr>
          </a:p>
          <a:p>
            <a:pPr algn="just"/>
            <a:endParaRPr lang="de-DE">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GESCHICHTE SZENARIO II TEIL 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776177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152</a:t>
            </a:fld>
            <a:endParaRPr lang="de-DE"/>
          </a:p>
        </p:txBody>
      </p:sp>
      <p:sp>
        <p:nvSpPr>
          <p:cNvPr id="5" name="Textfeld 4">
            <a:extLst>
              <a:ext uri="{FF2B5EF4-FFF2-40B4-BE49-F238E27FC236}">
                <a16:creationId xmlns:a16="http://schemas.microsoft.com/office/drawing/2014/main" id="{4A7B0DB3-6753-73F6-2BED-AB91DFA522DD}"/>
              </a:ext>
            </a:extLst>
          </p:cNvPr>
          <p:cNvSpPr txBox="1"/>
          <p:nvPr/>
        </p:nvSpPr>
        <p:spPr>
          <a:xfrm>
            <a:off x="841694" y="1376363"/>
            <a:ext cx="10510519" cy="685300"/>
          </a:xfrm>
          <a:prstGeom prst="roundRect">
            <a:avLst/>
          </a:prstGeom>
          <a:solidFill>
            <a:srgbClr val="DAEFD3"/>
          </a:solidFill>
          <a:ln>
            <a:noFill/>
          </a:ln>
        </p:spPr>
        <p:txBody>
          <a:bodyPr wrap="square" lIns="91440" tIns="45720" rIns="91440" bIns="45720" rtlCol="0" anchor="ctr">
            <a:noAutofit/>
          </a:bodyPr>
          <a:lstStyle/>
          <a:p>
            <a:pPr algn="ctr"/>
            <a:r>
              <a:rPr lang="de-DE" sz="2000">
                <a:latin typeface="Roboto"/>
                <a:ea typeface="Roboto"/>
              </a:rPr>
              <a:t>= sozial ungleiche Verteilung von Umweltbelastungen</a:t>
            </a:r>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3" y="462882"/>
            <a:ext cx="4245695"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UMWELTGERECHTIGKEIT</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Textfeld 12">
            <a:extLst>
              <a:ext uri="{FF2B5EF4-FFF2-40B4-BE49-F238E27FC236}">
                <a16:creationId xmlns:a16="http://schemas.microsoft.com/office/drawing/2014/main" id="{93EC3C58-7746-7C6A-48A1-1944D4294586}"/>
              </a:ext>
            </a:extLst>
          </p:cNvPr>
          <p:cNvSpPr txBox="1"/>
          <p:nvPr/>
        </p:nvSpPr>
        <p:spPr>
          <a:xfrm>
            <a:off x="841693" y="2297927"/>
            <a:ext cx="10510520" cy="2862322"/>
          </a:xfrm>
          <a:prstGeom prst="rect">
            <a:avLst/>
          </a:prstGeom>
          <a:noFill/>
        </p:spPr>
        <p:txBody>
          <a:bodyPr wrap="square" rtlCol="0">
            <a:spAutoFit/>
          </a:bodyPr>
          <a:lstStyle/>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Der soziale Status ist entscheidend, für die Qualität der Umwelt, in denen Kinder, Jugendliche und Erwachsene leben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Bei sozial benachteiligten Menschen fehlen Voraussetzungen und Ressourcen, um Umweltbelastungen entgegenzuwirken bzw. diesen auszuweichen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b="1">
                <a:solidFill>
                  <a:srgbClr val="539E38"/>
                </a:solidFill>
                <a:latin typeface="Roboto" panose="02000000000000000000" pitchFamily="2" charset="0"/>
                <a:ea typeface="Roboto" panose="02000000000000000000" pitchFamily="2" charset="0"/>
              </a:rPr>
              <a:t>Bildung, Einkommen</a:t>
            </a:r>
            <a:r>
              <a:rPr lang="de-DE">
                <a:solidFill>
                  <a:srgbClr val="539E38"/>
                </a:solidFill>
                <a:latin typeface="Roboto" panose="02000000000000000000" pitchFamily="2" charset="0"/>
                <a:ea typeface="Roboto" panose="02000000000000000000" pitchFamily="2" charset="0"/>
              </a:rPr>
              <a:t> </a:t>
            </a:r>
            <a:r>
              <a:rPr lang="de-DE">
                <a:latin typeface="Roboto" panose="02000000000000000000" pitchFamily="2" charset="0"/>
                <a:ea typeface="Roboto" panose="02000000000000000000" pitchFamily="2" charset="0"/>
              </a:rPr>
              <a:t>und weitere </a:t>
            </a:r>
            <a:r>
              <a:rPr lang="de-DE" b="1">
                <a:solidFill>
                  <a:srgbClr val="539E38"/>
                </a:solidFill>
                <a:latin typeface="Roboto" panose="02000000000000000000" pitchFamily="2" charset="0"/>
                <a:ea typeface="Roboto" panose="02000000000000000000" pitchFamily="2" charset="0"/>
              </a:rPr>
              <a:t>soziale Merkmale </a:t>
            </a:r>
            <a:r>
              <a:rPr lang="de-DE">
                <a:latin typeface="Roboto" panose="02000000000000000000" pitchFamily="2" charset="0"/>
                <a:ea typeface="Roboto" panose="02000000000000000000" pitchFamily="2" charset="0"/>
              </a:rPr>
              <a:t>(z.B. Migrationshintergrund) beeinflussen Wohnbedingungen, Lebensstile und damit verbundene Gesundheitsrisiken</a:t>
            </a:r>
          </a:p>
          <a:p>
            <a:pPr marL="285750" indent="-285750">
              <a:buFont typeface="Arial" panose="020B0604020202020204" pitchFamily="34" charset="0"/>
              <a:buChar char="•"/>
            </a:pPr>
            <a:endParaRPr lang="de-DE">
              <a:latin typeface="Roboto" panose="02000000000000000000" pitchFamily="2" charset="0"/>
              <a:ea typeface="Roboto" panose="02000000000000000000" pitchFamily="2" charset="0"/>
            </a:endParaRPr>
          </a:p>
          <a:p>
            <a:r>
              <a:rPr lang="de-DE" b="1">
                <a:solidFill>
                  <a:srgbClr val="539E38"/>
                </a:solidFill>
                <a:latin typeface="Roboto" panose="02000000000000000000" pitchFamily="2" charset="0"/>
                <a:ea typeface="Roboto" panose="02000000000000000000" pitchFamily="2" charset="0"/>
                <a:cs typeface="Arial" panose="020B0604020202020204" pitchFamily="34" charset="0"/>
              </a:rPr>
              <a:t>→ auch Folgen für die Gesundheit sind ungleich </a:t>
            </a:r>
            <a:endParaRPr lang="de-DE" b="1">
              <a:solidFill>
                <a:srgbClr val="539E38"/>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89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153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1200">
                <a:solidFill>
                  <a:sysClr val="window" lastClr="FFFFFF"/>
                </a:solidFill>
                <a:latin typeface="Roboto" panose="02000000000000000000" pitchFamily="2" charset="0"/>
                <a:ea typeface="Roboto" panose="02000000000000000000" pitchFamily="2" charset="0"/>
              </a:rPr>
              <a:t>UMWELT(UN)GERECHTIGKEIT UND HITZE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5702798"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KLIMAWANDEL UND UNGLEICHHEITEN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1" name="Inhaltsplatzhalter 9">
            <a:extLst>
              <a:ext uri="{FF2B5EF4-FFF2-40B4-BE49-F238E27FC236}">
                <a16:creationId xmlns:a16="http://schemas.microsoft.com/office/drawing/2014/main" id="{67BF66FF-F8EF-64E5-F7D7-5803C9DED2C2}"/>
              </a:ext>
            </a:extLst>
          </p:cNvPr>
          <p:cNvSpPr txBox="1">
            <a:spLocks/>
          </p:cNvSpPr>
          <p:nvPr/>
        </p:nvSpPr>
        <p:spPr>
          <a:xfrm>
            <a:off x="851626" y="1376363"/>
            <a:ext cx="10523962" cy="5001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Prof. PD Dr. Hans-Peter Hutter, Univ. Wien</a:t>
            </a:r>
          </a:p>
          <a:p>
            <a:pPr marL="0" indent="0">
              <a:buFont typeface="Arial" panose="020B0604020202020204" pitchFamily="34" charset="0"/>
              <a:buNone/>
            </a:pPr>
            <a:endParaRPr lang="de-DE" sz="1800">
              <a:solidFill>
                <a:srgbClr val="539E38"/>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solidFill>
                <a:srgbClr val="539E38"/>
              </a:solidFill>
              <a:latin typeface="Roboto" panose="02000000000000000000" pitchFamily="2" charset="0"/>
              <a:ea typeface="Roboto" panose="02000000000000000000" pitchFamily="2" charset="0"/>
            </a:endParaRPr>
          </a:p>
          <a:p>
            <a:pPr marL="0" indent="0" algn="ctr">
              <a:spcBef>
                <a:spcPts val="600"/>
              </a:spcBef>
              <a:buClr>
                <a:schemeClr val="bg2"/>
              </a:buClr>
              <a:buSzPct val="140000"/>
              <a:buNone/>
            </a:pPr>
            <a:endParaRPr lang="de-DE" sz="1000">
              <a:solidFill>
                <a:srgbClr val="539E38"/>
              </a:solidFill>
              <a:latin typeface="Roboto" panose="02000000000000000000" pitchFamily="2" charset="0"/>
              <a:ea typeface="Roboto" panose="02000000000000000000" pitchFamily="2" charset="0"/>
            </a:endParaRPr>
          </a:p>
          <a:p>
            <a:pPr marL="0" indent="0" algn="ctr">
              <a:spcBef>
                <a:spcPts val="600"/>
              </a:spcBef>
              <a:buClr>
                <a:schemeClr val="bg2"/>
              </a:buClr>
              <a:buSzPct val="140000"/>
              <a:buNone/>
            </a:pPr>
            <a:r>
              <a:rPr lang="de-DE" sz="1800">
                <a:solidFill>
                  <a:schemeClr val="bg1">
                    <a:lumMod val="50000"/>
                  </a:schemeClr>
                </a:solidFill>
                <a:latin typeface="Roboto" panose="02000000000000000000" pitchFamily="2" charset="0"/>
                <a:ea typeface="Roboto" panose="02000000000000000000" pitchFamily="2" charset="0"/>
              </a:rPr>
              <a:t>Es sei ein Unterschied, ob man in einem klimatisierten Büro darüber streite, ob es 24 oder 25           Grad habe, oder man in einer Druckerei mit schlechter Belüftung arbeite und Maschine und Arbeit körperliche Hitze produzieren. </a:t>
            </a:r>
          </a:p>
          <a:p>
            <a:pPr marL="0" indent="0" algn="ctr">
              <a:spcBef>
                <a:spcPts val="600"/>
              </a:spcBef>
              <a:buClr>
                <a:schemeClr val="bg2"/>
              </a:buClr>
              <a:buSzPct val="140000"/>
              <a:buNone/>
            </a:pPr>
            <a:r>
              <a:rPr lang="de-DE" sz="1800">
                <a:solidFill>
                  <a:schemeClr val="bg1">
                    <a:lumMod val="50000"/>
                  </a:schemeClr>
                </a:solidFill>
                <a:latin typeface="Roboto" panose="02000000000000000000" pitchFamily="2" charset="0"/>
                <a:ea typeface="Roboto" panose="02000000000000000000" pitchFamily="2" charset="0"/>
              </a:rPr>
              <a:t>Ältere und Säuglinge seien insgesamt höher gefährdet. Ebenso Menschen, die beispielsweise Infektionskrankheiten haben. "Es trifft dich mehr, wenn du ohnehin </a:t>
            </a:r>
            <a:r>
              <a:rPr lang="de-DE" sz="1800" b="1">
                <a:solidFill>
                  <a:srgbClr val="16772C"/>
                </a:solidFill>
                <a:latin typeface="Roboto" panose="02000000000000000000" pitchFamily="2" charset="0"/>
                <a:ea typeface="Roboto" panose="02000000000000000000" pitchFamily="2" charset="0"/>
              </a:rPr>
              <a:t>gesundheitlich vorbelastet </a:t>
            </a:r>
            <a:r>
              <a:rPr lang="de-DE" sz="1800">
                <a:solidFill>
                  <a:schemeClr val="bg1">
                    <a:lumMod val="50000"/>
                  </a:schemeClr>
                </a:solidFill>
                <a:latin typeface="Roboto" panose="02000000000000000000" pitchFamily="2" charset="0"/>
                <a:ea typeface="Roboto" panose="02000000000000000000" pitchFamily="2" charset="0"/>
              </a:rPr>
              <a:t>bist." </a:t>
            </a:r>
          </a:p>
          <a:p>
            <a:pPr marL="0" indent="0" algn="ctr">
              <a:spcBef>
                <a:spcPts val="600"/>
              </a:spcBef>
              <a:buClr>
                <a:schemeClr val="bg2"/>
              </a:buClr>
              <a:buSzPct val="140000"/>
              <a:buNone/>
            </a:pPr>
            <a:r>
              <a:rPr lang="de-DE" sz="1800">
                <a:solidFill>
                  <a:schemeClr val="bg1">
                    <a:lumMod val="50000"/>
                  </a:schemeClr>
                </a:solidFill>
                <a:latin typeface="Roboto" panose="02000000000000000000" pitchFamily="2" charset="0"/>
                <a:ea typeface="Roboto" panose="02000000000000000000" pitchFamily="2" charset="0"/>
              </a:rPr>
              <a:t>Die Hitzewelle ist auch für jene gefährlicher, die in </a:t>
            </a:r>
            <a:r>
              <a:rPr lang="de-DE" sz="1800" b="1">
                <a:solidFill>
                  <a:srgbClr val="16772C"/>
                </a:solidFill>
                <a:latin typeface="Roboto" panose="02000000000000000000" pitchFamily="2" charset="0"/>
                <a:ea typeface="Roboto" panose="02000000000000000000" pitchFamily="2" charset="0"/>
              </a:rPr>
              <a:t>schlechten Wohnverhältnissen </a:t>
            </a:r>
            <a:r>
              <a:rPr lang="de-DE" sz="1800">
                <a:solidFill>
                  <a:schemeClr val="bg1">
                    <a:lumMod val="50000"/>
                  </a:schemeClr>
                </a:solidFill>
                <a:latin typeface="Roboto" panose="02000000000000000000" pitchFamily="2" charset="0"/>
                <a:ea typeface="Roboto" panose="02000000000000000000" pitchFamily="2" charset="0"/>
              </a:rPr>
              <a:t>leben. "Wenn man in </a:t>
            </a:r>
            <a:r>
              <a:rPr lang="de-DE" sz="1800" b="1">
                <a:solidFill>
                  <a:srgbClr val="16772C"/>
                </a:solidFill>
                <a:latin typeface="Roboto" panose="02000000000000000000" pitchFamily="2" charset="0"/>
                <a:ea typeface="Roboto" panose="02000000000000000000" pitchFamily="2" charset="0"/>
              </a:rPr>
              <a:t>Hitzeinseln</a:t>
            </a:r>
            <a:r>
              <a:rPr lang="de-DE" sz="1800">
                <a:solidFill>
                  <a:schemeClr val="bg1">
                    <a:lumMod val="50000"/>
                  </a:schemeClr>
                </a:solidFill>
                <a:latin typeface="Roboto" panose="02000000000000000000" pitchFamily="2" charset="0"/>
                <a:ea typeface="Roboto" panose="02000000000000000000" pitchFamily="2" charset="0"/>
              </a:rPr>
              <a:t> in ungedämmten, </a:t>
            </a:r>
            <a:r>
              <a:rPr lang="de-DE" sz="1800" b="1">
                <a:solidFill>
                  <a:srgbClr val="16772C"/>
                </a:solidFill>
                <a:latin typeface="Roboto" panose="02000000000000000000" pitchFamily="2" charset="0"/>
                <a:ea typeface="Roboto" panose="02000000000000000000" pitchFamily="2" charset="0"/>
              </a:rPr>
              <a:t>überhitzten Gebäuden </a:t>
            </a:r>
            <a:r>
              <a:rPr lang="de-DE" sz="1800">
                <a:solidFill>
                  <a:schemeClr val="bg1">
                    <a:lumMod val="50000"/>
                  </a:schemeClr>
                </a:solidFill>
                <a:latin typeface="Roboto" panose="02000000000000000000" pitchFamily="2" charset="0"/>
                <a:ea typeface="Roboto" panose="02000000000000000000" pitchFamily="2" charset="0"/>
              </a:rPr>
              <a:t>wohnt und man noch dazu </a:t>
            </a:r>
            <a:r>
              <a:rPr lang="de-DE" sz="1800" b="1">
                <a:solidFill>
                  <a:srgbClr val="16772C"/>
                </a:solidFill>
                <a:latin typeface="Roboto" panose="02000000000000000000" pitchFamily="2" charset="0"/>
                <a:ea typeface="Roboto" panose="02000000000000000000" pitchFamily="2" charset="0"/>
              </a:rPr>
              <a:t>viel Verkehr </a:t>
            </a:r>
            <a:r>
              <a:rPr lang="de-DE" sz="1800">
                <a:solidFill>
                  <a:schemeClr val="bg1">
                    <a:lumMod val="50000"/>
                  </a:schemeClr>
                </a:solidFill>
                <a:latin typeface="Roboto" panose="02000000000000000000" pitchFamily="2" charset="0"/>
                <a:ea typeface="Roboto" panose="02000000000000000000" pitchFamily="2" charset="0"/>
              </a:rPr>
              <a:t>vor der Haustüre hat, dann ist man klar benachteiligt gegenüber jenen, die am grünen Stadtrand abends die merklich kühleren Temperaturen am Balkon genießen", sagt Hutter. </a:t>
            </a:r>
          </a:p>
          <a:p>
            <a:pPr marL="0" indent="0" algn="ctr">
              <a:spcBef>
                <a:spcPts val="600"/>
              </a:spcBef>
              <a:buClr>
                <a:schemeClr val="bg2"/>
              </a:buClr>
              <a:buSzPct val="140000"/>
              <a:buNone/>
            </a:pPr>
            <a:r>
              <a:rPr lang="de-DE" sz="1800">
                <a:solidFill>
                  <a:schemeClr val="bg1">
                    <a:lumMod val="50000"/>
                  </a:schemeClr>
                </a:solidFill>
                <a:latin typeface="Roboto" panose="02000000000000000000" pitchFamily="2" charset="0"/>
                <a:ea typeface="Roboto" panose="02000000000000000000" pitchFamily="2" charset="0"/>
              </a:rPr>
              <a:t>Der soziale Status spiele in der Klimakrise laut Hutter eine sehr bedeutende Rolle, weil dieser häufig mit </a:t>
            </a:r>
            <a:r>
              <a:rPr lang="de-DE" sz="1800" b="1">
                <a:solidFill>
                  <a:srgbClr val="16772C"/>
                </a:solidFill>
                <a:latin typeface="Roboto" panose="02000000000000000000" pitchFamily="2" charset="0"/>
                <a:ea typeface="Roboto" panose="02000000000000000000" pitchFamily="2" charset="0"/>
              </a:rPr>
              <a:t>sozialer Isolation </a:t>
            </a:r>
            <a:r>
              <a:rPr lang="de-DE" sz="1800">
                <a:solidFill>
                  <a:schemeClr val="bg1">
                    <a:lumMod val="50000"/>
                  </a:schemeClr>
                </a:solidFill>
                <a:latin typeface="Roboto" panose="02000000000000000000" pitchFamily="2" charset="0"/>
                <a:ea typeface="Roboto" panose="02000000000000000000" pitchFamily="2" charset="0"/>
              </a:rPr>
              <a:t>einhergehe. Manche würden es mental nicht schaffen, rauszugehen. Andere, vor allem ältere Menschen, seien vielleicht nicht mobil genug, um bei tagelangen Hitzeperioden und nach Tropennächten [...] das Cooling Center [...] erreichen. </a:t>
            </a:r>
          </a:p>
        </p:txBody>
      </p:sp>
      <p:cxnSp>
        <p:nvCxnSpPr>
          <p:cNvPr id="12" name="Gerade Verbindung 11">
            <a:extLst>
              <a:ext uri="{FF2B5EF4-FFF2-40B4-BE49-F238E27FC236}">
                <a16:creationId xmlns:a16="http://schemas.microsoft.com/office/drawing/2014/main" id="{46BB8ADA-3FA4-FB63-6BD8-324516ECEED8}"/>
              </a:ext>
            </a:extLst>
          </p:cNvPr>
          <p:cNvCxnSpPr>
            <a:cxnSpLocks/>
          </p:cNvCxnSpPr>
          <p:nvPr/>
        </p:nvCxnSpPr>
        <p:spPr>
          <a:xfrm>
            <a:off x="839788" y="1769010"/>
            <a:ext cx="525621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3" name="Gruppieren 12">
            <a:extLst>
              <a:ext uri="{FF2B5EF4-FFF2-40B4-BE49-F238E27FC236}">
                <a16:creationId xmlns:a16="http://schemas.microsoft.com/office/drawing/2014/main" id="{E57DAE86-6C42-21F5-2B69-ED75474198E4}"/>
              </a:ext>
            </a:extLst>
          </p:cNvPr>
          <p:cNvGrpSpPr/>
          <p:nvPr/>
        </p:nvGrpSpPr>
        <p:grpSpPr>
          <a:xfrm>
            <a:off x="928996" y="1902587"/>
            <a:ext cx="10289304" cy="767461"/>
            <a:chOff x="1102494" y="2015480"/>
            <a:chExt cx="10214792" cy="654581"/>
          </a:xfrm>
          <a:solidFill>
            <a:srgbClr val="DAEFD3"/>
          </a:solidFill>
        </p:grpSpPr>
        <p:sp>
          <p:nvSpPr>
            <p:cNvPr id="14" name="Abgerundetes Rechteck 13">
              <a:extLst>
                <a:ext uri="{FF2B5EF4-FFF2-40B4-BE49-F238E27FC236}">
                  <a16:creationId xmlns:a16="http://schemas.microsoft.com/office/drawing/2014/main" id="{685A67D6-EA90-5112-FCCF-6EB8B9C060A4}"/>
                </a:ext>
              </a:extLst>
            </p:cNvPr>
            <p:cNvSpPr/>
            <p:nvPr/>
          </p:nvSpPr>
          <p:spPr>
            <a:xfrm>
              <a:off x="1102494" y="2015480"/>
              <a:ext cx="10214792" cy="65458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a:p>
          </p:txBody>
        </p:sp>
        <p:sp>
          <p:nvSpPr>
            <p:cNvPr id="15" name="Textfeld 14">
              <a:extLst>
                <a:ext uri="{FF2B5EF4-FFF2-40B4-BE49-F238E27FC236}">
                  <a16:creationId xmlns:a16="http://schemas.microsoft.com/office/drawing/2014/main" id="{A34E95A1-568D-4291-2F97-8DCE86F970AA}"/>
                </a:ext>
              </a:extLst>
            </p:cNvPr>
            <p:cNvSpPr txBox="1"/>
            <p:nvPr/>
          </p:nvSpPr>
          <p:spPr>
            <a:xfrm>
              <a:off x="1102496" y="2199588"/>
              <a:ext cx="10214790" cy="301184"/>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„Die Klimakrise trifft die ökonomisch und gesundheitlich benachteiligten Gruppen“ </a:t>
              </a:r>
              <a:r>
                <a:rPr lang="de-DE" sz="1100">
                  <a:solidFill>
                    <a:schemeClr val="tx2"/>
                  </a:solidFill>
                  <a:latin typeface="Roboto" panose="02000000000000000000" pitchFamily="2" charset="0"/>
                  <a:ea typeface="Roboto" panose="02000000000000000000" pitchFamily="2" charset="0"/>
                </a:rPr>
                <a:t>(</a:t>
              </a:r>
              <a:r>
                <a:rPr lang="de-DE" sz="1100" err="1">
                  <a:solidFill>
                    <a:schemeClr val="tx2"/>
                  </a:solidFill>
                  <a:latin typeface="Roboto" panose="02000000000000000000" pitchFamily="2" charset="0"/>
                  <a:ea typeface="Roboto" panose="02000000000000000000" pitchFamily="2" charset="0"/>
                </a:rPr>
                <a:t>Huttner</a:t>
              </a:r>
              <a:r>
                <a:rPr lang="de-DE" sz="1100">
                  <a:solidFill>
                    <a:schemeClr val="tx2"/>
                  </a:solidFill>
                  <a:latin typeface="Roboto" panose="02000000000000000000" pitchFamily="2" charset="0"/>
                  <a:ea typeface="Roboto" panose="02000000000000000000" pitchFamily="2" charset="0"/>
                </a:rPr>
                <a:t>)</a:t>
              </a:r>
            </a:p>
          </p:txBody>
        </p:sp>
      </p:grpSp>
      <p:sp>
        <p:nvSpPr>
          <p:cNvPr id="2" name="Rechteck 1">
            <a:extLst>
              <a:ext uri="{FF2B5EF4-FFF2-40B4-BE49-F238E27FC236}">
                <a16:creationId xmlns:a16="http://schemas.microsoft.com/office/drawing/2014/main" id="{E94F8CB7-8325-BDAE-64A6-CB358F870934}"/>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889397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154</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64823"/>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UMWELTGERECHTIGKEIT</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Textfeld 12">
            <a:extLst>
              <a:ext uri="{FF2B5EF4-FFF2-40B4-BE49-F238E27FC236}">
                <a16:creationId xmlns:a16="http://schemas.microsoft.com/office/drawing/2014/main" id="{93EC3C58-7746-7C6A-48A1-1944D4294586}"/>
              </a:ext>
            </a:extLst>
          </p:cNvPr>
          <p:cNvSpPr txBox="1"/>
          <p:nvPr/>
        </p:nvSpPr>
        <p:spPr>
          <a:xfrm>
            <a:off x="839788" y="1376363"/>
            <a:ext cx="10514012" cy="3139321"/>
          </a:xfrm>
          <a:prstGeom prst="rect">
            <a:avLst/>
          </a:prstGeom>
          <a:noFill/>
        </p:spPr>
        <p:txBody>
          <a:bodyPr wrap="square" rtlCol="0">
            <a:spAutoFit/>
          </a:bodyPr>
          <a:lstStyle/>
          <a:p>
            <a:r>
              <a:rPr lang="de-DE" b="1">
                <a:solidFill>
                  <a:srgbClr val="539E38"/>
                </a:solidFill>
                <a:latin typeface="Roboto" panose="02000000000000000000" pitchFamily="2" charset="0"/>
                <a:ea typeface="Roboto" panose="02000000000000000000" pitchFamily="2" charset="0"/>
              </a:rPr>
              <a:t>Wichtige gesundheitsgefährdende Umweltbelastungen</a:t>
            </a:r>
          </a:p>
          <a:p>
            <a:endParaRPr lang="de-DE" b="1">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Lärm</a:t>
            </a: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Luftschadstoffe</a:t>
            </a: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Mangelnde Ausstattung mit Grün- und Freiflächen</a:t>
            </a: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Hitze (allg. bioklimatische Belastung)</a:t>
            </a:r>
          </a:p>
          <a:p>
            <a:pPr>
              <a:buClr>
                <a:srgbClr val="539E38"/>
              </a:buClr>
            </a:pPr>
            <a:r>
              <a:rPr lang="de-DE">
                <a:latin typeface="Roboto" panose="02000000000000000000" pitchFamily="2" charset="0"/>
                <a:ea typeface="Roboto" panose="02000000000000000000" pitchFamily="2" charset="0"/>
              </a:rPr>
              <a:t> </a:t>
            </a:r>
          </a:p>
          <a:p>
            <a:pPr marL="285750" indent="-285750">
              <a:buFont typeface="Arial" panose="020B0604020202020204" pitchFamily="34" charset="0"/>
              <a:buChar char="•"/>
            </a:pPr>
            <a:endParaRPr lang="de-DE">
              <a:latin typeface="Roboto" panose="02000000000000000000" pitchFamily="2" charset="0"/>
              <a:ea typeface="Roboto" panose="02000000000000000000" pitchFamily="2" charset="0"/>
            </a:endParaRPr>
          </a:p>
          <a:p>
            <a:r>
              <a:rPr lang="de-DE">
                <a:latin typeface="Roboto" panose="02000000000000000000" pitchFamily="2" charset="0"/>
                <a:ea typeface="Roboto" panose="02000000000000000000" pitchFamily="2" charset="0"/>
                <a:cs typeface="Arial" panose="020B0604020202020204" pitchFamily="34" charset="0"/>
              </a:rPr>
              <a:t>→ Belastungen sind in sozial benachteiligten Quartieren am stärksten</a:t>
            </a:r>
          </a:p>
          <a:p>
            <a:endParaRPr lang="de-DE">
              <a:latin typeface="Roboto" panose="02000000000000000000" pitchFamily="2" charset="0"/>
              <a:ea typeface="Roboto" panose="02000000000000000000" pitchFamily="2" charset="0"/>
              <a:cs typeface="Arial" panose="020B0604020202020204" pitchFamily="34" charset="0"/>
            </a:endParaRPr>
          </a:p>
          <a:p>
            <a:endParaRPr lang="de-DE">
              <a:latin typeface="Roboto" panose="02000000000000000000" pitchFamily="2" charset="0"/>
              <a:ea typeface="Roboto" panose="02000000000000000000" pitchFamily="2" charset="0"/>
              <a:cs typeface="Arial" panose="020B0604020202020204" pitchFamily="34" charset="0"/>
            </a:endParaRPr>
          </a:p>
        </p:txBody>
      </p:sp>
      <p:cxnSp>
        <p:nvCxnSpPr>
          <p:cNvPr id="3" name="Gerade Verbindung 2">
            <a:extLst>
              <a:ext uri="{FF2B5EF4-FFF2-40B4-BE49-F238E27FC236}">
                <a16:creationId xmlns:a16="http://schemas.microsoft.com/office/drawing/2014/main" id="{36BCBBCE-26BF-B562-4E26-105DB2487A19}"/>
              </a:ext>
            </a:extLst>
          </p:cNvPr>
          <p:cNvCxnSpPr/>
          <p:nvPr/>
        </p:nvCxnSpPr>
        <p:spPr>
          <a:xfrm>
            <a:off x="841694" y="1767287"/>
            <a:ext cx="618574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68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155</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81448"/>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LAGE IN DEUTSCHLAND</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Textfeld 12">
            <a:extLst>
              <a:ext uri="{FF2B5EF4-FFF2-40B4-BE49-F238E27FC236}">
                <a16:creationId xmlns:a16="http://schemas.microsoft.com/office/drawing/2014/main" id="{93EC3C58-7746-7C6A-48A1-1944D4294586}"/>
              </a:ext>
            </a:extLst>
          </p:cNvPr>
          <p:cNvSpPr txBox="1"/>
          <p:nvPr/>
        </p:nvSpPr>
        <p:spPr>
          <a:xfrm>
            <a:off x="839788" y="1376363"/>
            <a:ext cx="10512107" cy="2862322"/>
          </a:xfrm>
          <a:prstGeom prst="rect">
            <a:avLst/>
          </a:prstGeom>
          <a:noFill/>
        </p:spPr>
        <p:txBody>
          <a:bodyPr wrap="square" lIns="91440" tIns="45720" rIns="91440" bIns="45720" rtlCol="0" anchor="t">
            <a:spAutoFit/>
          </a:bodyPr>
          <a:lstStyle/>
          <a:p>
            <a:r>
              <a:rPr lang="de-DE" b="1">
                <a:solidFill>
                  <a:srgbClr val="539E38"/>
                </a:solidFill>
                <a:latin typeface="Roboto"/>
                <a:ea typeface="Roboto"/>
                <a:cs typeface="Roboto"/>
              </a:rPr>
              <a:t>Studienergebnisse zeigen</a:t>
            </a:r>
          </a:p>
          <a:p>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cs typeface="Roboto"/>
              </a:rPr>
              <a:t>Je niedriger der Bildungsstand, desto häufiger liegt der Wohnort an (sehr) stark befahrenen Straßen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cs typeface="Roboto"/>
              </a:rPr>
              <a:t>Kinder aus Familien mit niedrigen sozioökonomischem Status wohnen häufiger in mit Schwebstaub belasteten Gebieten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cs typeface="Roboto"/>
              </a:rPr>
              <a:t>Je niedriger das Einkommen, desto stärker fühlen sich Personen durch Lärm belästigt </a:t>
            </a:r>
            <a:endParaRPr lang="de-DE">
              <a:latin typeface="Roboto" panose="02000000000000000000" pitchFamily="2" charset="0"/>
              <a:ea typeface="Roboto" panose="02000000000000000000" pitchFamily="2" charset="0"/>
              <a:cs typeface="Roboto"/>
            </a:endParaRPr>
          </a:p>
          <a:p>
            <a:endParaRPr lang="de-DE" i="1">
              <a:latin typeface="Roboto" panose="02000000000000000000" pitchFamily="2" charset="0"/>
              <a:ea typeface="Roboto" panose="02000000000000000000" pitchFamily="2" charset="0"/>
            </a:endParaRPr>
          </a:p>
        </p:txBody>
      </p:sp>
      <p:cxnSp>
        <p:nvCxnSpPr>
          <p:cNvPr id="2" name="Gerade Verbindung 1">
            <a:extLst>
              <a:ext uri="{FF2B5EF4-FFF2-40B4-BE49-F238E27FC236}">
                <a16:creationId xmlns:a16="http://schemas.microsoft.com/office/drawing/2014/main" id="{D308579D-498D-0D2A-552F-AE98DCBD3832}"/>
              </a:ext>
            </a:extLst>
          </p:cNvPr>
          <p:cNvCxnSpPr>
            <a:cxnSpLocks/>
          </p:cNvCxnSpPr>
          <p:nvPr/>
        </p:nvCxnSpPr>
        <p:spPr>
          <a:xfrm>
            <a:off x="839788" y="1750659"/>
            <a:ext cx="441724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53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800">
                <a:latin typeface="Roboto" panose="02000000000000000000" pitchFamily="2" charset="0"/>
                <a:ea typeface="Roboto" panose="02000000000000000000" pitchFamily="2" charset="0"/>
              </a:rPr>
              <a:t>War euch diese Ungleichheit bewusst?</a:t>
            </a:r>
          </a:p>
          <a:p>
            <a:pPr lvl="0" algn="ctr"/>
            <a:endParaRPr lang="de-DE" sz="2800">
              <a:latin typeface="Roboto" panose="02000000000000000000" pitchFamily="2" charset="0"/>
              <a:ea typeface="Roboto" panose="02000000000000000000" pitchFamily="2" charset="0"/>
            </a:endParaRPr>
          </a:p>
          <a:p>
            <a:pPr lvl="0" algn="ctr"/>
            <a:r>
              <a:rPr lang="de-DE" sz="2800">
                <a:latin typeface="Roboto" panose="02000000000000000000" pitchFamily="2" charset="0"/>
                <a:ea typeface="Roboto" panose="02000000000000000000" pitchFamily="2" charset="0"/>
              </a:rPr>
              <a:t>Was sind eure Gedanken?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REFLEXION/ÜBUNG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834566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3200" b="1">
                <a:solidFill>
                  <a:schemeClr val="accent1"/>
                </a:solidFill>
                <a:latin typeface="Roboto" panose="02000000000000000000" pitchFamily="2" charset="0"/>
                <a:ea typeface="Roboto" panose="02000000000000000000" pitchFamily="2" charset="0"/>
              </a:rPr>
              <a:t>Extremwetterereignisse</a:t>
            </a:r>
          </a:p>
          <a:p>
            <a:pPr algn="ctr"/>
            <a:r>
              <a:rPr lang="de-DE" sz="3200" b="1">
                <a:solidFill>
                  <a:schemeClr val="accent1"/>
                </a:solidFill>
                <a:latin typeface="Roboto" panose="02000000000000000000" pitchFamily="2" charset="0"/>
                <a:ea typeface="Roboto" panose="02000000000000000000" pitchFamily="2" charset="0"/>
              </a:rPr>
              <a:t>Allergene Pflanzen</a:t>
            </a:r>
          </a:p>
          <a:p>
            <a:pPr algn="ctr"/>
            <a:r>
              <a:rPr lang="de-DE" sz="3200" b="1">
                <a:solidFill>
                  <a:schemeClr val="accent1"/>
                </a:solidFill>
                <a:latin typeface="Roboto" panose="02000000000000000000" pitchFamily="2" charset="0"/>
                <a:ea typeface="Roboto" panose="02000000000000000000" pitchFamily="2" charset="0"/>
              </a:rPr>
              <a:t>Vektorbasierte Infektionskrankheiten</a:t>
            </a:r>
          </a:p>
          <a:p>
            <a:pPr algn="ctr"/>
            <a:r>
              <a:rPr lang="de-DE" sz="3200" b="1">
                <a:solidFill>
                  <a:schemeClr val="accent1"/>
                </a:solidFill>
                <a:latin typeface="Roboto" panose="02000000000000000000" pitchFamily="2" charset="0"/>
                <a:ea typeface="Roboto" panose="02000000000000000000" pitchFamily="2" charset="0"/>
              </a:rPr>
              <a:t>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lIns="91440" tIns="45720" rIns="91440" bIns="45720" rtlCol="0" anchor="t">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a:ea typeface="Roboto"/>
                <a:cs typeface="Roboto"/>
              </a:rPr>
              <a:t>MODUL 3</a:t>
            </a:r>
            <a:endParaRPr lang="de-DE" sz="2500">
              <a:solidFill>
                <a:schemeClr val="accent1"/>
              </a:solidFill>
              <a:latin typeface="Roboto" panose="02000000000000000000" pitchFamily="2" charset="0"/>
              <a:ea typeface="Roboto" panose="02000000000000000000" pitchFamily="2" charset="0"/>
              <a:cs typeface="Roboto"/>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80691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158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3" y="1063628"/>
            <a:ext cx="5254307"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EXTREMWETTEREREIGNISSE</a:t>
            </a:r>
          </a:p>
        </p:txBody>
      </p:sp>
      <p:pic>
        <p:nvPicPr>
          <p:cNvPr id="8" name="Grafik 7">
            <a:extLst>
              <a:ext uri="{FF2B5EF4-FFF2-40B4-BE49-F238E27FC236}">
                <a16:creationId xmlns:a16="http://schemas.microsoft.com/office/drawing/2014/main" id="{A07258C9-3935-905E-7B97-A54D5A649B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54759" y="2566033"/>
            <a:ext cx="6803864" cy="3854314"/>
          </a:xfrm>
          <a:prstGeom prst="rect">
            <a:avLst/>
          </a:prstGeom>
        </p:spPr>
      </p:pic>
      <p:pic>
        <p:nvPicPr>
          <p:cNvPr id="3" name="Grafik 2" descr="Wolke mit Blitz und Regen mit einfarbiger Füllung">
            <a:extLst>
              <a:ext uri="{FF2B5EF4-FFF2-40B4-BE49-F238E27FC236}">
                <a16:creationId xmlns:a16="http://schemas.microsoft.com/office/drawing/2014/main" id="{1C12FD52-B06B-93DD-DE83-EE5F25FA3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41324"/>
            <a:ext cx="851015" cy="851015"/>
          </a:xfrm>
          <a:prstGeom prst="rect">
            <a:avLst/>
          </a:prstGeom>
        </p:spPr>
      </p:pic>
    </p:spTree>
    <p:extLst>
      <p:ext uri="{BB962C8B-B14F-4D97-AF65-F5344CB8AC3E}">
        <p14:creationId xmlns:p14="http://schemas.microsoft.com/office/powerpoint/2010/main" val="32567618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159</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25430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WETTER VS. KLIMA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59172" y="2402400"/>
            <a:ext cx="10473656"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lnSpc>
                <a:spcPct val="110000"/>
              </a:lnSpc>
              <a:buClr>
                <a:srgbClr val="539E38"/>
              </a:buClr>
              <a:buFont typeface="Wingdings" pitchFamily="2" charset="2"/>
              <a:buChar char="§"/>
            </a:pPr>
            <a:r>
              <a:rPr lang="de-DE" sz="1800">
                <a:latin typeface="Roboto" panose="02000000000000000000" pitchFamily="2" charset="0"/>
                <a:ea typeface="Roboto" panose="02000000000000000000" pitchFamily="2" charset="0"/>
              </a:rPr>
              <a:t>Beschreibt einen sicht- und spürbaren atmosphärischen Zustand</a:t>
            </a:r>
          </a:p>
          <a:p>
            <a:pPr>
              <a:lnSpc>
                <a:spcPct val="110000"/>
              </a:lnSpc>
              <a:buClr>
                <a:srgbClr val="539E38"/>
              </a:buClr>
              <a:buFont typeface="Wingdings" pitchFamily="2" charset="2"/>
              <a:buChar char="§"/>
            </a:pPr>
            <a:r>
              <a:rPr lang="de-DE" sz="1800">
                <a:latin typeface="Roboto" panose="02000000000000000000" pitchFamily="2" charset="0"/>
                <a:ea typeface="Roboto" panose="02000000000000000000" pitchFamily="2" charset="0"/>
              </a:rPr>
              <a:t>Schnell wechselnder Zustand</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Klima</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Gesamtheit des Wetters über einen längeren Zeitraum (i.d.R. 30 Jahre) in bestimmten Regionen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Zusammenfassung von Wettererscheinungen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Klimaveränderungen erst später spürbar und dauern länger an</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latin typeface="Roboto" panose="02000000000000000000" pitchFamily="2" charset="0"/>
                <a:ea typeface="Roboto" panose="02000000000000000000" pitchFamily="2" charset="0"/>
              </a:rPr>
              <a:t>        Wetter ≠ Klima</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grpSp>
        <p:nvGrpSpPr>
          <p:cNvPr id="24" name="Gruppieren 23">
            <a:extLst>
              <a:ext uri="{FF2B5EF4-FFF2-40B4-BE49-F238E27FC236}">
                <a16:creationId xmlns:a16="http://schemas.microsoft.com/office/drawing/2014/main" id="{70A834F7-5E8A-3571-785F-1B04E3AC0FA6}"/>
              </a:ext>
            </a:extLst>
          </p:cNvPr>
          <p:cNvGrpSpPr/>
          <p:nvPr/>
        </p:nvGrpSpPr>
        <p:grpSpPr>
          <a:xfrm>
            <a:off x="876548" y="1326129"/>
            <a:ext cx="10475665" cy="1076272"/>
            <a:chOff x="874576" y="1744770"/>
            <a:chExt cx="10406197" cy="1210826"/>
          </a:xfrm>
          <a:solidFill>
            <a:srgbClr val="DAEFD3"/>
          </a:solidFill>
        </p:grpSpPr>
        <p:sp>
          <p:nvSpPr>
            <p:cNvPr id="25" name="Abgerundetes Rechteck 24">
              <a:extLst>
                <a:ext uri="{FF2B5EF4-FFF2-40B4-BE49-F238E27FC236}">
                  <a16:creationId xmlns:a16="http://schemas.microsoft.com/office/drawing/2014/main" id="{E081F968-A52F-4362-F95F-3BD3B5E868CB}"/>
                </a:ext>
              </a:extLst>
            </p:cNvPr>
            <p:cNvSpPr/>
            <p:nvPr/>
          </p:nvSpPr>
          <p:spPr>
            <a:xfrm>
              <a:off x="874576" y="1744770"/>
              <a:ext cx="10406197" cy="121082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26" name="Textfeld 25">
              <a:extLst>
                <a:ext uri="{FF2B5EF4-FFF2-40B4-BE49-F238E27FC236}">
                  <a16:creationId xmlns:a16="http://schemas.microsoft.com/office/drawing/2014/main" id="{4299B475-D563-4D19-366C-FB85586A2D30}"/>
                </a:ext>
              </a:extLst>
            </p:cNvPr>
            <p:cNvSpPr txBox="1"/>
            <p:nvPr/>
          </p:nvSpPr>
          <p:spPr>
            <a:xfrm>
              <a:off x="1102495" y="1986615"/>
              <a:ext cx="9913842" cy="727134"/>
            </a:xfrm>
            <a:prstGeom prst="rect">
              <a:avLst/>
            </a:prstGeom>
            <a:grpFill/>
          </p:spPr>
          <p:txBody>
            <a:bodyPr wrap="square" lIns="91440" tIns="45720" rIns="91440" bIns="45720" rtlCol="0" anchor="ctr">
              <a:spAutoFit/>
            </a:bodyPr>
            <a:lstStyle/>
            <a:p>
              <a:pPr algn="ctr"/>
              <a:r>
                <a:rPr lang="de-DE">
                  <a:latin typeface="Roboto"/>
                  <a:ea typeface="Roboto"/>
                </a:rPr>
                <a:t>Unter Wetter versteht man den aktuellen Zustand der Atmosphäre zu einem bestimmten Zeitpunkt / in einem kurzen Zeitraum an einem bestimmten Ort.</a:t>
              </a:r>
            </a:p>
          </p:txBody>
        </p:sp>
      </p:grpSp>
      <p:sp>
        <p:nvSpPr>
          <p:cNvPr id="2" name="Rechteck 1">
            <a:extLst>
              <a:ext uri="{FF2B5EF4-FFF2-40B4-BE49-F238E27FC236}">
                <a16:creationId xmlns:a16="http://schemas.microsoft.com/office/drawing/2014/main" id="{22E8169B-46C3-EACA-0F1C-AB56A180835C}"/>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76B9EC2D-ABE0-0F24-022C-CD11333EAE00}"/>
              </a:ext>
            </a:extLst>
          </p:cNvPr>
          <p:cNvCxnSpPr>
            <a:cxnSpLocks/>
          </p:cNvCxnSpPr>
          <p:nvPr/>
        </p:nvCxnSpPr>
        <p:spPr>
          <a:xfrm>
            <a:off x="859172" y="4150751"/>
            <a:ext cx="5226214"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Pfeil nach rechts 4">
            <a:extLst>
              <a:ext uri="{FF2B5EF4-FFF2-40B4-BE49-F238E27FC236}">
                <a16:creationId xmlns:a16="http://schemas.microsoft.com/office/drawing/2014/main" id="{858B5FDB-1F5B-51AF-2F37-15BC7B45B75E}"/>
              </a:ext>
            </a:extLst>
          </p:cNvPr>
          <p:cNvSpPr/>
          <p:nvPr/>
        </p:nvSpPr>
        <p:spPr>
          <a:xfrm>
            <a:off x="859172" y="5780639"/>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Tree>
    <p:extLst>
      <p:ext uri="{BB962C8B-B14F-4D97-AF65-F5344CB8AC3E}">
        <p14:creationId xmlns:p14="http://schemas.microsoft.com/office/powerpoint/2010/main" val="111606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6366629"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WELCHE MATERIALIEN BIETET KlimaBild?</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3" name="Grafik 2">
            <a:extLst>
              <a:ext uri="{FF2B5EF4-FFF2-40B4-BE49-F238E27FC236}">
                <a16:creationId xmlns:a16="http://schemas.microsoft.com/office/drawing/2014/main" id="{383A8DCB-AAB6-2119-0F56-70AD2C7F39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045" y="1858847"/>
            <a:ext cx="5271955" cy="3509145"/>
          </a:xfrm>
          <a:prstGeom prst="rect">
            <a:avLst/>
          </a:prstGeom>
        </p:spPr>
      </p:pic>
      <p:sp>
        <p:nvSpPr>
          <p:cNvPr id="5" name="Textfeld 4">
            <a:extLst>
              <a:ext uri="{FF2B5EF4-FFF2-40B4-BE49-F238E27FC236}">
                <a16:creationId xmlns:a16="http://schemas.microsoft.com/office/drawing/2014/main" id="{5C86D34D-599B-97D9-78AE-06E77DEF110B}"/>
              </a:ext>
            </a:extLst>
          </p:cNvPr>
          <p:cNvSpPr txBox="1"/>
          <p:nvPr/>
        </p:nvSpPr>
        <p:spPr>
          <a:xfrm>
            <a:off x="6390457" y="1674426"/>
            <a:ext cx="4961756" cy="4955203"/>
          </a:xfrm>
          <a:prstGeom prst="rect">
            <a:avLst/>
          </a:prstGeom>
          <a:noFill/>
        </p:spPr>
        <p:txBody>
          <a:bodyPr wrap="square" rtlCol="0">
            <a:spAutoFit/>
          </a:bodyPr>
          <a:lstStyle/>
          <a:p>
            <a:pPr marL="285750" indent="-285750">
              <a:buClr>
                <a:srgbClr val="16772C"/>
              </a:buClr>
              <a:buFont typeface="Wingdings" pitchFamily="2" charset="2"/>
              <a:buChar char="§"/>
            </a:pPr>
            <a:r>
              <a:rPr lang="de-DE" b="1">
                <a:solidFill>
                  <a:srgbClr val="539E38"/>
                </a:solidFill>
                <a:latin typeface="Roboto" panose="02000000000000000000" pitchFamily="2" charset="0"/>
                <a:ea typeface="Roboto" panose="02000000000000000000" pitchFamily="2" charset="0"/>
              </a:rPr>
              <a:t>Diesen Foliensatz, den Sie sich gerade anschauen, nutzbar z. B. für </a:t>
            </a:r>
          </a:p>
          <a:p>
            <a:pPr marL="742950" lvl="1" indent="-285750">
              <a:buClr>
                <a:srgbClr val="16772C"/>
              </a:buClr>
              <a:buFont typeface="Wingdings" pitchFamily="2" charset="2"/>
              <a:buChar char="§"/>
            </a:pPr>
            <a:r>
              <a:rPr lang="de-DE" sz="1600">
                <a:latin typeface="Roboto" panose="02000000000000000000" pitchFamily="2" charset="0"/>
                <a:ea typeface="Roboto" panose="02000000000000000000" pitchFamily="2" charset="0"/>
              </a:rPr>
              <a:t>Schulungen</a:t>
            </a:r>
          </a:p>
          <a:p>
            <a:pPr marL="742950" lvl="1" indent="-285750">
              <a:buClr>
                <a:srgbClr val="16772C"/>
              </a:buClr>
              <a:buFont typeface="Wingdings" pitchFamily="2" charset="2"/>
              <a:buChar char="§"/>
            </a:pPr>
            <a:r>
              <a:rPr lang="de-DE" sz="1600">
                <a:latin typeface="Roboto" panose="02000000000000000000" pitchFamily="2" charset="0"/>
                <a:ea typeface="Roboto" panose="02000000000000000000" pitchFamily="2" charset="0"/>
                <a:sym typeface="Wingdings" pitchFamily="2" charset="2"/>
              </a:rPr>
              <a:t>Bildungsaufgaben</a:t>
            </a:r>
          </a:p>
          <a:p>
            <a:pPr marL="742950" lvl="1" indent="-285750">
              <a:buClr>
                <a:srgbClr val="16772C"/>
              </a:buClr>
              <a:buFont typeface="Wingdings" pitchFamily="2" charset="2"/>
              <a:buChar char="§"/>
            </a:pPr>
            <a:r>
              <a:rPr lang="de-DE" sz="1600">
                <a:latin typeface="Roboto" panose="02000000000000000000" pitchFamily="2" charset="0"/>
                <a:ea typeface="Roboto" panose="02000000000000000000" pitchFamily="2" charset="0"/>
                <a:sym typeface="Wingdings" pitchFamily="2" charset="2"/>
              </a:rPr>
              <a:t>… </a:t>
            </a:r>
          </a:p>
          <a:p>
            <a:pPr marL="285750" indent="-285750">
              <a:buClr>
                <a:srgbClr val="16772C"/>
              </a:buClr>
              <a:buFont typeface="Wingdings" pitchFamily="2" charset="2"/>
              <a:buChar char="§"/>
            </a:pPr>
            <a:endParaRPr lang="de-DE" sz="1600">
              <a:latin typeface="Roboto" panose="02000000000000000000" pitchFamily="2" charset="0"/>
              <a:ea typeface="Roboto" panose="02000000000000000000" pitchFamily="2" charset="0"/>
              <a:sym typeface="Wingdings" pitchFamily="2" charset="2"/>
            </a:endParaRPr>
          </a:p>
          <a:p>
            <a:pPr marL="285750" indent="-285750">
              <a:buClr>
                <a:srgbClr val="16772C"/>
              </a:buClr>
              <a:buFont typeface="Wingdings" pitchFamily="2" charset="2"/>
              <a:buChar char="§"/>
            </a:pPr>
            <a:r>
              <a:rPr lang="de-DE" b="1">
                <a:solidFill>
                  <a:srgbClr val="539E38"/>
                </a:solidFill>
                <a:latin typeface="Roboto" panose="02000000000000000000" pitchFamily="2" charset="0"/>
                <a:ea typeface="Roboto" panose="02000000000000000000" pitchFamily="2" charset="0"/>
                <a:sym typeface="Wingdings" pitchFamily="2" charset="2"/>
              </a:rPr>
              <a:t>Wissenshandbuch, in dem alle Themen kurz &amp; bündig erklärt werden</a:t>
            </a:r>
          </a:p>
          <a:p>
            <a:pPr>
              <a:buClr>
                <a:srgbClr val="16772C"/>
              </a:buClr>
            </a:pPr>
            <a:endParaRPr lang="de-DE" sz="1600">
              <a:latin typeface="Roboto" panose="02000000000000000000" pitchFamily="2" charset="0"/>
              <a:ea typeface="Roboto" panose="02000000000000000000" pitchFamily="2" charset="0"/>
              <a:sym typeface="Wingdings" pitchFamily="2" charset="2"/>
            </a:endParaRPr>
          </a:p>
          <a:p>
            <a:pPr marL="285750" indent="-285750">
              <a:buClr>
                <a:srgbClr val="16772C"/>
              </a:buClr>
              <a:buFont typeface="Wingdings" pitchFamily="2" charset="2"/>
              <a:buChar char="§"/>
            </a:pPr>
            <a:r>
              <a:rPr lang="de-DE" b="1" err="1">
                <a:solidFill>
                  <a:srgbClr val="539E38"/>
                </a:solidFill>
                <a:latin typeface="Roboto" panose="02000000000000000000" pitchFamily="2" charset="0"/>
                <a:ea typeface="Roboto" panose="02000000000000000000" pitchFamily="2" charset="0"/>
                <a:sym typeface="Wingdings" pitchFamily="2" charset="2"/>
              </a:rPr>
              <a:t>KlimaBildKiste</a:t>
            </a:r>
            <a:r>
              <a:rPr lang="de-DE" b="1">
                <a:solidFill>
                  <a:srgbClr val="539E38"/>
                </a:solidFill>
                <a:latin typeface="Roboto" panose="02000000000000000000" pitchFamily="2" charset="0"/>
                <a:ea typeface="Roboto" panose="02000000000000000000" pitchFamily="2" charset="0"/>
                <a:sym typeface="Wingdings" pitchFamily="2" charset="2"/>
              </a:rPr>
              <a:t> &amp; Methodenhandbuch</a:t>
            </a:r>
            <a:endParaRPr lang="de-DE" sz="1600">
              <a:latin typeface="Roboto" panose="02000000000000000000" pitchFamily="2" charset="0"/>
              <a:ea typeface="Roboto" panose="02000000000000000000" pitchFamily="2" charset="0"/>
            </a:endParaRPr>
          </a:p>
          <a:p>
            <a:pPr marL="742950" lvl="1" indent="-285750">
              <a:buClr>
                <a:srgbClr val="16772C"/>
              </a:buClr>
              <a:buFont typeface="Wingdings" pitchFamily="2" charset="2"/>
              <a:buChar char="§"/>
            </a:pPr>
            <a:r>
              <a:rPr lang="de-DE" sz="1600">
                <a:latin typeface="Roboto" panose="02000000000000000000" pitchFamily="2" charset="0"/>
                <a:ea typeface="Roboto" panose="02000000000000000000" pitchFamily="2" charset="0"/>
                <a:sym typeface="Wingdings" panose="05000000000000000000" pitchFamily="2" charset="2"/>
              </a:rPr>
              <a:t>die spielerische Umsetzung und Beschäftigung mit ganz verschiedenen Aspekten der Thematik Gesundheit und Klimawandel </a:t>
            </a:r>
          </a:p>
          <a:p>
            <a:pPr>
              <a:buClr>
                <a:srgbClr val="16772C"/>
              </a:buClr>
            </a:pPr>
            <a:endParaRPr lang="de-DE" sz="1600">
              <a:latin typeface="Roboto" panose="02000000000000000000" pitchFamily="2" charset="0"/>
              <a:ea typeface="Roboto" panose="02000000000000000000" pitchFamily="2" charset="0"/>
              <a:sym typeface="Wingdings" panose="05000000000000000000" pitchFamily="2" charset="2"/>
            </a:endParaRPr>
          </a:p>
          <a:p>
            <a:pPr>
              <a:buClr>
                <a:srgbClr val="16772C"/>
              </a:buClr>
            </a:pPr>
            <a:r>
              <a:rPr lang="de-DE" b="1">
                <a:solidFill>
                  <a:srgbClr val="539E38"/>
                </a:solidFill>
                <a:latin typeface="Roboto" panose="02000000000000000000" pitchFamily="2" charset="0"/>
                <a:ea typeface="Roboto" panose="02000000000000000000" pitchFamily="2" charset="0"/>
              </a:rPr>
              <a:t>Es geht um: Maßnahmen zum Schutz…</a:t>
            </a:r>
          </a:p>
          <a:p>
            <a:pPr>
              <a:buClr>
                <a:srgbClr val="16772C"/>
              </a:buClr>
            </a:pPr>
            <a:r>
              <a:rPr lang="de-DE" sz="1600">
                <a:latin typeface="Roboto" panose="02000000000000000000" pitchFamily="2" charset="0"/>
                <a:ea typeface="Roboto" panose="02000000000000000000" pitchFamily="2" charset="0"/>
              </a:rPr>
              <a:t>…. der eigenen Gesundheit </a:t>
            </a:r>
          </a:p>
          <a:p>
            <a:pPr>
              <a:buClr>
                <a:srgbClr val="16772C"/>
              </a:buClr>
            </a:pPr>
            <a:r>
              <a:rPr lang="de-DE" sz="1600">
                <a:latin typeface="Roboto" panose="02000000000000000000" pitchFamily="2" charset="0"/>
                <a:ea typeface="Roboto" panose="02000000000000000000" pitchFamily="2" charset="0"/>
              </a:rPr>
              <a:t>…. der Gesundheit der Kinder und Jugendlichen</a:t>
            </a:r>
          </a:p>
          <a:p>
            <a:pPr>
              <a:buClr>
                <a:srgbClr val="16772C"/>
              </a:buClr>
            </a:pPr>
            <a:r>
              <a:rPr lang="de-DE" sz="1600">
                <a:latin typeface="Roboto" panose="02000000000000000000" pitchFamily="2" charset="0"/>
                <a:ea typeface="Roboto" panose="02000000000000000000" pitchFamily="2" charset="0"/>
              </a:rPr>
              <a:t>…. einen resilienten Umgang mit der Krise </a:t>
            </a:r>
          </a:p>
        </p:txBody>
      </p:sp>
    </p:spTree>
    <p:extLst>
      <p:ext uri="{BB962C8B-B14F-4D97-AF65-F5344CB8AC3E}">
        <p14:creationId xmlns:p14="http://schemas.microsoft.com/office/powerpoint/2010/main" val="259486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2543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EXTREMWETTER</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55280" y="2625516"/>
            <a:ext cx="10512424" cy="379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a:latin typeface="Roboto" panose="02000000000000000000" pitchFamily="2" charset="0"/>
                <a:ea typeface="Roboto" panose="02000000000000000000" pitchFamily="2" charset="0"/>
              </a:rPr>
              <a:t>Als Referenzperiode werden meist die Jahre 1961 bis 1990 herangezogen = statistischer langjähriger Durchschnittswert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Treten zufällig auf</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Natürliches Phänomen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Einzelne Ereignisse nicht direkt mit Klimawandel in Verbindung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Bestimmte Wetterextreme nehmen an Häufigkeit und Intensität zu durch Klimawandel</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 Deutschland</a:t>
            </a:r>
          </a:p>
          <a:p>
            <a:pPr lvl="1">
              <a:buClr>
                <a:srgbClr val="539E38"/>
              </a:buClr>
              <a:buFont typeface="Wingdings" pitchFamily="2" charset="2"/>
              <a:buChar char="§"/>
            </a:pPr>
            <a:r>
              <a:rPr lang="de-DE" sz="1400">
                <a:latin typeface="Roboto" panose="02000000000000000000" pitchFamily="2" charset="0"/>
                <a:ea typeface="Roboto" panose="02000000000000000000" pitchFamily="2" charset="0"/>
              </a:rPr>
              <a:t>Stürme und Starkwind in den Küstenregionen</a:t>
            </a:r>
          </a:p>
          <a:p>
            <a:pPr lvl="1">
              <a:buClr>
                <a:srgbClr val="539E38"/>
              </a:buClr>
              <a:buFont typeface="Wingdings" pitchFamily="2" charset="2"/>
              <a:buChar char="§"/>
            </a:pPr>
            <a:r>
              <a:rPr lang="de-DE" sz="1400">
                <a:latin typeface="Roboto" panose="02000000000000000000" pitchFamily="2" charset="0"/>
                <a:ea typeface="Roboto" panose="02000000000000000000" pitchFamily="2" charset="0"/>
              </a:rPr>
              <a:t>Starkniederschläge mit einhergehenden Sturzfluten und Überschwemmungen</a:t>
            </a:r>
          </a:p>
          <a:p>
            <a:pPr lvl="1">
              <a:buClr>
                <a:srgbClr val="539E38"/>
              </a:buClr>
              <a:buFont typeface="Wingdings" pitchFamily="2" charset="2"/>
              <a:buChar char="§"/>
            </a:pPr>
            <a:r>
              <a:rPr lang="de-DE" sz="1400">
                <a:latin typeface="Roboto" panose="02000000000000000000" pitchFamily="2" charset="0"/>
                <a:ea typeface="Roboto" panose="02000000000000000000" pitchFamily="2" charset="0"/>
              </a:rPr>
              <a:t>Lawinen</a:t>
            </a:r>
          </a:p>
          <a:p>
            <a:pPr lvl="1">
              <a:buClr>
                <a:srgbClr val="539E38"/>
              </a:buClr>
              <a:buFont typeface="Wingdings" pitchFamily="2" charset="2"/>
              <a:buChar char="§"/>
            </a:pPr>
            <a:r>
              <a:rPr lang="de-DE" sz="1400">
                <a:latin typeface="Roboto" panose="02000000000000000000" pitchFamily="2" charset="0"/>
                <a:ea typeface="Roboto" panose="02000000000000000000" pitchFamily="2" charset="0"/>
              </a:rPr>
              <a:t>Extreme Hitze / Hitzewellen und Trockenheit / Dürre</a:t>
            </a: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28291837-09CF-6D58-DBEE-482BA2B271B3}"/>
              </a:ext>
            </a:extLst>
          </p:cNvPr>
          <p:cNvGrpSpPr/>
          <p:nvPr/>
        </p:nvGrpSpPr>
        <p:grpSpPr>
          <a:xfrm>
            <a:off x="876548" y="1334274"/>
            <a:ext cx="10475665" cy="1076272"/>
            <a:chOff x="874576" y="1744770"/>
            <a:chExt cx="10406197" cy="1210826"/>
          </a:xfrm>
          <a:solidFill>
            <a:srgbClr val="DAEFD3"/>
          </a:solidFill>
        </p:grpSpPr>
        <p:sp>
          <p:nvSpPr>
            <p:cNvPr id="5" name="Abgerundetes Rechteck 4">
              <a:extLst>
                <a:ext uri="{FF2B5EF4-FFF2-40B4-BE49-F238E27FC236}">
                  <a16:creationId xmlns:a16="http://schemas.microsoft.com/office/drawing/2014/main" id="{4E41F37E-BE55-8193-A229-C7E48E372B5B}"/>
                </a:ext>
              </a:extLst>
            </p:cNvPr>
            <p:cNvSpPr/>
            <p:nvPr/>
          </p:nvSpPr>
          <p:spPr>
            <a:xfrm>
              <a:off x="874576" y="1744770"/>
              <a:ext cx="10406197" cy="121082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 name="Textfeld 7">
              <a:extLst>
                <a:ext uri="{FF2B5EF4-FFF2-40B4-BE49-F238E27FC236}">
                  <a16:creationId xmlns:a16="http://schemas.microsoft.com/office/drawing/2014/main" id="{38F2A875-76AC-0A9B-4EF5-1A679BD71DA9}"/>
                </a:ext>
              </a:extLst>
            </p:cNvPr>
            <p:cNvSpPr txBox="1"/>
            <p:nvPr/>
          </p:nvSpPr>
          <p:spPr>
            <a:xfrm>
              <a:off x="1102495" y="1986615"/>
              <a:ext cx="9913842" cy="727134"/>
            </a:xfrm>
            <a:prstGeom prst="rect">
              <a:avLst/>
            </a:prstGeom>
            <a:grpFill/>
          </p:spPr>
          <p:txBody>
            <a:bodyPr wrap="square" lIns="91440" tIns="45720" rIns="91440" bIns="45720" rtlCol="0" anchor="ctr">
              <a:spAutoFit/>
            </a:bodyPr>
            <a:lstStyle/>
            <a:p>
              <a:pPr algn="ctr"/>
              <a:r>
                <a:rPr lang="de-DE">
                  <a:latin typeface="Roboto"/>
                  <a:ea typeface="Roboto"/>
                </a:rPr>
                <a:t>Extremwetter ist ein </a:t>
              </a:r>
              <a:r>
                <a:rPr lang="de-DE" b="1">
                  <a:latin typeface="Roboto"/>
                  <a:ea typeface="Roboto"/>
                </a:rPr>
                <a:t>selten</a:t>
              </a:r>
              <a:r>
                <a:rPr lang="de-DE">
                  <a:latin typeface="Roboto"/>
                  <a:ea typeface="Roboto"/>
                </a:rPr>
                <a:t> vorkommendes Ereignis, </a:t>
              </a:r>
            </a:p>
            <a:p>
              <a:pPr algn="ctr"/>
              <a:r>
                <a:rPr lang="de-DE">
                  <a:latin typeface="Roboto"/>
                  <a:ea typeface="Roboto"/>
                </a:rPr>
                <a:t>welches stark von einer Referenzperiode abweicht.</a:t>
              </a:r>
            </a:p>
          </p:txBody>
        </p:sp>
      </p:grpSp>
    </p:spTree>
    <p:extLst>
      <p:ext uri="{BB962C8B-B14F-4D97-AF65-F5344CB8AC3E}">
        <p14:creationId xmlns:p14="http://schemas.microsoft.com/office/powerpoint/2010/main" val="1043192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34327"/>
            <a:ext cx="11867322" cy="4554000"/>
          </a:xfrm>
          <a:prstGeom prst="rect">
            <a:avLst/>
          </a:prstGeom>
          <a:solidFill>
            <a:srgbClr val="E8F3D6"/>
          </a:solidFill>
          <a:ln>
            <a:noFill/>
          </a:ln>
        </p:spPr>
        <p:txBody>
          <a:bodyPr wrap="square" rtlCol="0" anchor="ctr">
            <a:noAutofit/>
          </a:bodyPr>
          <a:lstStyle/>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222513" y="174001"/>
            <a:ext cx="9746974"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WEBSITE – MY CLIMATE FUTURE</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13" name="Grafik 12" descr="Wolke mit Blitz und Regen mit einfarbiger Füllung">
            <a:extLst>
              <a:ext uri="{FF2B5EF4-FFF2-40B4-BE49-F238E27FC236}">
                <a16:creationId xmlns:a16="http://schemas.microsoft.com/office/drawing/2014/main" id="{83C24054-2E99-08FD-BE72-56360F697D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879"/>
            <a:ext cx="1092608" cy="1092608"/>
          </a:xfrm>
          <a:prstGeom prst="rect">
            <a:avLst/>
          </a:prstGeom>
        </p:spPr>
      </p:pic>
      <p:pic>
        <p:nvPicPr>
          <p:cNvPr id="2" name="Grafik 1">
            <a:hlinkClick r:id="rId6"/>
            <a:extLst>
              <a:ext uri="{FF2B5EF4-FFF2-40B4-BE49-F238E27FC236}">
                <a16:creationId xmlns:a16="http://schemas.microsoft.com/office/drawing/2014/main" id="{6C6E9134-A5E2-C832-D52B-ADA1909BEB8A}"/>
              </a:ext>
            </a:extLst>
          </p:cNvPr>
          <p:cNvPicPr>
            <a:picLocks noChangeAspect="1"/>
          </p:cNvPicPr>
          <p:nvPr/>
        </p:nvPicPr>
        <p:blipFill>
          <a:blip r:embed="rId7"/>
          <a:stretch>
            <a:fillRect/>
          </a:stretch>
        </p:blipFill>
        <p:spPr>
          <a:xfrm>
            <a:off x="2054625" y="1834327"/>
            <a:ext cx="8049488" cy="4527837"/>
          </a:xfrm>
          <a:prstGeom prst="rect">
            <a:avLst/>
          </a:prstGeom>
        </p:spPr>
      </p:pic>
    </p:spTree>
    <p:extLst>
      <p:ext uri="{BB962C8B-B14F-4D97-AF65-F5344CB8AC3E}">
        <p14:creationId xmlns:p14="http://schemas.microsoft.com/office/powerpoint/2010/main" val="37140282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47202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FOLGEN VON </a:t>
            </a: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HITZEWELLEN &amp; DÜRRE</a:t>
            </a: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EDEA4E9C-7FE7-52BF-E8F3-A1094FF3F06B}"/>
              </a:ext>
            </a:extLst>
          </p:cNvPr>
          <p:cNvPicPr>
            <a:picLocks noChangeAspect="1"/>
          </p:cNvPicPr>
          <p:nvPr/>
        </p:nvPicPr>
        <p:blipFill>
          <a:blip r:embed="rId3"/>
          <a:stretch>
            <a:fillRect/>
          </a:stretch>
        </p:blipFill>
        <p:spPr>
          <a:xfrm>
            <a:off x="1058386" y="1089378"/>
            <a:ext cx="9631472" cy="5417703"/>
          </a:xfrm>
          <a:prstGeom prst="rect">
            <a:avLst/>
          </a:prstGeom>
        </p:spPr>
      </p:pic>
    </p:spTree>
    <p:extLst>
      <p:ext uri="{BB962C8B-B14F-4D97-AF65-F5344CB8AC3E}">
        <p14:creationId xmlns:p14="http://schemas.microsoft.com/office/powerpoint/2010/main" val="6028812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34149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STARKREGEN &amp; ÜBERSCHWEMMUNGEN / HOCHWASSER</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6363"/>
            <a:ext cx="10512424" cy="48938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V.a. in den Sommermonaten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Besonders gefährlich nach Hitze- bzw. Trockenperiode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Genaue Vorhersagen nicht möglich, meist sehr lokal</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Schnelleres und intensiveres Auftreten durch Urbanisierung (Verstädterung) und starkes Eingreifen in Flusslandschaften</a:t>
            </a:r>
          </a:p>
          <a:p>
            <a:pPr marL="0" indent="0">
              <a:buClr>
                <a:srgbClr val="539E38"/>
              </a:buClr>
              <a:buNone/>
            </a:pPr>
            <a:r>
              <a:rPr lang="de-DE" sz="1800">
                <a:solidFill>
                  <a:schemeClr val="accent1"/>
                </a:solidFill>
                <a:latin typeface="Roboto"/>
                <a:ea typeface="Roboto"/>
              </a:rPr>
              <a:t>Auswirkungen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Zerstörung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Verletzungen / Todesfälle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Finanzielle Herausforderungen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Akute und chronische körperliche Folgen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Psychische Folgen aufgrund der Extremsituation</a:t>
            </a:r>
            <a:endParaRPr lang="de-DE" sz="14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Eingeschränkte Trinkwasser- und Nahrungsmittelsicherheit</a:t>
            </a: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CB0F9609-934E-3AB1-E9B7-A51AA5CF3733}"/>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 name="Gerade Verbindung 1">
            <a:extLst>
              <a:ext uri="{FF2B5EF4-FFF2-40B4-BE49-F238E27FC236}">
                <a16:creationId xmlns:a16="http://schemas.microsoft.com/office/drawing/2014/main" id="{800D154C-CDE7-7088-A810-FBE55A2A8F5A}"/>
              </a:ext>
            </a:extLst>
          </p:cNvPr>
          <p:cNvCxnSpPr>
            <a:cxnSpLocks/>
          </p:cNvCxnSpPr>
          <p:nvPr/>
        </p:nvCxnSpPr>
        <p:spPr>
          <a:xfrm>
            <a:off x="869786" y="3458422"/>
            <a:ext cx="522621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302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9425253"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2300" b="0">
                <a:solidFill>
                  <a:schemeClr val="accent1"/>
                </a:solidFill>
                <a:latin typeface="Roboto" panose="02000000000000000000" pitchFamily="2" charset="0"/>
                <a:ea typeface="Roboto" panose="02000000000000000000" pitchFamily="2" charset="0"/>
              </a:rPr>
              <a:t>FOLGEN VON STARKREGEN UND ÜBERSCHWEMMUNGEN</a:t>
            </a: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36C513CB-6891-3BCA-5B44-D11842631583}"/>
              </a:ext>
            </a:extLst>
          </p:cNvPr>
          <p:cNvPicPr>
            <a:picLocks noChangeAspect="1"/>
          </p:cNvPicPr>
          <p:nvPr/>
        </p:nvPicPr>
        <p:blipFill>
          <a:blip r:embed="rId3"/>
          <a:stretch>
            <a:fillRect/>
          </a:stretch>
        </p:blipFill>
        <p:spPr>
          <a:xfrm>
            <a:off x="881748" y="942555"/>
            <a:ext cx="9767571" cy="5494259"/>
          </a:xfrm>
          <a:prstGeom prst="rect">
            <a:avLst/>
          </a:prstGeom>
        </p:spPr>
      </p:pic>
    </p:spTree>
    <p:extLst>
      <p:ext uri="{BB962C8B-B14F-4D97-AF65-F5344CB8AC3E}">
        <p14:creationId xmlns:p14="http://schemas.microsoft.com/office/powerpoint/2010/main" val="34439372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708981"/>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222513" y="174001"/>
            <a:ext cx="9746974" cy="1631216"/>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AUSWIRKUNGEN VON EXTREMWETTEREREIGNISSEN</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34" name="Textfeld 33">
            <a:extLst>
              <a:ext uri="{FF2B5EF4-FFF2-40B4-BE49-F238E27FC236}">
                <a16:creationId xmlns:a16="http://schemas.microsoft.com/office/drawing/2014/main" id="{C060EB95-6E40-88F0-727F-DF5C3DD1996B}"/>
              </a:ext>
            </a:extLst>
          </p:cNvPr>
          <p:cNvSpPr txBox="1"/>
          <p:nvPr/>
        </p:nvSpPr>
        <p:spPr>
          <a:xfrm>
            <a:off x="7064215" y="1860453"/>
            <a:ext cx="4980711" cy="4708981"/>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3" name="Grafik 2" descr="Ein Bild, das Text, Mann, Zeitung, draußen enthält.&#10;&#10;Automatisch generierte Beschreibung">
            <a:hlinkClick r:id="rId10"/>
            <a:extLst>
              <a:ext uri="{FF2B5EF4-FFF2-40B4-BE49-F238E27FC236}">
                <a16:creationId xmlns:a16="http://schemas.microsoft.com/office/drawing/2014/main" id="{1D34897C-629A-F9A5-9E9A-EF82060EBDBD}"/>
              </a:ext>
            </a:extLst>
          </p:cNvPr>
          <p:cNvPicPr>
            <a:picLocks noChangeAspect="1"/>
          </p:cNvPicPr>
          <p:nvPr/>
        </p:nvPicPr>
        <p:blipFill>
          <a:blip r:embed="rId11"/>
          <a:stretch>
            <a:fillRect/>
          </a:stretch>
        </p:blipFill>
        <p:spPr>
          <a:xfrm>
            <a:off x="1873891" y="1897174"/>
            <a:ext cx="8240956" cy="4635538"/>
          </a:xfrm>
          <a:prstGeom prst="rect">
            <a:avLst/>
          </a:prstGeom>
        </p:spPr>
      </p:pic>
      <p:pic>
        <p:nvPicPr>
          <p:cNvPr id="13" name="Grafik 12" descr="Wolke mit Blitz und Regen mit einfarbiger Füllung">
            <a:extLst>
              <a:ext uri="{FF2B5EF4-FFF2-40B4-BE49-F238E27FC236}">
                <a16:creationId xmlns:a16="http://schemas.microsoft.com/office/drawing/2014/main" id="{83C24054-2E99-08FD-BE72-56360F697D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879"/>
            <a:ext cx="1092608" cy="1092608"/>
          </a:xfrm>
          <a:prstGeom prst="rect">
            <a:avLst/>
          </a:prstGeom>
        </p:spPr>
      </p:pic>
    </p:spTree>
    <p:extLst>
      <p:ext uri="{BB962C8B-B14F-4D97-AF65-F5344CB8AC3E}">
        <p14:creationId xmlns:p14="http://schemas.microsoft.com/office/powerpoint/2010/main" val="31365055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800">
                <a:latin typeface="Roboto" panose="02000000000000000000" pitchFamily="2" charset="0"/>
                <a:ea typeface="Roboto" panose="02000000000000000000" pitchFamily="2" charset="0"/>
              </a:rPr>
              <a:t>Wie reagiere ich, wenn Kinder / Jugendliche mich fragen, </a:t>
            </a:r>
          </a:p>
          <a:p>
            <a:pPr lvl="0" algn="ctr"/>
            <a:r>
              <a:rPr lang="de-DE" sz="2800">
                <a:latin typeface="Roboto" panose="02000000000000000000" pitchFamily="2" charset="0"/>
                <a:ea typeface="Roboto" panose="02000000000000000000" pitchFamily="2" charset="0"/>
              </a:rPr>
              <a:t>ob ein extremes Wetterereignis auch bei uns auftreten kann?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REFLEXION/ÜBUNG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307961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3" y="1063628"/>
            <a:ext cx="7139713"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SEELISCHE &amp; PSYCHOLOGISCHE ERSTE HILFE</a:t>
            </a:r>
          </a:p>
        </p:txBody>
      </p:sp>
      <p:pic>
        <p:nvPicPr>
          <p:cNvPr id="8" name="Grafik 7">
            <a:extLst>
              <a:ext uri="{FF2B5EF4-FFF2-40B4-BE49-F238E27FC236}">
                <a16:creationId xmlns:a16="http://schemas.microsoft.com/office/drawing/2014/main" id="{A07258C9-3935-905E-7B97-A54D5A649B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54759" y="2566033"/>
            <a:ext cx="6803864" cy="3854314"/>
          </a:xfrm>
          <a:prstGeom prst="rect">
            <a:avLst/>
          </a:prstGeom>
        </p:spPr>
      </p:pic>
      <p:pic>
        <p:nvPicPr>
          <p:cNvPr id="3" name="Grafik 2" descr="Wolke mit Blitz und Regen mit einfarbiger Füllung">
            <a:extLst>
              <a:ext uri="{FF2B5EF4-FFF2-40B4-BE49-F238E27FC236}">
                <a16:creationId xmlns:a16="http://schemas.microsoft.com/office/drawing/2014/main" id="{1C12FD52-B06B-93DD-DE83-EE5F25FA3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41324"/>
            <a:ext cx="851015" cy="851015"/>
          </a:xfrm>
          <a:prstGeom prst="rect">
            <a:avLst/>
          </a:prstGeom>
        </p:spPr>
      </p:pic>
    </p:spTree>
    <p:extLst>
      <p:ext uri="{BB962C8B-B14F-4D97-AF65-F5344CB8AC3E}">
        <p14:creationId xmlns:p14="http://schemas.microsoft.com/office/powerpoint/2010/main" val="33187156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6208812"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POTENZIELL TRAUMATISCHE EREIGNISSE</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59172" y="2402400"/>
            <a:ext cx="10473656" cy="38077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lnSpc>
                <a:spcPct val="110000"/>
              </a:lnSpc>
              <a:buClr>
                <a:srgbClr val="539E38"/>
              </a:buClr>
              <a:buFont typeface="Wingdings" pitchFamily="2" charset="2"/>
              <a:buChar char="§"/>
            </a:pPr>
            <a:r>
              <a:rPr lang="de-DE" sz="1800">
                <a:latin typeface="Roboto" panose="02000000000000000000" pitchFamily="2" charset="0"/>
                <a:ea typeface="Roboto" panose="02000000000000000000" pitchFamily="2" charset="0"/>
              </a:rPr>
              <a:t>Es können unter anderem Gefühle von intensiver Angst, Ohnmacht oder Hoffnungslosigkeit bei Betroffenen ausgelöst werden. Nicht alle Extremsituationen, die objektiv als traumatisch wahrgenommen werden, lösen bei den Betroffenen zwangsläufig Leid und Angst aus.</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Beispiele für Ereignisse, die potenziell als traumatisch wahrgenommen werden können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Zwischenmenschliche Gewalt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Unfälle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Kollektive Traumata, wie Extremwetterereignisse oder Naturkatastrophen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Tod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Erinnerung an vergangene Erlebnisse</a:t>
            </a:r>
          </a:p>
          <a:p>
            <a:pPr>
              <a:buClr>
                <a:srgbClr val="539E38"/>
              </a:buClr>
              <a:buFont typeface="Wingdings" pitchFamily="2" charset="2"/>
              <a:buChar char="§"/>
            </a:pPr>
            <a:r>
              <a:rPr lang="de-DE" sz="1800" err="1">
                <a:latin typeface="Roboto" panose="02000000000000000000" pitchFamily="2" charset="0"/>
                <a:ea typeface="Roboto" panose="02000000000000000000" pitchFamily="2" charset="0"/>
              </a:rPr>
              <a:t>Zeuge:in</a:t>
            </a:r>
            <a:r>
              <a:rPr lang="de-DE" sz="1800">
                <a:latin typeface="Roboto" panose="02000000000000000000" pitchFamily="2" charset="0"/>
                <a:ea typeface="Roboto" panose="02000000000000000000" pitchFamily="2" charset="0"/>
              </a:rPr>
              <a:t> von traumatischen Erlebnissen/ indirektes Erleben durch nahestehende Personen</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grpSp>
        <p:nvGrpSpPr>
          <p:cNvPr id="24" name="Gruppieren 23">
            <a:extLst>
              <a:ext uri="{FF2B5EF4-FFF2-40B4-BE49-F238E27FC236}">
                <a16:creationId xmlns:a16="http://schemas.microsoft.com/office/drawing/2014/main" id="{70A834F7-5E8A-3571-785F-1B04E3AC0FA6}"/>
              </a:ext>
            </a:extLst>
          </p:cNvPr>
          <p:cNvGrpSpPr/>
          <p:nvPr/>
        </p:nvGrpSpPr>
        <p:grpSpPr>
          <a:xfrm>
            <a:off x="876548" y="1326129"/>
            <a:ext cx="10475665" cy="1076272"/>
            <a:chOff x="874576" y="1744770"/>
            <a:chExt cx="10406197" cy="1210826"/>
          </a:xfrm>
          <a:solidFill>
            <a:srgbClr val="DAEFD3"/>
          </a:solidFill>
        </p:grpSpPr>
        <p:sp>
          <p:nvSpPr>
            <p:cNvPr id="25" name="Abgerundetes Rechteck 24">
              <a:extLst>
                <a:ext uri="{FF2B5EF4-FFF2-40B4-BE49-F238E27FC236}">
                  <a16:creationId xmlns:a16="http://schemas.microsoft.com/office/drawing/2014/main" id="{E081F968-A52F-4362-F95F-3BD3B5E868CB}"/>
                </a:ext>
              </a:extLst>
            </p:cNvPr>
            <p:cNvSpPr/>
            <p:nvPr/>
          </p:nvSpPr>
          <p:spPr>
            <a:xfrm>
              <a:off x="874576" y="1744770"/>
              <a:ext cx="10406197" cy="121082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26" name="Textfeld 25">
              <a:extLst>
                <a:ext uri="{FF2B5EF4-FFF2-40B4-BE49-F238E27FC236}">
                  <a16:creationId xmlns:a16="http://schemas.microsoft.com/office/drawing/2014/main" id="{4299B475-D563-4D19-366C-FB85586A2D30}"/>
                </a:ext>
              </a:extLst>
            </p:cNvPr>
            <p:cNvSpPr txBox="1"/>
            <p:nvPr/>
          </p:nvSpPr>
          <p:spPr>
            <a:xfrm>
              <a:off x="1102495" y="1830800"/>
              <a:ext cx="9913842" cy="1038764"/>
            </a:xfrm>
            <a:prstGeom prst="rect">
              <a:avLst/>
            </a:prstGeom>
            <a:grpFill/>
          </p:spPr>
          <p:txBody>
            <a:bodyPr wrap="square" lIns="91440" tIns="45720" rIns="91440" bIns="45720" rtlCol="0" anchor="ctr">
              <a:spAutoFit/>
            </a:bodyPr>
            <a:lstStyle/>
            <a:p>
              <a:pPr algn="ctr"/>
              <a:r>
                <a:rPr lang="de-DE">
                  <a:latin typeface="Roboto"/>
                  <a:ea typeface="Roboto"/>
                </a:rPr>
                <a:t>Traumatische Erlebnisse sind Erfahrungen, die als sehr belastend empfunden werden. Sie können lebensbedrohlich sein oder das psychische und/oder physische Wohlbefinden der Person stark gefährden.</a:t>
              </a:r>
            </a:p>
          </p:txBody>
        </p:sp>
      </p:grpSp>
      <p:sp>
        <p:nvSpPr>
          <p:cNvPr id="2" name="Rechteck 1">
            <a:extLst>
              <a:ext uri="{FF2B5EF4-FFF2-40B4-BE49-F238E27FC236}">
                <a16:creationId xmlns:a16="http://schemas.microsoft.com/office/drawing/2014/main" id="{22E8169B-46C3-EACA-0F1C-AB56A180835C}"/>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76B9EC2D-ABE0-0F24-022C-CD11333EAE00}"/>
              </a:ext>
            </a:extLst>
          </p:cNvPr>
          <p:cNvCxnSpPr>
            <a:cxnSpLocks/>
          </p:cNvCxnSpPr>
          <p:nvPr/>
        </p:nvCxnSpPr>
        <p:spPr>
          <a:xfrm>
            <a:off x="859172" y="4124627"/>
            <a:ext cx="1051242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19899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169</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35783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MERK-/LEITSÄTZE FÜR MHFA</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28631" y="1390203"/>
            <a:ext cx="10512424" cy="4402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None/>
            </a:pPr>
            <a:r>
              <a:rPr lang="de-DE" sz="1800">
                <a:latin typeface="Roboto" panose="02000000000000000000" pitchFamily="2" charset="0"/>
                <a:ea typeface="Roboto" panose="02000000000000000000" pitchFamily="2" charset="0"/>
              </a:rPr>
              <a:t>       Fühlst du dich dazu in der Lage eine traumatisierte Person aktiv zu unterstützen?</a:t>
            </a:r>
          </a:p>
          <a:p>
            <a:pPr marL="0" indent="0">
              <a:buClr>
                <a:srgbClr val="539E38"/>
              </a:buClr>
              <a:buNone/>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Überblick verschaffen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Auf sich aufmerksam machen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Ein sicheres Umfeld schaffen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Zuhören und Unterhalten</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Person, Baum, draußen, Boden enthält.&#10;&#10;Automatisch generierte Beschreibung">
            <a:extLst>
              <a:ext uri="{FF2B5EF4-FFF2-40B4-BE49-F238E27FC236}">
                <a16:creationId xmlns:a16="http://schemas.microsoft.com/office/drawing/2014/main" id="{0DF66B53-348E-F754-C351-4C0E539EF8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1026" y="2743199"/>
            <a:ext cx="6781800" cy="3673475"/>
          </a:xfrm>
          <a:prstGeom prst="rect">
            <a:avLst/>
          </a:prstGeom>
        </p:spPr>
      </p:pic>
      <p:pic>
        <p:nvPicPr>
          <p:cNvPr id="10" name="Grafik 9" descr="Ein Bild, das Text, Schild enthält.&#10;&#10;Automatisch generierte Beschreibung">
            <a:extLst>
              <a:ext uri="{FF2B5EF4-FFF2-40B4-BE49-F238E27FC236}">
                <a16:creationId xmlns:a16="http://schemas.microsoft.com/office/drawing/2014/main" id="{89E715AB-653C-D7DF-67A3-EB872C1B65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6878" y="1111932"/>
            <a:ext cx="591566" cy="714160"/>
          </a:xfrm>
          <a:prstGeom prst="rect">
            <a:avLst/>
          </a:prstGeom>
        </p:spPr>
      </p:pic>
    </p:spTree>
    <p:extLst>
      <p:ext uri="{BB962C8B-B14F-4D97-AF65-F5344CB8AC3E}">
        <p14:creationId xmlns:p14="http://schemas.microsoft.com/office/powerpoint/2010/main" val="2666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aum, Boden, draußen, Parken enthält.&#10;&#10;Automatisch generierte Beschreibung">
            <a:extLst>
              <a:ext uri="{FF2B5EF4-FFF2-40B4-BE49-F238E27FC236}">
                <a16:creationId xmlns:a16="http://schemas.microsoft.com/office/drawing/2014/main" id="{D6852B9F-6CFA-5460-64FC-7DFA630DBE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Foliennummernplatzhalter 3">
            <a:extLst>
              <a:ext uri="{FF2B5EF4-FFF2-40B4-BE49-F238E27FC236}">
                <a16:creationId xmlns:a16="http://schemas.microsoft.com/office/drawing/2014/main" id="{DA2080A9-D451-89C9-17E2-414BEE0C0420}"/>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C457A7E8-3F45-46AC-80A6-5B03F18BB502}" type="slidenum">
              <a:rPr lang="en-US">
                <a:solidFill>
                  <a:srgbClr val="FFFFFF"/>
                </a:solidFill>
              </a:rPr>
              <a:pPr defTabSz="914400">
                <a:spcAft>
                  <a:spcPts val="600"/>
                </a:spcAft>
              </a:pPr>
              <a:t>17</a:t>
            </a:fld>
            <a:endParaRPr lang="en-US">
              <a:solidFill>
                <a:srgbClr val="FFFFFF"/>
              </a:solidFill>
            </a:endParaRPr>
          </a:p>
        </p:txBody>
      </p:sp>
      <p:pic>
        <p:nvPicPr>
          <p:cNvPr id="10" name="Grafik 9">
            <a:extLst>
              <a:ext uri="{FF2B5EF4-FFF2-40B4-BE49-F238E27FC236}">
                <a16:creationId xmlns:a16="http://schemas.microsoft.com/office/drawing/2014/main" id="{BA1883E2-5CFF-9F9A-F2BF-77BF3AF2DD14}"/>
              </a:ext>
            </a:extLst>
          </p:cNvPr>
          <p:cNvPicPr>
            <a:picLocks noChangeAspect="1"/>
          </p:cNvPicPr>
          <p:nvPr/>
        </p:nvPicPr>
        <p:blipFill>
          <a:blip r:embed="rId4"/>
          <a:stretch>
            <a:fillRect/>
          </a:stretch>
        </p:blipFill>
        <p:spPr>
          <a:xfrm>
            <a:off x="9606643" y="6472315"/>
            <a:ext cx="2476500" cy="249160"/>
          </a:xfrm>
          <a:prstGeom prst="rect">
            <a:avLst/>
          </a:prstGeom>
        </p:spPr>
      </p:pic>
    </p:spTree>
    <p:extLst>
      <p:ext uri="{BB962C8B-B14F-4D97-AF65-F5344CB8AC3E}">
        <p14:creationId xmlns:p14="http://schemas.microsoft.com/office/powerpoint/2010/main" val="32039322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10510518" cy="780589"/>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2300" b="0">
                <a:solidFill>
                  <a:schemeClr val="accent1"/>
                </a:solidFill>
                <a:latin typeface="Roboto" panose="02000000000000000000" pitchFamily="2" charset="0"/>
                <a:ea typeface="Roboto" panose="02000000000000000000" pitchFamily="2" charset="0"/>
              </a:rPr>
              <a:t>WIE SPRECHE ICH MIT EINER PERSON, DIE GERADE EIN TRAUMATISCHES EREIGNIS ERLEBT HAT? I </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29174" y="1808163"/>
            <a:ext cx="10512424" cy="4402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Ruhig zu bleiben, unabhängig von dessen emotionalen Zustands</a:t>
            </a: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rPr>
              <a:t>Ruhe</a:t>
            </a:r>
            <a:r>
              <a:rPr lang="de-DE" sz="1800">
                <a:latin typeface="Roboto" panose="02000000000000000000" pitchFamily="2" charset="0"/>
                <a:ea typeface="Roboto" panose="02000000000000000000" pitchFamily="2" charset="0"/>
              </a:rPr>
              <a:t> und Zuversicht ausstrahlen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Nicht von den Emotionen der betroffenen Person anstecken lassen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Mit der Person auf </a:t>
            </a:r>
            <a:r>
              <a:rPr lang="de-DE" sz="1800">
                <a:solidFill>
                  <a:schemeClr val="accent1"/>
                </a:solidFill>
                <a:latin typeface="Roboto" panose="02000000000000000000" pitchFamily="2" charset="0"/>
                <a:ea typeface="Roboto" panose="02000000000000000000" pitchFamily="2" charset="0"/>
              </a:rPr>
              <a:t>Augenhöhe</a:t>
            </a:r>
            <a:r>
              <a:rPr lang="de-DE" sz="1800">
                <a:latin typeface="Roboto" panose="02000000000000000000" pitchFamily="2" charset="0"/>
                <a:ea typeface="Roboto" panose="02000000000000000000" pitchFamily="2" charset="0"/>
              </a:rPr>
              <a:t>, sprachlich und wortwörtlich (kniend / sitzend neben der Person) reden</a:t>
            </a:r>
            <a:endParaRPr lang="de-DE" sz="1800">
              <a:latin typeface="Roboto" panose="02000000000000000000" pitchFamily="2" charset="0"/>
              <a:ea typeface="Roboto" panose="02000000000000000000" pitchFamily="2" charset="0"/>
              <a:sym typeface="Wingdings" pitchFamily="2" charset="2"/>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Gut und </a:t>
            </a:r>
            <a:r>
              <a:rPr lang="de-DE" sz="1800">
                <a:solidFill>
                  <a:schemeClr val="accent1"/>
                </a:solidFill>
                <a:latin typeface="Roboto" panose="02000000000000000000" pitchFamily="2" charset="0"/>
                <a:ea typeface="Roboto" panose="02000000000000000000" pitchFamily="2" charset="0"/>
                <a:sym typeface="Wingdings" pitchFamily="2" charset="2"/>
              </a:rPr>
              <a:t>geduldig</a:t>
            </a:r>
            <a:r>
              <a:rPr lang="de-DE" sz="1800">
                <a:latin typeface="Roboto" panose="02000000000000000000" pitchFamily="2" charset="0"/>
                <a:ea typeface="Roboto" panose="02000000000000000000" pitchFamily="2" charset="0"/>
                <a:sym typeface="Wingdings" pitchFamily="2" charset="2"/>
              </a:rPr>
              <a:t> zuhören</a:t>
            </a: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sym typeface="Wingdings" pitchFamily="2" charset="2"/>
              </a:rPr>
              <a:t>Raum für Emotionen </a:t>
            </a:r>
            <a:r>
              <a:rPr lang="de-DE" sz="1800">
                <a:latin typeface="Roboto" panose="02000000000000000000" pitchFamily="2" charset="0"/>
                <a:ea typeface="Roboto" panose="02000000000000000000" pitchFamily="2" charset="0"/>
                <a:sym typeface="Wingdings" pitchFamily="2" charset="2"/>
              </a:rPr>
              <a:t>der betroffenen Person lassen</a:t>
            </a: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381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10510518" cy="780589"/>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WIE SPRECHE ICH MIT EINER PERSON, DIE GERADE EIN TRAUMATISCHES EREIGNIS ERLEBT HAT? II </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802674"/>
            <a:ext cx="10512424" cy="2899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Reaktionen verständlich </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Alle Gefühle sind in Ordnung und angemessen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In Extremsituationen handelt man oftmals automatisch und instinktiv</a:t>
            </a: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sym typeface="Wingdings" pitchFamily="2" charset="2"/>
              </a:rPr>
              <a:t>Wertfreien Raum </a:t>
            </a:r>
            <a:r>
              <a:rPr lang="de-DE" sz="1800">
                <a:latin typeface="Roboto" panose="02000000000000000000" pitchFamily="2" charset="0"/>
                <a:ea typeface="Roboto" panose="02000000000000000000" pitchFamily="2" charset="0"/>
                <a:sym typeface="Wingdings" pitchFamily="2" charset="2"/>
              </a:rPr>
              <a:t>schaffen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Offen ansprechen, wenn du nicht weißt, was du sagen sollst</a:t>
            </a: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sym typeface="Wingdings" pitchFamily="2" charset="2"/>
              </a:rPr>
              <a:t>Nachfragen</a:t>
            </a:r>
            <a:r>
              <a:rPr lang="de-DE" sz="1800">
                <a:latin typeface="Roboto" panose="02000000000000000000" pitchFamily="2" charset="0"/>
                <a:ea typeface="Roboto" panose="02000000000000000000" pitchFamily="2" charset="0"/>
                <a:sym typeface="Wingdings" pitchFamily="2" charset="2"/>
              </a:rPr>
              <a:t>, was die Person gerade braucht und ob/wie sie Unterstützung braucht</a:t>
            </a:r>
          </a:p>
          <a:p>
            <a:pPr marL="0" indent="0">
              <a:buClr>
                <a:srgbClr val="539E38"/>
              </a:buClr>
              <a:buNone/>
            </a:pPr>
            <a:r>
              <a:rPr lang="de-DE" sz="1800">
                <a:latin typeface="Roboto" panose="02000000000000000000" pitchFamily="2" charset="0"/>
                <a:ea typeface="Roboto" panose="02000000000000000000" pitchFamily="2" charset="0"/>
                <a:sym typeface="Wingdings" pitchFamily="2" charset="2"/>
              </a:rPr>
              <a:t>       Eine gute Einstiegsfrage kann auch ein simples und ernstgemeintes „</a:t>
            </a:r>
            <a:r>
              <a:rPr lang="de-DE" sz="1800">
                <a:solidFill>
                  <a:schemeClr val="accent1"/>
                </a:solidFill>
                <a:latin typeface="Roboto" panose="02000000000000000000" pitchFamily="2" charset="0"/>
                <a:ea typeface="Roboto" panose="02000000000000000000" pitchFamily="2" charset="0"/>
                <a:sym typeface="Wingdings" pitchFamily="2" charset="2"/>
              </a:rPr>
              <a:t>Wie geht es dir gerade</a:t>
            </a:r>
            <a:r>
              <a:rPr lang="de-DE" sz="1800">
                <a:latin typeface="Roboto" panose="02000000000000000000" pitchFamily="2" charset="0"/>
                <a:ea typeface="Roboto" panose="02000000000000000000" pitchFamily="2" charset="0"/>
                <a:sym typeface="Wingdings" pitchFamily="2" charset="2"/>
              </a:rPr>
              <a:t>“ sein</a:t>
            </a: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CA1A372C-6775-FE87-E19D-92B309A9A517}"/>
              </a:ext>
            </a:extLst>
          </p:cNvPr>
          <p:cNvSpPr/>
          <p:nvPr/>
        </p:nvSpPr>
        <p:spPr>
          <a:xfrm>
            <a:off x="859172" y="4095527"/>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Tree>
    <p:extLst>
      <p:ext uri="{BB962C8B-B14F-4D97-AF65-F5344CB8AC3E}">
        <p14:creationId xmlns:p14="http://schemas.microsoft.com/office/powerpoint/2010/main" val="4156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6055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WAS SOLLTEST DU NICHT TUN</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6363"/>
            <a:ext cx="10512424" cy="4893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Begib dich </a:t>
            </a:r>
            <a:r>
              <a:rPr lang="de-DE" sz="1800">
                <a:solidFill>
                  <a:schemeClr val="accent1"/>
                </a:solidFill>
                <a:latin typeface="Roboto" panose="02000000000000000000" pitchFamily="2" charset="0"/>
                <a:ea typeface="Roboto" panose="02000000000000000000" pitchFamily="2" charset="0"/>
              </a:rPr>
              <a:t>nicht selbst in Gefahr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Dränge die Person zu nichts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Unterbrich die Person nicht</a:t>
            </a: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sym typeface="Wingdings" pitchFamily="2" charset="2"/>
              </a:rPr>
              <a:t>Halte dich mit deiner eigenen Meinung </a:t>
            </a:r>
            <a:r>
              <a:rPr lang="de-DE" sz="1800">
                <a:latin typeface="Roboto" panose="02000000000000000000" pitchFamily="2" charset="0"/>
                <a:ea typeface="Roboto" panose="02000000000000000000" pitchFamily="2" charset="0"/>
                <a:sym typeface="Wingdings" pitchFamily="2" charset="2"/>
              </a:rPr>
              <a:t>oder Gefühlen </a:t>
            </a:r>
            <a:r>
              <a:rPr lang="de-DE" sz="1800">
                <a:solidFill>
                  <a:schemeClr val="accent1"/>
                </a:solidFill>
                <a:latin typeface="Roboto" panose="02000000000000000000" pitchFamily="2" charset="0"/>
                <a:ea typeface="Roboto" panose="02000000000000000000" pitchFamily="2" charset="0"/>
                <a:sym typeface="Wingdings" pitchFamily="2" charset="2"/>
              </a:rPr>
              <a:t>zurück</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Vergleiche traumatische Ereignisse anderer Personen nicht mit dem Erlebten </a:t>
            </a:r>
            <a:r>
              <a:rPr lang="de-DE" sz="1800" err="1">
                <a:latin typeface="Roboto" panose="02000000000000000000" pitchFamily="2" charset="0"/>
                <a:ea typeface="Roboto" panose="02000000000000000000" pitchFamily="2" charset="0"/>
                <a:sym typeface="Wingdings" pitchFamily="2" charset="2"/>
              </a:rPr>
              <a:t>der:s</a:t>
            </a:r>
            <a:r>
              <a:rPr lang="de-DE" sz="1800">
                <a:latin typeface="Roboto" panose="02000000000000000000" pitchFamily="2" charset="0"/>
                <a:ea typeface="Roboto" panose="02000000000000000000" pitchFamily="2" charset="0"/>
                <a:sym typeface="Wingdings" pitchFamily="2" charset="2"/>
              </a:rPr>
              <a:t> </a:t>
            </a:r>
            <a:r>
              <a:rPr lang="de-DE" sz="1800" err="1">
                <a:latin typeface="Roboto" panose="02000000000000000000" pitchFamily="2" charset="0"/>
                <a:ea typeface="Roboto" panose="02000000000000000000" pitchFamily="2" charset="0"/>
                <a:sym typeface="Wingdings" pitchFamily="2" charset="2"/>
              </a:rPr>
              <a:t>Betroffene:n</a:t>
            </a:r>
            <a:endParaRPr lang="de-DE" sz="1800">
              <a:latin typeface="Roboto" panose="02000000000000000000" pitchFamily="2" charset="0"/>
              <a:ea typeface="Roboto" panose="02000000000000000000" pitchFamily="2" charset="0"/>
              <a:sym typeface="Wingdings" pitchFamily="2" charset="2"/>
            </a:endParaRP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sym typeface="Wingdings" pitchFamily="2" charset="2"/>
              </a:rPr>
              <a:t>Verharmlose die Erfahrung nicht</a:t>
            </a:r>
            <a:r>
              <a:rPr lang="de-DE" sz="1800">
                <a:latin typeface="Roboto" panose="02000000000000000000" pitchFamily="2" charset="0"/>
                <a:ea typeface="Roboto" panose="02000000000000000000" pitchFamily="2" charset="0"/>
                <a:sym typeface="Wingdings" pitchFamily="2" charset="2"/>
              </a:rPr>
              <a:t>: „Es hätte auch schlimmer kommen können“.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Spende </a:t>
            </a:r>
            <a:r>
              <a:rPr lang="de-DE" sz="1800">
                <a:solidFill>
                  <a:schemeClr val="accent1"/>
                </a:solidFill>
                <a:latin typeface="Roboto" panose="02000000000000000000" pitchFamily="2" charset="0"/>
                <a:ea typeface="Roboto" panose="02000000000000000000" pitchFamily="2" charset="0"/>
                <a:sym typeface="Wingdings" pitchFamily="2" charset="2"/>
              </a:rPr>
              <a:t>keinen religiösen/spirituellen Trost</a:t>
            </a:r>
            <a:r>
              <a:rPr lang="de-DE" sz="1800">
                <a:latin typeface="Roboto" panose="02000000000000000000" pitchFamily="2" charset="0"/>
                <a:ea typeface="Roboto" panose="02000000000000000000" pitchFamily="2" charset="0"/>
                <a:sym typeface="Wingdings" pitchFamily="2" charset="2"/>
              </a:rPr>
              <a:t>: „Gott hatte seine Gründe“, „Man muss nur so viel ertragen, wie man auch ertragen kann“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Treffe keine Aussagen, die implizieren könnten, dass die betroffene Person während des Erlebten anders hätte handeln sollen</a:t>
            </a:r>
          </a:p>
          <a:p>
            <a:pPr>
              <a:buClr>
                <a:srgbClr val="539E38"/>
              </a:buClr>
              <a:buFont typeface="Wingdings" pitchFamily="2" charset="2"/>
              <a:buChar char="§"/>
            </a:pPr>
            <a:r>
              <a:rPr lang="de-DE" sz="1800">
                <a:solidFill>
                  <a:schemeClr val="accent1"/>
                </a:solidFill>
                <a:latin typeface="Roboto" panose="02000000000000000000" pitchFamily="2" charset="0"/>
                <a:ea typeface="Roboto" panose="02000000000000000000" pitchFamily="2" charset="0"/>
                <a:sym typeface="Wingdings" pitchFamily="2" charset="2"/>
              </a:rPr>
              <a:t>Projiziere die Gefühle nicht auf dich </a:t>
            </a:r>
            <a:r>
              <a:rPr lang="de-DE" sz="1800">
                <a:latin typeface="Roboto" panose="02000000000000000000" pitchFamily="2" charset="0"/>
                <a:ea typeface="Roboto" panose="02000000000000000000" pitchFamily="2" charset="0"/>
                <a:sym typeface="Wingdings" pitchFamily="2" charset="2"/>
              </a:rPr>
              <a:t>und nimm sie nicht persönlich  Stimmungsschwankungen, Reizbarkeit oder Rückzug sind üblich Verhaltensweisen nach traumatischen Erlebnissen und haben nichts mit dir zu tun</a:t>
            </a: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CB0F9609-934E-3AB1-E9B7-A51AA5CF3733}"/>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Text, Schild enthält.&#10;&#10;Automatisch generierte Beschreibung">
            <a:extLst>
              <a:ext uri="{FF2B5EF4-FFF2-40B4-BE49-F238E27FC236}">
                <a16:creationId xmlns:a16="http://schemas.microsoft.com/office/drawing/2014/main" id="{605A47E3-69D8-CB11-4B05-FCF446648C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466" y="251326"/>
            <a:ext cx="675322" cy="815274"/>
          </a:xfrm>
          <a:prstGeom prst="rect">
            <a:avLst/>
          </a:prstGeom>
        </p:spPr>
      </p:pic>
    </p:spTree>
    <p:extLst>
      <p:ext uri="{BB962C8B-B14F-4D97-AF65-F5344CB8AC3E}">
        <p14:creationId xmlns:p14="http://schemas.microsoft.com/office/powerpoint/2010/main" val="35286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38212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ANLAUFSTELLEN FÜR BETROFFFENE</a:t>
            </a:r>
          </a:p>
        </p:txBody>
      </p:sp>
      <p:sp>
        <p:nvSpPr>
          <p:cNvPr id="11" name="Inhaltsplatzhalter 9">
            <a:extLst>
              <a:ext uri="{FF2B5EF4-FFF2-40B4-BE49-F238E27FC236}">
                <a16:creationId xmlns:a16="http://schemas.microsoft.com/office/drawing/2014/main" id="{B2AE6240-F70A-1715-F646-37F1ADAA64EC}"/>
              </a:ext>
            </a:extLst>
          </p:cNvPr>
          <p:cNvSpPr txBox="1">
            <a:spLocks/>
          </p:cNvSpPr>
          <p:nvPr/>
        </p:nvSpPr>
        <p:spPr>
          <a:xfrm>
            <a:off x="839787" y="1376362"/>
            <a:ext cx="10512425" cy="44104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a:ea typeface="Roboto"/>
              </a:rPr>
              <a:t>Notruf (112)</a:t>
            </a:r>
          </a:p>
          <a:p>
            <a:pPr>
              <a:buClr>
                <a:srgbClr val="539E38"/>
              </a:buClr>
              <a:buFont typeface="Wingdings" pitchFamily="2" charset="2"/>
              <a:buChar char="§"/>
            </a:pPr>
            <a:r>
              <a:rPr lang="de-DE" sz="1800">
                <a:latin typeface="Roboto"/>
                <a:ea typeface="Roboto"/>
              </a:rPr>
              <a:t>Telefon Seelsorge (0800 1110111 | </a:t>
            </a:r>
            <a:r>
              <a:rPr lang="de-DE" sz="1800">
                <a:latin typeface="Roboto"/>
                <a:ea typeface="Roboto"/>
                <a:hlinkClick r:id="rId3"/>
              </a:rPr>
              <a:t>https://www.telefonseelsorge.de</a:t>
            </a:r>
            <a:r>
              <a:rPr lang="de-DE" sz="1800">
                <a:latin typeface="Roboto"/>
                <a:ea typeface="Roboto"/>
              </a:rPr>
              <a:t>)</a:t>
            </a:r>
          </a:p>
          <a:p>
            <a:pPr>
              <a:buClr>
                <a:srgbClr val="539E38"/>
              </a:buClr>
              <a:buFont typeface="Wingdings" pitchFamily="2" charset="2"/>
              <a:buChar char="§"/>
            </a:pPr>
            <a:r>
              <a:rPr lang="de-DE" sz="1800">
                <a:latin typeface="Roboto"/>
                <a:ea typeface="Roboto"/>
              </a:rPr>
              <a:t>Nummer gegen Kummer (Kinder- und Jugendtelefon: 116 111, Mo-Sa 14-20 Uhr | </a:t>
            </a:r>
            <a:r>
              <a:rPr lang="de-DE" sz="1800">
                <a:latin typeface="Roboto"/>
                <a:ea typeface="Roboto"/>
                <a:hlinkClick r:id="rId4"/>
              </a:rPr>
              <a:t>https://www.nummergegenkummer.de/kinder-und-jugendberatung/kinder-und-jugendtelefon/</a:t>
            </a:r>
            <a:r>
              <a:rPr lang="de-DE" sz="1800">
                <a:latin typeface="Roboto"/>
                <a:ea typeface="Roboto"/>
              </a:rPr>
              <a:t>)</a:t>
            </a:r>
          </a:p>
          <a:p>
            <a:pPr>
              <a:buClr>
                <a:srgbClr val="539E38"/>
              </a:buClr>
              <a:buFont typeface="Wingdings" pitchFamily="2" charset="2"/>
              <a:buChar char="§"/>
            </a:pPr>
            <a:r>
              <a:rPr lang="de-DE" sz="1800">
                <a:latin typeface="Roboto"/>
                <a:ea typeface="Roboto"/>
              </a:rPr>
              <a:t>Krisen-Interventions-Team (unmittelbare Betreuung nach außergewöhnlichem Vorfall)</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a:ea typeface="Roboto"/>
              </a:rPr>
              <a:t>Kurse zur </a:t>
            </a:r>
            <a:r>
              <a:rPr lang="de-DE" sz="1800" err="1">
                <a:latin typeface="Roboto"/>
                <a:ea typeface="Roboto"/>
              </a:rPr>
              <a:t>MHFA-Ersthelfer:in</a:t>
            </a:r>
            <a:r>
              <a:rPr lang="de-DE" sz="1800">
                <a:latin typeface="Roboto"/>
                <a:ea typeface="Roboto"/>
              </a:rPr>
              <a:t> (z.B. hier: </a:t>
            </a:r>
            <a:r>
              <a:rPr lang="de-DE" sz="1800">
                <a:latin typeface="Roboto"/>
                <a:ea typeface="Roboto"/>
                <a:hlinkClick r:id="rId5"/>
              </a:rPr>
              <a:t>https://www.mhfa-ersthelfer.de/de/</a:t>
            </a:r>
            <a:r>
              <a:rPr lang="de-DE" sz="1800">
                <a:latin typeface="Roboto"/>
                <a:ea typeface="Roboto"/>
              </a:rPr>
              <a:t>)</a:t>
            </a:r>
          </a:p>
          <a:p>
            <a:pPr marL="0" indent="0">
              <a:buClr>
                <a:srgbClr val="539E38"/>
              </a:buClr>
              <a:buNone/>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33E42B24-1C10-1C53-7A31-4370B92C562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1783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34327"/>
            <a:ext cx="11867322" cy="4554000"/>
          </a:xfrm>
          <a:prstGeom prst="rect">
            <a:avLst/>
          </a:prstGeom>
          <a:solidFill>
            <a:srgbClr val="E8F3D6"/>
          </a:solidFill>
          <a:ln>
            <a:noFill/>
          </a:ln>
        </p:spPr>
        <p:txBody>
          <a:bodyPr wrap="square" rtlCol="0" anchor="ctr">
            <a:noAutofit/>
          </a:bodyPr>
          <a:lstStyle/>
          <a:p>
            <a:pPr algn="ctr"/>
            <a:r>
              <a:rPr lang="de-DE" sz="2000">
                <a:latin typeface="Roboto" panose="02000000000000000000" pitchFamily="2" charset="0"/>
                <a:ea typeface="Roboto" panose="02000000000000000000" pitchFamily="2" charset="0"/>
              </a:rPr>
              <a:t>Die folgenden Folien gehen auf die in den vorherigen Folien genannten Punkte nochmals viel detaillierter ein. </a:t>
            </a:r>
          </a:p>
          <a:p>
            <a:pPr algn="ctr"/>
            <a:r>
              <a:rPr lang="de-DE" sz="2000">
                <a:solidFill>
                  <a:srgbClr val="16772C"/>
                </a:solidFill>
                <a:latin typeface="Roboto" panose="02000000000000000000" pitchFamily="2" charset="0"/>
                <a:ea typeface="Roboto" panose="02000000000000000000" pitchFamily="2" charset="0"/>
              </a:rPr>
              <a:t>Daher doppeln sich die nachfolgenden Folien etwas mit den vorangegangenen. </a:t>
            </a:r>
          </a:p>
          <a:p>
            <a:pPr algn="ctr"/>
            <a:endParaRPr lang="de-DE" sz="2000">
              <a:solidFill>
                <a:srgbClr val="16772C"/>
              </a:solidFill>
              <a:latin typeface="Roboto" panose="02000000000000000000" pitchFamily="2" charset="0"/>
              <a:ea typeface="Roboto" panose="02000000000000000000" pitchFamily="2" charset="0"/>
            </a:endParaRPr>
          </a:p>
          <a:p>
            <a:pPr algn="ctr"/>
            <a:r>
              <a:rPr lang="de-DE" sz="2000">
                <a:solidFill>
                  <a:srgbClr val="16772C"/>
                </a:solidFill>
                <a:latin typeface="Roboto" panose="02000000000000000000" pitchFamily="2" charset="0"/>
                <a:ea typeface="Roboto" panose="02000000000000000000" pitchFamily="2" charset="0"/>
              </a:rPr>
              <a:t>Schau einfach, welche Inhalte für deinen Zweck zielführend und interessant sind. </a:t>
            </a:r>
          </a:p>
          <a:p>
            <a:pPr algn="ctr"/>
            <a:r>
              <a:rPr lang="de-DE" sz="2000">
                <a:solidFill>
                  <a:srgbClr val="16772C"/>
                </a:solidFill>
                <a:latin typeface="Roboto" panose="02000000000000000000" pitchFamily="2" charset="0"/>
                <a:ea typeface="Roboto" panose="02000000000000000000" pitchFamily="2" charset="0"/>
              </a:rPr>
              <a:t>												</a:t>
            </a:r>
            <a:endParaRPr lang="de-DE" sz="2000">
              <a:solidFill>
                <a:schemeClr val="accent1"/>
              </a:solidFill>
              <a:latin typeface="Roboto" panose="02000000000000000000" pitchFamily="2" charset="0"/>
              <a:ea typeface="Roboto" panose="02000000000000000000" pitchFamily="2" charset="0"/>
            </a:endParaRPr>
          </a:p>
          <a:p>
            <a:endParaRPr lang="de-DE" sz="20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222513" y="174001"/>
            <a:ext cx="9746974"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HINWEIS</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13" name="Grafik 12" descr="Wolke mit Blitz und Regen mit einfarbiger Füllung">
            <a:extLst>
              <a:ext uri="{FF2B5EF4-FFF2-40B4-BE49-F238E27FC236}">
                <a16:creationId xmlns:a16="http://schemas.microsoft.com/office/drawing/2014/main" id="{83C24054-2E99-08FD-BE72-56360F697D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879"/>
            <a:ext cx="1092608" cy="1092608"/>
          </a:xfrm>
          <a:prstGeom prst="rect">
            <a:avLst/>
          </a:prstGeom>
        </p:spPr>
      </p:pic>
    </p:spTree>
    <p:extLst>
      <p:ext uri="{BB962C8B-B14F-4D97-AF65-F5344CB8AC3E}">
        <p14:creationId xmlns:p14="http://schemas.microsoft.com/office/powerpoint/2010/main" val="6843936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6401318"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REAKTION AUF TRAUMATISCHE EREIGNISSE</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8702"/>
            <a:ext cx="10473656" cy="2657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Unmittelbare Reaktionen können sehr unterschiedlich ausfallen.</a:t>
            </a: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Häufige Reaktionen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Emotional aufgewühlt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Ängstlich</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Schlafstörungen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Appetitveränderungen</a:t>
            </a:r>
          </a:p>
          <a:p>
            <a:pPr marL="0" indent="0">
              <a:buClr>
                <a:srgbClr val="539E38"/>
              </a:buClr>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8E640E7D-FE29-E936-32FD-056287F83FA2}"/>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488FFB5F-78AA-961F-AFC3-AFB7B0F4798E}"/>
              </a:ext>
            </a:extLst>
          </p:cNvPr>
          <p:cNvCxnSpPr>
            <a:cxnSpLocks/>
          </p:cNvCxnSpPr>
          <p:nvPr/>
        </p:nvCxnSpPr>
        <p:spPr>
          <a:xfrm>
            <a:off x="859172" y="2047628"/>
            <a:ext cx="2197537" cy="0"/>
          </a:xfrm>
          <a:prstGeom prst="line">
            <a:avLst/>
          </a:prstGeom>
        </p:spPr>
        <p:style>
          <a:lnRef idx="3">
            <a:schemeClr val="accent1"/>
          </a:lnRef>
          <a:fillRef idx="0">
            <a:schemeClr val="accent1"/>
          </a:fillRef>
          <a:effectRef idx="2">
            <a:schemeClr val="accent1"/>
          </a:effectRef>
          <a:fontRef idx="minor">
            <a:schemeClr val="tx1"/>
          </a:fontRef>
        </p:style>
      </p:cxnSp>
      <p:pic>
        <p:nvPicPr>
          <p:cNvPr id="3" name="Grafik 2" descr="Ein Bild, das Text enthält.&#10;&#10;Automatisch generierte Beschreibung">
            <a:extLst>
              <a:ext uri="{FF2B5EF4-FFF2-40B4-BE49-F238E27FC236}">
                <a16:creationId xmlns:a16="http://schemas.microsoft.com/office/drawing/2014/main" id="{B0018160-4D0A-1374-9241-D461F05E48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0633" y="2050299"/>
            <a:ext cx="5842000" cy="3429000"/>
          </a:xfrm>
          <a:prstGeom prst="rect">
            <a:avLst/>
          </a:prstGeom>
        </p:spPr>
      </p:pic>
      <p:sp>
        <p:nvSpPr>
          <p:cNvPr id="5" name="Textfeld 4">
            <a:extLst>
              <a:ext uri="{FF2B5EF4-FFF2-40B4-BE49-F238E27FC236}">
                <a16:creationId xmlns:a16="http://schemas.microsoft.com/office/drawing/2014/main" id="{BF75FE92-0720-E2F1-4FA2-DD0EF4EE2AB3}"/>
              </a:ext>
            </a:extLst>
          </p:cNvPr>
          <p:cNvSpPr txBox="1"/>
          <p:nvPr/>
        </p:nvSpPr>
        <p:spPr>
          <a:xfrm>
            <a:off x="839367" y="4036424"/>
            <a:ext cx="4632077" cy="1477328"/>
          </a:xfrm>
          <a:prstGeom prst="rect">
            <a:avLst/>
          </a:prstGeom>
          <a:noFill/>
        </p:spPr>
        <p:txBody>
          <a:bodyPr wrap="square" rtlCol="0">
            <a:spAutoFit/>
          </a:bodyPr>
          <a:lstStyle/>
          <a:p>
            <a:pPr algn="just"/>
            <a:r>
              <a:rPr lang="de-DE">
                <a:latin typeface="Roboto" panose="02000000000000000000" pitchFamily="2" charset="0"/>
                <a:ea typeface="Roboto" panose="02000000000000000000" pitchFamily="2" charset="0"/>
              </a:rPr>
              <a:t>Es kann kurze Zeit nach dem Ereignis zu einer akuten Belastungsstörung kommen. In manchen Fällen entwickelt sich eine posttraumatische Belastungsstörung. </a:t>
            </a:r>
          </a:p>
          <a:p>
            <a:endParaRPr lang="de-DE"/>
          </a:p>
        </p:txBody>
      </p:sp>
      <p:sp>
        <p:nvSpPr>
          <p:cNvPr id="2" name="Rechteck 1">
            <a:extLst>
              <a:ext uri="{FF2B5EF4-FFF2-40B4-BE49-F238E27FC236}">
                <a16:creationId xmlns:a16="http://schemas.microsoft.com/office/drawing/2014/main" id="{D25C6D68-6985-CFE4-0D8D-84362D2ED0B6}"/>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2706561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4596582" cy="424949"/>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AKUTE BELASTUNGSSTÖRUNG </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7" y="1378702"/>
            <a:ext cx="10512425" cy="4973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Vorrübergehende Störung </a:t>
            </a:r>
            <a:r>
              <a:rPr lang="de-DE" sz="1800">
                <a:latin typeface="Roboto" panose="02000000000000000000" pitchFamily="2" charset="0"/>
                <a:ea typeface="Roboto" panose="02000000000000000000" pitchFamily="2" charset="0"/>
                <a:sym typeface="Wingdings" pitchFamily="2" charset="2"/>
              </a:rPr>
              <a:t> unmittelbare Reaktion auf traumatisches Erlebnis.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Kurzzeitige Stresssituation, welche meist nach einigen Stunden oder wenigen Tagen zurückgeht.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Person wirkt wie betäubt und desorientiert, eingeschränkte Aufmerksamkeit, unfähig bestimmte Reize zu verarbeiten.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Weiterer Rückzug oder Unruhezustand und Überaktivität.</a:t>
            </a: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Symptome</a:t>
            </a:r>
          </a:p>
          <a:p>
            <a:pPr>
              <a:buClr>
                <a:srgbClr val="539E38"/>
              </a:buClr>
              <a:buFont typeface="Wingdings" pitchFamily="2" charset="2"/>
              <a:buChar char="§"/>
            </a:pPr>
            <a:r>
              <a:rPr lang="de-DE" sz="2000">
                <a:latin typeface="Roboto" panose="02000000000000000000" pitchFamily="2" charset="0"/>
                <a:ea typeface="Roboto" panose="02000000000000000000" pitchFamily="2" charset="0"/>
              </a:rPr>
              <a:t>Herzrasen</a:t>
            </a:r>
          </a:p>
          <a:p>
            <a:pPr>
              <a:buClr>
                <a:srgbClr val="539E38"/>
              </a:buClr>
              <a:buFont typeface="Wingdings" pitchFamily="2" charset="2"/>
              <a:buChar char="§"/>
            </a:pPr>
            <a:r>
              <a:rPr lang="de-DE" sz="2000">
                <a:latin typeface="Roboto" panose="02000000000000000000" pitchFamily="2" charset="0"/>
                <a:ea typeface="Roboto" panose="02000000000000000000" pitchFamily="2" charset="0"/>
              </a:rPr>
              <a:t>Schwitzen</a:t>
            </a:r>
          </a:p>
          <a:p>
            <a:pPr>
              <a:buClr>
                <a:srgbClr val="539E38"/>
              </a:buClr>
              <a:buFont typeface="Wingdings" pitchFamily="2" charset="2"/>
              <a:buChar char="§"/>
            </a:pPr>
            <a:r>
              <a:rPr lang="de-DE" sz="2000">
                <a:latin typeface="Roboto" panose="02000000000000000000" pitchFamily="2" charset="0"/>
                <a:ea typeface="Roboto" panose="02000000000000000000" pitchFamily="2" charset="0"/>
              </a:rPr>
              <a:t>Erröten</a:t>
            </a:r>
          </a:p>
          <a:p>
            <a:pPr marL="0" indent="0">
              <a:buClr>
                <a:srgbClr val="539E38"/>
              </a:buClr>
              <a:buNone/>
            </a:pPr>
            <a:r>
              <a:rPr lang="de-DE" sz="1800">
                <a:latin typeface="Roboto" panose="02000000000000000000" pitchFamily="2" charset="0"/>
                <a:ea typeface="Roboto" panose="02000000000000000000" pitchFamily="2" charset="0"/>
              </a:rPr>
              <a:t>In manchen Fällen entwickeln Personen mit akuten Belastungsreaktionen eine posttraumatische Belastungsstörung.</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C057B6AE-EA19-B5D4-9527-03F8AC0CAE8E}"/>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83430B62-D225-C7B8-1325-D8890E2B7E20}"/>
              </a:ext>
            </a:extLst>
          </p:cNvPr>
          <p:cNvCxnSpPr>
            <a:cxnSpLocks/>
          </p:cNvCxnSpPr>
          <p:nvPr/>
        </p:nvCxnSpPr>
        <p:spPr>
          <a:xfrm>
            <a:off x="859172" y="3458416"/>
            <a:ext cx="1466017"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hteck 1">
            <a:extLst>
              <a:ext uri="{FF2B5EF4-FFF2-40B4-BE49-F238E27FC236}">
                <a16:creationId xmlns:a16="http://schemas.microsoft.com/office/drawing/2014/main" id="{00A6BE85-E926-2286-3C56-F44548BDB50F}"/>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839871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2" y="441325"/>
            <a:ext cx="6521633"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2300" b="0">
                <a:solidFill>
                  <a:schemeClr val="accent1"/>
                </a:solidFill>
                <a:latin typeface="Roboto" panose="02000000000000000000" pitchFamily="2" charset="0"/>
                <a:ea typeface="Roboto" panose="02000000000000000000" pitchFamily="2" charset="0"/>
              </a:rPr>
              <a:t>POSTTRAUMATISCHE BELASTUNGSSTÖRUNG</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7" y="1378702"/>
            <a:ext cx="10512425" cy="4973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Kann sich wenige Wochen oder Monate nach traumatischen Erlebnis entwickeln.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Verlauf kann sehr wechselhaft sein.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Professionelle Psychotherapie anzuraten.</a:t>
            </a: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Symptome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Wiederholtes Erleben des Traumas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Sich aufdrängende Erinnerungen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Träume oder Alpträume mit Gefühl von Betäubt sein oder emotionaler Stumpfheit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Gleichgültigkeit gegenüber anderen Menschen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Teilnahmslosigkeit, Freudlosigkeit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Vermeidung von Aktivitäten und Situationen, die Erinnerungen an Traumata hervorrufen könnten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Andauernder Zustand erhöhter Wachsamkeit, Anspannung, Schreckhaftigkeit, Gereiztheit, Aggressivität, Schlafstörungen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Angst, Depressionen</a:t>
            </a:r>
            <a:endParaRPr lang="de-DE" sz="1400">
              <a:latin typeface="Roboto" panose="02000000000000000000" pitchFamily="2" charset="0"/>
              <a:ea typeface="Roboto" panose="02000000000000000000" pitchFamily="2" charset="0"/>
            </a:endParaRPr>
          </a:p>
          <a:p>
            <a:pPr lvl="1">
              <a:buClr>
                <a:srgbClr val="539E38"/>
              </a:buClr>
              <a:buFont typeface="Wingdings" pitchFamily="2" charset="2"/>
              <a:buChar char="§"/>
            </a:pPr>
            <a:endParaRPr lang="de-DE" sz="1400">
              <a:latin typeface="Roboto" panose="02000000000000000000" pitchFamily="2" charset="0"/>
              <a:ea typeface="Roboto" panose="02000000000000000000" pitchFamily="2" charset="0"/>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4E2D7705-4CD1-70E8-4D9E-5675C62F7B3B}"/>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8739C33D-A395-4564-A0FF-D6B1F30D2782}"/>
              </a:ext>
            </a:extLst>
          </p:cNvPr>
          <p:cNvCxnSpPr>
            <a:cxnSpLocks/>
          </p:cNvCxnSpPr>
          <p:nvPr/>
        </p:nvCxnSpPr>
        <p:spPr>
          <a:xfrm>
            <a:off x="859172" y="2792212"/>
            <a:ext cx="1348451"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hteck 1">
            <a:extLst>
              <a:ext uri="{FF2B5EF4-FFF2-40B4-BE49-F238E27FC236}">
                <a16:creationId xmlns:a16="http://schemas.microsoft.com/office/drawing/2014/main" id="{09D87408-9F2F-20FE-FFE9-5E1B96801CF8}"/>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171645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6094684"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MERK- / LEITSÄTZE FÜR MFHA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48358" y="1384988"/>
            <a:ext cx="10484470"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Überblick verschaffen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Sorge zuerst für deine eigene Sicherheit.</a:t>
            </a:r>
          </a:p>
          <a:p>
            <a:pPr lvl="1">
              <a:buClr>
                <a:srgbClr val="539E38"/>
              </a:buClr>
              <a:buFont typeface="Wingdings" pitchFamily="2" charset="2"/>
              <a:buChar char="§"/>
            </a:pPr>
            <a:r>
              <a:rPr lang="de-DE" sz="1400">
                <a:latin typeface="Roboto" panose="02000000000000000000" pitchFamily="2" charset="0"/>
                <a:ea typeface="Roboto" panose="02000000000000000000" pitchFamily="2" charset="0"/>
              </a:rPr>
              <a:t>Gefahren prüfen (Feuer, Trümmer, etc.)</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Verschaffe dir einen Überblick über die Situation </a:t>
            </a:r>
            <a:r>
              <a:rPr lang="de-DE" sz="1800">
                <a:latin typeface="Roboto" panose="02000000000000000000" pitchFamily="2" charset="0"/>
                <a:ea typeface="Roboto" panose="02000000000000000000" pitchFamily="2" charset="0"/>
                <a:sym typeface="Wingdings" pitchFamily="2" charset="2"/>
              </a:rPr>
              <a:t> bevor du aktiv Maßnahmen ergreifst, schaue, wo und wie Hilfe benötigt wird.</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Bei mehreren </a:t>
            </a:r>
            <a:r>
              <a:rPr lang="de-DE" sz="1800" err="1">
                <a:latin typeface="Roboto" panose="02000000000000000000" pitchFamily="2" charset="0"/>
                <a:ea typeface="Roboto" panose="02000000000000000000" pitchFamily="2" charset="0"/>
              </a:rPr>
              <a:t>Ersthelfer:innen</a:t>
            </a:r>
            <a:r>
              <a:rPr lang="de-DE" sz="1800">
                <a:latin typeface="Roboto" panose="02000000000000000000" pitchFamily="2" charset="0"/>
                <a:ea typeface="Roboto" panose="02000000000000000000" pitchFamily="2" charset="0"/>
              </a:rPr>
              <a:t> vor Ort teilt Aufgaben auf.</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Je nach Situation Rettungsdienst (112) verständigen.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Überlege dir bevor du aktiv Hilfe leistet, ob du dich dazu in der Lage fühlst.</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Wenn nicht, suche eine andere Person, die sich emotional in der Lage fühlt, die traumatisierte Person zu unterstützen und helfe gegebenenfalls anderweitig im Hintergrund mit</a:t>
            </a:r>
          </a:p>
          <a:p>
            <a:pPr lvl="1">
              <a:buClr>
                <a:srgbClr val="539E38"/>
              </a:buClr>
              <a:buFont typeface="Wingdings" pitchFamily="2" charset="2"/>
              <a:buChar char="§"/>
            </a:pPr>
            <a:endParaRPr lang="de-DE" sz="1400">
              <a:latin typeface="Roboto" panose="02000000000000000000" pitchFamily="2" charset="0"/>
              <a:ea typeface="Roboto" panose="02000000000000000000" pitchFamily="2" charset="0"/>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59172" y="1799430"/>
            <a:ext cx="1051242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echteck 6">
            <a:extLst>
              <a:ext uri="{FF2B5EF4-FFF2-40B4-BE49-F238E27FC236}">
                <a16:creationId xmlns:a16="http://schemas.microsoft.com/office/drawing/2014/main" id="{8AD10052-76B5-D6A5-1DA4-B5404736305F}"/>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E5DC913A-8C69-D264-E95A-12CF2279664A}"/>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8377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179</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6094684"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MERK- / LEITSÄTZE FÜR MFHA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48358" y="1384989"/>
            <a:ext cx="10512424" cy="2573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Auf sich aufmerksam machen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Stell dich der Person vor.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Erkläre, dass du Hilfe leisten möchtest.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Lass die Person wissen, dass sie in der Situation nicht alleine ist.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Finde den Namen der Person heraus und spreche sie mit diesem an.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Informiere, was passiert: z.B. „Der Rettungsdienst wurde informiert und ist auf dem Weg.“</a:t>
            </a: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59172" y="1799430"/>
            <a:ext cx="10512425" cy="0"/>
          </a:xfrm>
          <a:prstGeom prst="line">
            <a:avLst/>
          </a:prstGeom>
        </p:spPr>
        <p:style>
          <a:lnRef idx="3">
            <a:schemeClr val="accent1"/>
          </a:lnRef>
          <a:fillRef idx="0">
            <a:schemeClr val="accent1"/>
          </a:fillRef>
          <a:effectRef idx="2">
            <a:schemeClr val="accent1"/>
          </a:effectRef>
          <a:fontRef idx="minor">
            <a:schemeClr val="tx1"/>
          </a:fontRef>
        </p:style>
      </p:cxnSp>
      <p:sp>
        <p:nvSpPr>
          <p:cNvPr id="19" name="Pfeil nach rechts 18">
            <a:extLst>
              <a:ext uri="{FF2B5EF4-FFF2-40B4-BE49-F238E27FC236}">
                <a16:creationId xmlns:a16="http://schemas.microsoft.com/office/drawing/2014/main" id="{96C140C0-596F-F84A-E5F6-D92A9DC304AD}"/>
              </a:ext>
            </a:extLst>
          </p:cNvPr>
          <p:cNvSpPr/>
          <p:nvPr/>
        </p:nvSpPr>
        <p:spPr>
          <a:xfrm>
            <a:off x="859172" y="4018266"/>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20" name="Inhaltsplatzhalter 2">
            <a:extLst>
              <a:ext uri="{FF2B5EF4-FFF2-40B4-BE49-F238E27FC236}">
                <a16:creationId xmlns:a16="http://schemas.microsoft.com/office/drawing/2014/main" id="{1AD282C6-5251-4D59-FA1D-A180D8D4FD56}"/>
              </a:ext>
            </a:extLst>
          </p:cNvPr>
          <p:cNvSpPr txBox="1">
            <a:spLocks/>
          </p:cNvSpPr>
          <p:nvPr/>
        </p:nvSpPr>
        <p:spPr>
          <a:xfrm>
            <a:off x="1304378" y="3974717"/>
            <a:ext cx="9993675" cy="974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None/>
            </a:pPr>
            <a:r>
              <a:rPr lang="de-DE" sz="1800">
                <a:latin typeface="Roboto" panose="02000000000000000000" pitchFamily="2" charset="0"/>
                <a:ea typeface="Roboto" panose="02000000000000000000" pitchFamily="2" charset="0"/>
              </a:rPr>
              <a:t>Wirkt entlastend und beruhigend.</a:t>
            </a:r>
          </a:p>
          <a:p>
            <a:pPr marL="0" indent="0">
              <a:buNone/>
            </a:pPr>
            <a:r>
              <a:rPr lang="de-DE" sz="1800">
                <a:latin typeface="Roboto" panose="02000000000000000000" pitchFamily="2" charset="0"/>
                <a:ea typeface="Roboto" panose="02000000000000000000" pitchFamily="2" charset="0"/>
              </a:rPr>
              <a:t>Versuche dich auf die gleiche Ebene zu begeben (kniend, sitzend).</a:t>
            </a:r>
          </a:p>
        </p:txBody>
      </p:sp>
      <p:pic>
        <p:nvPicPr>
          <p:cNvPr id="10" name="Grafik 9" descr="Ein Bild, das Text, Schild enthält.&#10;&#10;Automatisch generierte Beschreibung">
            <a:extLst>
              <a:ext uri="{FF2B5EF4-FFF2-40B4-BE49-F238E27FC236}">
                <a16:creationId xmlns:a16="http://schemas.microsoft.com/office/drawing/2014/main" id="{91F7ECA7-4FA3-2568-8330-0DA425365D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945" y="4266784"/>
            <a:ext cx="386080" cy="466090"/>
          </a:xfrm>
          <a:prstGeom prst="rect">
            <a:avLst/>
          </a:prstGeom>
        </p:spPr>
      </p:pic>
      <p:sp>
        <p:nvSpPr>
          <p:cNvPr id="11" name="Rechteck 10">
            <a:extLst>
              <a:ext uri="{FF2B5EF4-FFF2-40B4-BE49-F238E27FC236}">
                <a16:creationId xmlns:a16="http://schemas.microsoft.com/office/drawing/2014/main" id="{E12FCCBD-3BFE-769B-32CC-DE53414F5E3E}"/>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FA4459E5-4E44-8745-AA7C-E9918455ECCD}"/>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137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3200" b="1">
                <a:solidFill>
                  <a:schemeClr val="accent1"/>
                </a:solidFill>
                <a:latin typeface="Roboto" panose="02000000000000000000" pitchFamily="2" charset="0"/>
                <a:ea typeface="Roboto" panose="02000000000000000000" pitchFamily="2" charset="0"/>
              </a:rPr>
              <a:t>Definition von Gesundheit</a:t>
            </a:r>
          </a:p>
          <a:p>
            <a:pPr algn="ctr"/>
            <a:r>
              <a:rPr lang="de-DE" sz="3200" b="1">
                <a:solidFill>
                  <a:schemeClr val="accent1"/>
                </a:solidFill>
                <a:latin typeface="Roboto" panose="02000000000000000000" pitchFamily="2" charset="0"/>
                <a:ea typeface="Roboto" panose="02000000000000000000" pitchFamily="2" charset="0"/>
              </a:rPr>
              <a:t> Salutogenese</a:t>
            </a:r>
          </a:p>
          <a:p>
            <a:pPr algn="ctr"/>
            <a:r>
              <a:rPr lang="de-DE" sz="3200" b="1">
                <a:solidFill>
                  <a:schemeClr val="accent1"/>
                </a:solidFill>
                <a:latin typeface="Roboto" panose="02000000000000000000" pitchFamily="2" charset="0"/>
                <a:ea typeface="Roboto" panose="02000000000000000000" pitchFamily="2" charset="0"/>
              </a:rPr>
              <a:t>Solastalgie und Klimaangst</a:t>
            </a:r>
          </a:p>
          <a:p>
            <a:pPr algn="ctr"/>
            <a:r>
              <a:rPr lang="de-DE" sz="3200" b="1">
                <a:solidFill>
                  <a:schemeClr val="accent1"/>
                </a:solidFill>
                <a:latin typeface="Roboto" panose="02000000000000000000" pitchFamily="2" charset="0"/>
                <a:ea typeface="Roboto" panose="02000000000000000000" pitchFamily="2" charset="0"/>
              </a:rPr>
              <a:t>Krise und Chance</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lIns="91440" tIns="45720" rIns="91440" bIns="45720" rtlCol="0" anchor="t">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a:ea typeface="Roboto"/>
                <a:cs typeface="Roboto"/>
              </a:rPr>
              <a:t>MODUL 1</a:t>
            </a:r>
            <a:endParaRPr lang="de-DE" sz="2500">
              <a:solidFill>
                <a:schemeClr val="accent1"/>
              </a:solidFill>
              <a:latin typeface="Roboto" panose="02000000000000000000" pitchFamily="2" charset="0"/>
              <a:ea typeface="Roboto" panose="02000000000000000000" pitchFamily="2" charset="0"/>
              <a:cs typeface="Roboto"/>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558306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68635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MERK- / LEITSÄTZE FÜR MHFA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48358" y="1384989"/>
            <a:ext cx="10484470" cy="297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Sicheres Umfeld schaffen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Schirme die Person von Blicken andere ab </a:t>
            </a:r>
            <a:r>
              <a:rPr lang="de-DE" sz="1800">
                <a:latin typeface="Roboto" panose="02000000000000000000" pitchFamily="2" charset="0"/>
                <a:ea typeface="Roboto" panose="02000000000000000000" pitchFamily="2" charset="0"/>
                <a:sym typeface="Wingdings" pitchFamily="2" charset="2"/>
              </a:rPr>
              <a:t></a:t>
            </a:r>
            <a:r>
              <a:rPr lang="de-DE" sz="1800">
                <a:latin typeface="Roboto" panose="02000000000000000000" pitchFamily="2" charset="0"/>
                <a:ea typeface="Roboto" panose="02000000000000000000" pitchFamily="2" charset="0"/>
              </a:rPr>
              <a:t> Blicke von Unbeteiligten / Schaulustigen wirken unangenehm und verunsichern zusätzlich.</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Mache Außenstehenden klar, dass sich um die/den </a:t>
            </a:r>
            <a:r>
              <a:rPr lang="de-DE" sz="1800" err="1">
                <a:latin typeface="Roboto" panose="02000000000000000000" pitchFamily="2" charset="0"/>
                <a:ea typeface="Roboto" panose="02000000000000000000" pitchFamily="2" charset="0"/>
              </a:rPr>
              <a:t>Betroffene:n</a:t>
            </a:r>
            <a:r>
              <a:rPr lang="de-DE" sz="1800">
                <a:latin typeface="Roboto" panose="02000000000000000000" pitchFamily="2" charset="0"/>
                <a:ea typeface="Roboto" panose="02000000000000000000" pitchFamily="2" charset="0"/>
              </a:rPr>
              <a:t> gekümmert wird und bitte sie sich zu entfernen.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Gebe störende Zuschauer Aufgaben, um sie zu beschäftigen </a:t>
            </a:r>
            <a:r>
              <a:rPr lang="de-DE" sz="1800">
                <a:latin typeface="Roboto" panose="02000000000000000000" pitchFamily="2" charset="0"/>
                <a:ea typeface="Roboto" panose="02000000000000000000" pitchFamily="2" charset="0"/>
                <a:sym typeface="Wingdings" pitchFamily="2" charset="2"/>
              </a:rPr>
              <a:t> z.B. Unfallstelle sichern, Notruf absetzen.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Versuche nicht gehetzt oder ungeduldig zu wirken.</a:t>
            </a: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59172" y="1799430"/>
            <a:ext cx="1051242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echteck 6">
            <a:extLst>
              <a:ext uri="{FF2B5EF4-FFF2-40B4-BE49-F238E27FC236}">
                <a16:creationId xmlns:a16="http://schemas.microsoft.com/office/drawing/2014/main" id="{B6014175-1911-7FAF-97FE-648771ED2B21}"/>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AE36607D-8374-7E82-8859-82FF7ED74909}"/>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73751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68635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MERK- / LEITSÄTZE FÜR MHFA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48358" y="1384989"/>
            <a:ext cx="10484470" cy="2742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Vorsichtig Körperkontakt suchen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Leichter Körperkontakt kann als angenehm empfunden werden.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Begebe dich auf die gleiche Höhe beim Sprechen (hinknien, dazusetzen).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Halte die Hand oder Schulter </a:t>
            </a:r>
            <a:r>
              <a:rPr lang="de-DE" sz="1800" err="1">
                <a:latin typeface="Roboto" panose="02000000000000000000" pitchFamily="2" charset="0"/>
                <a:ea typeface="Roboto" panose="02000000000000000000" pitchFamily="2" charset="0"/>
              </a:rPr>
              <a:t>des:der</a:t>
            </a:r>
            <a:r>
              <a:rPr lang="de-DE" sz="1800">
                <a:latin typeface="Roboto" panose="02000000000000000000" pitchFamily="2" charset="0"/>
                <a:ea typeface="Roboto" panose="02000000000000000000" pitchFamily="2" charset="0"/>
              </a:rPr>
              <a:t> Betroffenen.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Taste die Person gegebenenfalls nach Verletzungen vorsichtig ab </a:t>
            </a:r>
            <a:r>
              <a:rPr lang="de-DE" sz="1800">
                <a:latin typeface="Roboto" panose="02000000000000000000" pitchFamily="2" charset="0"/>
                <a:ea typeface="Roboto" panose="02000000000000000000" pitchFamily="2" charset="0"/>
                <a:sym typeface="Wingdings" pitchFamily="2" charset="2"/>
              </a:rPr>
              <a:t> achte auch im Verlauf auf etwaige Verschlechterungen des Gesundheitszustands.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Vermeide schnelle, plötzliche Bewegungen.</a:t>
            </a: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59172" y="1799430"/>
            <a:ext cx="10512425"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Grafik 9" descr="Ein Bild, das Text, Schild enthält.&#10;&#10;Automatisch generierte Beschreibung">
            <a:extLst>
              <a:ext uri="{FF2B5EF4-FFF2-40B4-BE49-F238E27FC236}">
                <a16:creationId xmlns:a16="http://schemas.microsoft.com/office/drawing/2014/main" id="{D96894E4-6799-4F04-6F06-A631D2DB8D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09" y="4266786"/>
            <a:ext cx="386080" cy="466090"/>
          </a:xfrm>
          <a:prstGeom prst="rect">
            <a:avLst/>
          </a:prstGeom>
        </p:spPr>
      </p:pic>
      <p:sp>
        <p:nvSpPr>
          <p:cNvPr id="11" name="Inhaltsplatzhalter 2">
            <a:extLst>
              <a:ext uri="{FF2B5EF4-FFF2-40B4-BE49-F238E27FC236}">
                <a16:creationId xmlns:a16="http://schemas.microsoft.com/office/drawing/2014/main" id="{9892E8FF-9623-BC63-C946-EBD08CE5980F}"/>
              </a:ext>
            </a:extLst>
          </p:cNvPr>
          <p:cNvSpPr txBox="1">
            <a:spLocks/>
          </p:cNvSpPr>
          <p:nvPr/>
        </p:nvSpPr>
        <p:spPr>
          <a:xfrm>
            <a:off x="1364049" y="4251003"/>
            <a:ext cx="9993675" cy="974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None/>
            </a:pPr>
            <a:r>
              <a:rPr lang="de-DE" sz="1800">
                <a:latin typeface="Roboto" panose="02000000000000000000" pitchFamily="2" charset="0"/>
                <a:ea typeface="Roboto" panose="02000000000000000000" pitchFamily="2" charset="0"/>
              </a:rPr>
              <a:t>Frage vorher nach, ob eine Berührung in Ordnung ist und teile mit, dass du sie vorsichtig nach Verletzungen abtasten willst.</a:t>
            </a:r>
          </a:p>
        </p:txBody>
      </p:sp>
      <p:sp>
        <p:nvSpPr>
          <p:cNvPr id="12" name="Rechteck 11">
            <a:extLst>
              <a:ext uri="{FF2B5EF4-FFF2-40B4-BE49-F238E27FC236}">
                <a16:creationId xmlns:a16="http://schemas.microsoft.com/office/drawing/2014/main" id="{018AAD12-316D-2DB2-F861-C2A382D73884}"/>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4D7E9F5B-9DF0-DABE-55FE-4019C91814B0}"/>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648142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68635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MERK- / LEITSÄTZE FÜR MHFA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48358" y="1058413"/>
            <a:ext cx="10484470" cy="3673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Zuhören und Unterhalten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Stelle Fragen.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Hat er/sie Schmerzen oder offensichtliche Verletzungen?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Welche Bedürfnisse hat die Person (wärmende Klamotten/Decke, Trinken)?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Soll jemand benachrichtigt werden?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Kann sich die Person noch an den Vorfall erinnern?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Informiere über das Geschehen und den aktuellen Verlauf bzw. die voraussichtlich nächsten Schritte.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Falls die Person einen Flashback (plötzliches, starkes Wiedererleben eines traumatischen Ereignisses) hat, versichere sie, dass sie in Sicherheit ist </a:t>
            </a:r>
            <a:r>
              <a:rPr lang="de-DE" sz="1800">
                <a:latin typeface="Roboto" panose="02000000000000000000" pitchFamily="2" charset="0"/>
                <a:ea typeface="Roboto" panose="02000000000000000000" pitchFamily="2" charset="0"/>
                <a:sym typeface="Wingdings" pitchFamily="2" charset="2"/>
              </a:rPr>
              <a:t> richte die Aufmerksamkeit auf das Hier und Jetzt .</a:t>
            </a: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59172" y="1368351"/>
            <a:ext cx="10512425"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Pfeil nach rechts 6">
            <a:extLst>
              <a:ext uri="{FF2B5EF4-FFF2-40B4-BE49-F238E27FC236}">
                <a16:creationId xmlns:a16="http://schemas.microsoft.com/office/drawing/2014/main" id="{48CC6AF3-48F5-416C-D6B3-5F72F5B3BDE2}"/>
              </a:ext>
            </a:extLst>
          </p:cNvPr>
          <p:cNvSpPr/>
          <p:nvPr/>
        </p:nvSpPr>
        <p:spPr>
          <a:xfrm>
            <a:off x="859172" y="4684471"/>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 name="Inhaltsplatzhalter 2">
            <a:extLst>
              <a:ext uri="{FF2B5EF4-FFF2-40B4-BE49-F238E27FC236}">
                <a16:creationId xmlns:a16="http://schemas.microsoft.com/office/drawing/2014/main" id="{B9021D9B-C18A-E495-319A-5F525158111E}"/>
              </a:ext>
            </a:extLst>
          </p:cNvPr>
          <p:cNvSpPr txBox="1">
            <a:spLocks/>
          </p:cNvSpPr>
          <p:nvPr/>
        </p:nvSpPr>
        <p:spPr>
          <a:xfrm>
            <a:off x="1254460" y="4601366"/>
            <a:ext cx="10097753" cy="1815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None/>
            </a:pPr>
            <a:r>
              <a:rPr lang="de-DE" sz="1800">
                <a:latin typeface="Roboto" panose="02000000000000000000" pitchFamily="2" charset="0"/>
                <a:ea typeface="Roboto" panose="02000000000000000000" pitchFamily="2" charset="0"/>
              </a:rPr>
              <a:t>Trete ruhig, überlegt und sicher auf.</a:t>
            </a:r>
          </a:p>
          <a:p>
            <a:pPr marL="0" indent="0">
              <a:buClr>
                <a:srgbClr val="539E38"/>
              </a:buClr>
              <a:buNone/>
            </a:pPr>
            <a:r>
              <a:rPr lang="de-DE" sz="1800">
                <a:latin typeface="Roboto" panose="02000000000000000000" pitchFamily="2" charset="0"/>
                <a:ea typeface="Roboto" panose="02000000000000000000" pitchFamily="2" charset="0"/>
              </a:rPr>
              <a:t>Eine Unterhaltung kann als beruhigend wahrgenommen werden und hilft den gesundheitliche Zustand besser einschätzen zu können.</a:t>
            </a:r>
          </a:p>
          <a:p>
            <a:pPr marL="0" indent="0">
              <a:buClr>
                <a:srgbClr val="539E38"/>
              </a:buClr>
              <a:buNone/>
            </a:pPr>
            <a:r>
              <a:rPr lang="de-DE" sz="1800">
                <a:latin typeface="Roboto" panose="02000000000000000000" pitchFamily="2" charset="0"/>
                <a:ea typeface="Roboto" panose="02000000000000000000" pitchFamily="2" charset="0"/>
              </a:rPr>
              <a:t>Gebe nur wahrheitsgemäße Informationen weiter und sage ehrlich, wenn Informationen fehlen.</a:t>
            </a:r>
          </a:p>
          <a:p>
            <a:pPr marL="0" indent="0">
              <a:buClr>
                <a:srgbClr val="539E38"/>
              </a:buClr>
              <a:buNone/>
            </a:pPr>
            <a:r>
              <a:rPr lang="de-DE" sz="1800">
                <a:latin typeface="Roboto" panose="02000000000000000000" pitchFamily="2" charset="0"/>
                <a:ea typeface="Roboto" panose="02000000000000000000" pitchFamily="2" charset="0"/>
              </a:rPr>
              <a:t>Verspreche nichts, was du nicht halten kannst.</a:t>
            </a:r>
          </a:p>
          <a:p>
            <a:pPr marL="0" indent="0">
              <a:buClr>
                <a:srgbClr val="539E38"/>
              </a:buClr>
              <a:buNone/>
            </a:pPr>
            <a:endParaRPr lang="de-DE" sz="1800">
              <a:latin typeface="Roboto" panose="02000000000000000000" pitchFamily="2" charset="0"/>
              <a:ea typeface="Roboto" panose="02000000000000000000" pitchFamily="2" charset="0"/>
            </a:endParaRPr>
          </a:p>
        </p:txBody>
      </p:sp>
      <p:pic>
        <p:nvPicPr>
          <p:cNvPr id="10" name="Grafik 9" descr="Ein Bild, das Text, Schild enthält.&#10;&#10;Automatisch generierte Beschreibung">
            <a:extLst>
              <a:ext uri="{FF2B5EF4-FFF2-40B4-BE49-F238E27FC236}">
                <a16:creationId xmlns:a16="http://schemas.microsoft.com/office/drawing/2014/main" id="{CB5CB497-0F3A-2BF9-4C72-1B04C48AF3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945" y="5507758"/>
            <a:ext cx="386080" cy="466090"/>
          </a:xfrm>
          <a:prstGeom prst="rect">
            <a:avLst/>
          </a:prstGeom>
        </p:spPr>
      </p:pic>
      <p:sp>
        <p:nvSpPr>
          <p:cNvPr id="11" name="Rechteck 10">
            <a:extLst>
              <a:ext uri="{FF2B5EF4-FFF2-40B4-BE49-F238E27FC236}">
                <a16:creationId xmlns:a16="http://schemas.microsoft.com/office/drawing/2014/main" id="{C33E3927-9AD3-1E1C-8FEF-1DF4CF077A4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92729C22-D64C-7410-33AD-E8D546D41A1C}"/>
              </a:ext>
            </a:extLst>
          </p:cNvPr>
          <p:cNvSpPr/>
          <p:nvPr/>
        </p:nvSpPr>
        <p:spPr>
          <a:xfrm>
            <a:off x="854816" y="5032816"/>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2" name="Rechteck 1">
            <a:extLst>
              <a:ext uri="{FF2B5EF4-FFF2-40B4-BE49-F238E27FC236}">
                <a16:creationId xmlns:a16="http://schemas.microsoft.com/office/drawing/2014/main" id="{71A2CF1D-3FA7-9FA3-2C71-4468AA5E7B98}"/>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932467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10510518" cy="780589"/>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WIE SPRECHE ICH MIT EINER PERSON, DIE GERADE EIN TRAUMATISCHES EREIGNIS ERLEBT HAT? I </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29174" y="1808163"/>
            <a:ext cx="10512424" cy="4402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Versuche ruhig zu bleiben, unabhängig von dessen emotionalen Zustands.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Versuche Ruhe und Zuversicht auszustrahlen und dich nicht von den Emotionen der betroffenen Person anstecken zu lassen.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Rede mit der Person auf Augenhöhe, sprachlich und wortwörtlich (kniend / sitzend neben der Person) </a:t>
            </a:r>
            <a:r>
              <a:rPr lang="de-DE" sz="1800">
                <a:latin typeface="Roboto" panose="02000000000000000000" pitchFamily="2" charset="0"/>
                <a:ea typeface="Roboto" panose="02000000000000000000" pitchFamily="2" charset="0"/>
                <a:sym typeface="Wingdings" pitchFamily="2" charset="2"/>
              </a:rPr>
              <a:t> rede nicht als wärst du überlegen oder ein:e </a:t>
            </a:r>
            <a:r>
              <a:rPr lang="de-DE" sz="1800" err="1">
                <a:latin typeface="Roboto" panose="02000000000000000000" pitchFamily="2" charset="0"/>
                <a:ea typeface="Roboto" panose="02000000000000000000" pitchFamily="2" charset="0"/>
                <a:sym typeface="Wingdings" pitchFamily="2" charset="2"/>
              </a:rPr>
              <a:t>Experte:in</a:t>
            </a:r>
            <a:r>
              <a:rPr lang="de-DE" sz="1800">
                <a:latin typeface="Roboto" panose="02000000000000000000" pitchFamily="2" charset="0"/>
                <a:ea typeface="Roboto" panose="02000000000000000000" pitchFamily="2" charset="0"/>
                <a:sym typeface="Wingdings" pitchFamily="2" charset="2"/>
              </a:rPr>
              <a: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Höre gut und geduldig zu, eventuell braucht die Person auch länger Zeit um sich zu öffnen.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Lass Raum für die Emotionen der betroffenen Person und schreibe ihr nicht vor, wie sie zu fühlen hat.</a:t>
            </a: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8BB1D707-99BB-6676-4FED-D71CC309CE73}"/>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76759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10510518" cy="780589"/>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WIE SPRECHE ICH MIT EINER PERSON, DIE GERADE EIN TRAUMATISCHES EREIGNIS ERLEBT HAT? II </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802674"/>
            <a:ext cx="10512424" cy="2299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Versichere, dass ihre Reaktionen verständlich sind und alle Gefühle in Ordnung und angemessen sind.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Versichere, dass man in Extremsituationen oftmals automatisch und instinktiv handelt.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Schaffe einen wertfreien Raum.</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Wenn du nicht weißt, was du sagen sollst, kannst du das auch offen ansprechen.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Frage nach, was die Person gerade braucht und wie du sie unterstützen kannst.</a:t>
            </a: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DCC8222A-7884-43DD-F682-1C4AB2D8391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45373D93-ED01-071E-DD9A-846042BA9A48}"/>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5552751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6055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WAS SOLLTEST DU NICHT TUN</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1376363"/>
            <a:ext cx="10512424" cy="4893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Dränge die Person zu nichts: Es ist okay, wenn sie nicht über ihre Gefühle oder das Erlebte sprechen will.</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Unterbricht die Person nicht, sondern höre geduldig zu.</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Halte dich mit deiner eigenen Meinung oder Gefühlen zurück.</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Vergleiche traumatische Ereignisse anderer Personen nicht mit dem Erlebten </a:t>
            </a:r>
            <a:r>
              <a:rPr lang="de-DE" sz="1800" err="1">
                <a:latin typeface="Roboto" panose="02000000000000000000" pitchFamily="2" charset="0"/>
                <a:ea typeface="Roboto" panose="02000000000000000000" pitchFamily="2" charset="0"/>
                <a:sym typeface="Wingdings" pitchFamily="2" charset="2"/>
              </a:rPr>
              <a:t>der:s</a:t>
            </a:r>
            <a:r>
              <a:rPr lang="de-DE" sz="1800">
                <a:latin typeface="Roboto" panose="02000000000000000000" pitchFamily="2" charset="0"/>
                <a:ea typeface="Roboto" panose="02000000000000000000" pitchFamily="2" charset="0"/>
                <a:sym typeface="Wingdings" pitchFamily="2" charset="2"/>
              </a:rPr>
              <a:t> </a:t>
            </a:r>
            <a:r>
              <a:rPr lang="de-DE" sz="1800" err="1">
                <a:latin typeface="Roboto" panose="02000000000000000000" pitchFamily="2" charset="0"/>
                <a:ea typeface="Roboto" panose="02000000000000000000" pitchFamily="2" charset="0"/>
                <a:sym typeface="Wingdings" pitchFamily="2" charset="2"/>
              </a:rPr>
              <a:t>Betroffene:n</a:t>
            </a:r>
            <a:r>
              <a:rPr lang="de-DE" sz="1800">
                <a:latin typeface="Roboto" panose="02000000000000000000" pitchFamily="2" charset="0"/>
                <a:ea typeface="Roboto" panose="02000000000000000000" pitchFamily="2" charset="0"/>
                <a:sym typeface="Wingdings" pitchFamily="2" charset="2"/>
              </a:rPr>
              <a: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Verharmlose die Erfahrung nicht: „Es hätte auch schlimmer kommen können“.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Spende keinen religiösen/spirituellen Trost: „Gott hatte seine Gründe“, „Man muss nur so viel ertragen, wie man auch ertragen kann“.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Treffe keine Aussagen, die implizieren könnten, dass die betroffene Person während des Erlebten anders hätte handeln sollen.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Projiziere die Gefühle nicht auf dich und nimm sie nicht persönlich  Stimmungsschwankungen, Reizbarkeit oder Rückzug sind üblich Verhaltensweisen nach traumatischen Erlebnissen und haben nichts mit dir zu tun.</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CB0F9609-934E-3AB1-E9B7-A51AA5CF3733}"/>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Text, Schild enthält.&#10;&#10;Automatisch generierte Beschreibung">
            <a:extLst>
              <a:ext uri="{FF2B5EF4-FFF2-40B4-BE49-F238E27FC236}">
                <a16:creationId xmlns:a16="http://schemas.microsoft.com/office/drawing/2014/main" id="{605A47E3-69D8-CB11-4B05-FCF446648C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466" y="251326"/>
            <a:ext cx="675322" cy="815274"/>
          </a:xfrm>
          <a:prstGeom prst="rect">
            <a:avLst/>
          </a:prstGeom>
        </p:spPr>
      </p:pic>
      <p:sp>
        <p:nvSpPr>
          <p:cNvPr id="2" name="Rechteck 1">
            <a:extLst>
              <a:ext uri="{FF2B5EF4-FFF2-40B4-BE49-F238E27FC236}">
                <a16:creationId xmlns:a16="http://schemas.microsoft.com/office/drawing/2014/main" id="{FC42C413-D3C9-0269-A97A-8C6307DC116D}"/>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787915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186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844599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UNTERSTÜTZUNG WOCHEN/MONATE NACH DEM EREIGNIS</a:t>
            </a:r>
          </a:p>
        </p:txBody>
      </p:sp>
      <p:sp>
        <p:nvSpPr>
          <p:cNvPr id="11" name="Inhaltsplatzhalter 9">
            <a:extLst>
              <a:ext uri="{FF2B5EF4-FFF2-40B4-BE49-F238E27FC236}">
                <a16:creationId xmlns:a16="http://schemas.microsoft.com/office/drawing/2014/main" id="{B2AE6240-F70A-1715-F646-37F1ADAA64EC}"/>
              </a:ext>
            </a:extLst>
          </p:cNvPr>
          <p:cNvSpPr txBox="1">
            <a:spLocks/>
          </p:cNvSpPr>
          <p:nvPr/>
        </p:nvSpPr>
        <p:spPr>
          <a:xfrm>
            <a:off x="839787" y="1376362"/>
            <a:ext cx="10512425" cy="4410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 den folgenden Wochen/Monaten kann die betroffene Person gute und schlechte Tage haben.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Traumabewältigung sehr verschieden </a:t>
            </a:r>
            <a:r>
              <a:rPr lang="de-DE" sz="1800">
                <a:latin typeface="Roboto" panose="02000000000000000000" pitchFamily="2" charset="0"/>
                <a:ea typeface="Roboto" panose="02000000000000000000" pitchFamily="2" charset="0"/>
                <a:sym typeface="Wingdings" pitchFamily="2" charset="2"/>
              </a:rPr>
              <a:t> es gibt keinen genauen Zeitplan für die Verarbeitung.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Betroffene reagieren häufig empfindlicher auf Stress oder auf unbedeutsam erscheinende Ereignisse.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Versichere, dass es möglich ist, traumatische Ereignisse zu überwinden.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Mache keinen Druck oder schreibe vor, wie sich die Person verhalten oder fühlen soll.</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Biete deine Unterstützung an, bspw. Informationsquellen suchen, psychologische Angebote aufzeigen.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Gibt es eine erwachsene Vertrauensperson, die </a:t>
            </a:r>
            <a:r>
              <a:rPr lang="de-DE" sz="1800" err="1">
                <a:latin typeface="Roboto" panose="02000000000000000000" pitchFamily="2" charset="0"/>
                <a:ea typeface="Roboto" panose="02000000000000000000" pitchFamily="2" charset="0"/>
                <a:sym typeface="Wingdings" pitchFamily="2" charset="2"/>
              </a:rPr>
              <a:t>sie:ihn</a:t>
            </a:r>
            <a:r>
              <a:rPr lang="de-DE" sz="1800">
                <a:latin typeface="Roboto" panose="02000000000000000000" pitchFamily="2" charset="0"/>
                <a:ea typeface="Roboto" panose="02000000000000000000" pitchFamily="2" charset="0"/>
                <a:sym typeface="Wingdings" pitchFamily="2" charset="2"/>
              </a:rPr>
              <a:t> unterstützen kann, falls du diese Person nicht sein kannst/bist.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In einigen Fällen ist es sinnvoll, dass sich die betroffene Person professionelle Hilfe sucht, zum Beispiel in Form einer ambulanten Psychotherapie oder Selbsthilfegruppen.</a:t>
            </a:r>
            <a:endParaRPr lang="de-DE" sz="1800">
              <a:latin typeface="Roboto" panose="02000000000000000000" pitchFamily="2" charset="0"/>
              <a:ea typeface="Roboto" panose="02000000000000000000" pitchFamily="2" charset="0"/>
            </a:endParaRPr>
          </a:p>
        </p:txBody>
      </p:sp>
      <p:sp>
        <p:nvSpPr>
          <p:cNvPr id="7" name="Rechteck 6">
            <a:extLst>
              <a:ext uri="{FF2B5EF4-FFF2-40B4-BE49-F238E27FC236}">
                <a16:creationId xmlns:a16="http://schemas.microsoft.com/office/drawing/2014/main" id="{33E42B24-1C10-1C53-7A31-4370B92C5629}"/>
              </a:ext>
            </a:extLst>
          </p:cNvPr>
          <p:cNvSpPr/>
          <p:nvPr/>
        </p:nvSpPr>
        <p:spPr>
          <a:xfrm>
            <a:off x="839788" y="6314617"/>
            <a:ext cx="5256212" cy="386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AFB5D2AF-8CB1-CB82-E30B-CA6B0AFE714E}"/>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127714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2800" err="1">
                <a:latin typeface="Roboto"/>
                <a:ea typeface="Roboto"/>
                <a:cs typeface="Roboto"/>
              </a:rPr>
              <a:t>KlimaBild</a:t>
            </a:r>
            <a:r>
              <a:rPr lang="de-DE" sz="2800">
                <a:latin typeface="Roboto"/>
                <a:ea typeface="Roboto"/>
                <a:cs typeface="Roboto"/>
              </a:rPr>
              <a:t>-Tabuspiel mit Allergien, Wörter umschreiben wie z. B.  Heuschnupfen, Hausstaub... </a:t>
            </a:r>
            <a:endParaRPr lang="de-DE" sz="28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lIns="91440" tIns="45720" rIns="91440" bIns="45720" rtlCol="0" anchor="t">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a:ea typeface="Roboto"/>
                <a:cs typeface="Roboto"/>
              </a:rPr>
              <a:t>TABUSPIEL</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702673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TABU-SPIEL</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graphicFrame>
        <p:nvGraphicFramePr>
          <p:cNvPr id="3" name="Tabelle 2">
            <a:extLst>
              <a:ext uri="{FF2B5EF4-FFF2-40B4-BE49-F238E27FC236}">
                <a16:creationId xmlns:a16="http://schemas.microsoft.com/office/drawing/2014/main" id="{538DB5BD-599F-B679-9EF5-15723CB0BB2D}"/>
              </a:ext>
            </a:extLst>
          </p:cNvPr>
          <p:cNvGraphicFramePr>
            <a:graphicFrameLocks noGrp="1"/>
          </p:cNvGraphicFramePr>
          <p:nvPr>
            <p:extLst>
              <p:ext uri="{D42A27DB-BD31-4B8C-83A1-F6EECF244321}">
                <p14:modId xmlns:p14="http://schemas.microsoft.com/office/powerpoint/2010/main" val="3629074585"/>
              </p:ext>
            </p:extLst>
          </p:nvPr>
        </p:nvGraphicFramePr>
        <p:xfrm>
          <a:off x="1159932" y="1942906"/>
          <a:ext cx="9872136" cy="4316717"/>
        </p:xfrm>
        <a:graphic>
          <a:graphicData uri="http://schemas.openxmlformats.org/drawingml/2006/table">
            <a:tbl>
              <a:tblPr/>
              <a:tblGrid>
                <a:gridCol w="2468034">
                  <a:extLst>
                    <a:ext uri="{9D8B030D-6E8A-4147-A177-3AD203B41FA5}">
                      <a16:colId xmlns:a16="http://schemas.microsoft.com/office/drawing/2014/main" val="3485608197"/>
                    </a:ext>
                  </a:extLst>
                </a:gridCol>
                <a:gridCol w="2468034">
                  <a:extLst>
                    <a:ext uri="{9D8B030D-6E8A-4147-A177-3AD203B41FA5}">
                      <a16:colId xmlns:a16="http://schemas.microsoft.com/office/drawing/2014/main" val="2331004261"/>
                    </a:ext>
                  </a:extLst>
                </a:gridCol>
                <a:gridCol w="2468034">
                  <a:extLst>
                    <a:ext uri="{9D8B030D-6E8A-4147-A177-3AD203B41FA5}">
                      <a16:colId xmlns:a16="http://schemas.microsoft.com/office/drawing/2014/main" val="2084983181"/>
                    </a:ext>
                  </a:extLst>
                </a:gridCol>
                <a:gridCol w="2468034">
                  <a:extLst>
                    <a:ext uri="{9D8B030D-6E8A-4147-A177-3AD203B41FA5}">
                      <a16:colId xmlns:a16="http://schemas.microsoft.com/office/drawing/2014/main" val="1422826615"/>
                    </a:ext>
                  </a:extLst>
                </a:gridCol>
              </a:tblGrid>
              <a:tr h="1740086">
                <a:tc>
                  <a:txBody>
                    <a:bodyPr/>
                    <a:lstStyle/>
                    <a:p>
                      <a:pPr fontAlgn="t"/>
                      <a:endParaRPr lang="de-DE" sz="2000">
                        <a:effectLst/>
                        <a:latin typeface="Roboto" panose="02000000000000000000" pitchFamily="2" charset="0"/>
                        <a:ea typeface="Roboto" panose="02000000000000000000" pitchFamily="2" charset="0"/>
                      </a:endParaRPr>
                    </a:p>
                    <a:p>
                      <a:pPr algn="ctr" rtl="0" fontAlgn="base"/>
                      <a:r>
                        <a:rPr lang="de-DE" sz="2000" b="0" i="0">
                          <a:effectLst/>
                          <a:latin typeface="Roboto" panose="02000000000000000000" pitchFamily="2" charset="0"/>
                          <a:ea typeface="Roboto" panose="02000000000000000000" pitchFamily="2" charset="0"/>
                        </a:rPr>
                        <a:t> </a:t>
                      </a:r>
                      <a:r>
                        <a:rPr lang="de-DE" sz="2000" b="1" i="0">
                          <a:effectLst/>
                          <a:latin typeface="Roboto" panose="02000000000000000000" pitchFamily="2" charset="0"/>
                          <a:ea typeface="Roboto" panose="02000000000000000000" pitchFamily="2" charset="0"/>
                        </a:rPr>
                        <a:t>Gesundheit</a:t>
                      </a:r>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a:t>
                      </a:r>
                    </a:p>
                    <a:p>
                      <a:pPr algn="ctr" rtl="0" fontAlgn="base"/>
                      <a:r>
                        <a:rPr lang="de-DE" sz="2000" b="0" i="0">
                          <a:effectLst/>
                          <a:latin typeface="Roboto" panose="02000000000000000000" pitchFamily="2" charset="0"/>
                          <a:ea typeface="Roboto" panose="02000000000000000000" pitchFamily="2" charset="0"/>
                        </a:rPr>
                        <a:t>krank </a:t>
                      </a:r>
                    </a:p>
                    <a:p>
                      <a:pPr algn="ctr" rtl="0" fontAlgn="base"/>
                      <a:r>
                        <a:rPr lang="de-DE" sz="2000" b="0" i="0">
                          <a:effectLst/>
                          <a:latin typeface="Roboto" panose="02000000000000000000" pitchFamily="2" charset="0"/>
                          <a:ea typeface="Roboto" panose="02000000000000000000" pitchFamily="2" charset="0"/>
                        </a:rPr>
                        <a:t>wohlfühlen </a:t>
                      </a:r>
                    </a:p>
                    <a:p>
                      <a:pPr algn="ctr" rtl="0" fontAlgn="base"/>
                      <a:r>
                        <a:rPr lang="de-DE" sz="2000" b="0" i="0">
                          <a:effectLst/>
                          <a:latin typeface="Roboto" panose="02000000000000000000" pitchFamily="2" charset="0"/>
                          <a:ea typeface="Roboto" panose="02000000000000000000" pitchFamily="2" charset="0"/>
                        </a:rPr>
                        <a:t>Arzt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de-DE" sz="2000">
                        <a:effectLst/>
                        <a:latin typeface="Roboto" panose="02000000000000000000" pitchFamily="2" charset="0"/>
                        <a:ea typeface="Roboto" panose="02000000000000000000" pitchFamily="2" charset="0"/>
                      </a:endParaRPr>
                    </a:p>
                    <a:p>
                      <a:pPr algn="ctr" rtl="0" fontAlgn="base"/>
                      <a:r>
                        <a:rPr lang="de-DE" sz="2000" b="0" i="0">
                          <a:effectLst/>
                          <a:latin typeface="Roboto" panose="02000000000000000000" pitchFamily="2" charset="0"/>
                          <a:ea typeface="Roboto" panose="02000000000000000000" pitchFamily="2" charset="0"/>
                        </a:rPr>
                        <a:t> </a:t>
                      </a:r>
                      <a:r>
                        <a:rPr lang="de-DE" sz="2000" b="1" i="0">
                          <a:effectLst/>
                          <a:latin typeface="Roboto" panose="02000000000000000000" pitchFamily="2" charset="0"/>
                          <a:ea typeface="Roboto" panose="02000000000000000000" pitchFamily="2" charset="0"/>
                        </a:rPr>
                        <a:t>Krankheit</a:t>
                      </a:r>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gesund </a:t>
                      </a:r>
                    </a:p>
                    <a:p>
                      <a:pPr algn="ctr" rtl="0" fontAlgn="base"/>
                      <a:r>
                        <a:rPr lang="de-DE" sz="2000" b="0" i="0">
                          <a:effectLst/>
                          <a:latin typeface="Roboto" panose="02000000000000000000" pitchFamily="2" charset="0"/>
                          <a:ea typeface="Roboto" panose="02000000000000000000" pitchFamily="2" charset="0"/>
                        </a:rPr>
                        <a:t>Arzt </a:t>
                      </a:r>
                    </a:p>
                    <a:p>
                      <a:pPr algn="ctr" rtl="0" fontAlgn="base"/>
                      <a:r>
                        <a:rPr lang="de-DE" sz="2000" b="0" i="0">
                          <a:effectLst/>
                          <a:latin typeface="Roboto" panose="02000000000000000000" pitchFamily="2" charset="0"/>
                          <a:ea typeface="Roboto" panose="02000000000000000000" pitchFamily="2" charset="0"/>
                        </a:rPr>
                        <a:t>Schmerzen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de-DE" sz="2000">
                        <a:effectLst/>
                        <a:latin typeface="Roboto" panose="02000000000000000000" pitchFamily="2" charset="0"/>
                        <a:ea typeface="Roboto" panose="02000000000000000000" pitchFamily="2" charset="0"/>
                      </a:endParaRPr>
                    </a:p>
                    <a:p>
                      <a:pPr algn="ctr" rtl="0" fontAlgn="base"/>
                      <a:r>
                        <a:rPr lang="de-DE" sz="2000" b="1" i="0">
                          <a:effectLst/>
                          <a:latin typeface="Roboto" panose="02000000000000000000" pitchFamily="2" charset="0"/>
                          <a:ea typeface="Roboto" panose="02000000000000000000" pitchFamily="2" charset="0"/>
                        </a:rPr>
                        <a:t>schlapp </a:t>
                      </a:r>
                    </a:p>
                    <a:p>
                      <a:pPr algn="ctr" rtl="0" fontAlgn="base"/>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kraftlos </a:t>
                      </a:r>
                    </a:p>
                    <a:p>
                      <a:pPr algn="ctr" rtl="0" fontAlgn="base"/>
                      <a:r>
                        <a:rPr lang="de-DE" sz="2000" b="0" i="0">
                          <a:effectLst/>
                          <a:latin typeface="Roboto" panose="02000000000000000000" pitchFamily="2" charset="0"/>
                          <a:ea typeface="Roboto" panose="02000000000000000000" pitchFamily="2" charset="0"/>
                        </a:rPr>
                        <a:t>müde </a:t>
                      </a:r>
                    </a:p>
                    <a:p>
                      <a:pPr algn="ctr" rtl="0" fontAlgn="base"/>
                      <a:r>
                        <a:rPr lang="de-DE" sz="2000" b="0" i="0">
                          <a:effectLst/>
                          <a:latin typeface="Roboto" panose="02000000000000000000" pitchFamily="2" charset="0"/>
                          <a:ea typeface="Roboto" panose="02000000000000000000" pitchFamily="2" charset="0"/>
                        </a:rPr>
                        <a:t>erholen </a:t>
                      </a:r>
                    </a:p>
                    <a:p>
                      <a:pPr algn="l" rtl="0" fontAlgn="base"/>
                      <a:r>
                        <a:rPr lang="de-DE" sz="2000" b="0" i="0">
                          <a:effectLst/>
                          <a:latin typeface="Roboto" panose="02000000000000000000" pitchFamily="2" charset="0"/>
                          <a:ea typeface="Roboto" panose="02000000000000000000" pitchFamily="2" charset="0"/>
                        </a:rPr>
                        <a:t>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fontAlgn="base"/>
                      <a:endParaRPr lang="de-DE" sz="2000" b="1" i="0">
                        <a:effectLst/>
                        <a:latin typeface="Roboto" panose="02000000000000000000" pitchFamily="2" charset="0"/>
                        <a:ea typeface="Roboto" panose="02000000000000000000" pitchFamily="2" charset="0"/>
                      </a:endParaRPr>
                    </a:p>
                    <a:p>
                      <a:pPr algn="ctr" rtl="0" fontAlgn="base"/>
                      <a:r>
                        <a:rPr lang="de-DE" sz="2000" b="1" i="0">
                          <a:effectLst/>
                          <a:latin typeface="Roboto" panose="02000000000000000000" pitchFamily="2" charset="0"/>
                          <a:ea typeface="Roboto" panose="02000000000000000000" pitchFamily="2" charset="0"/>
                        </a:rPr>
                        <a:t>Genesung </a:t>
                      </a:r>
                    </a:p>
                    <a:p>
                      <a:pPr algn="ctr" rtl="0" fontAlgn="base"/>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gesund </a:t>
                      </a:r>
                    </a:p>
                    <a:p>
                      <a:pPr algn="ctr" rtl="0" fontAlgn="base"/>
                      <a:r>
                        <a:rPr lang="de-DE" sz="2000" b="0" i="0">
                          <a:effectLst/>
                          <a:latin typeface="Roboto" panose="02000000000000000000" pitchFamily="2" charset="0"/>
                          <a:ea typeface="Roboto" panose="02000000000000000000" pitchFamily="2" charset="0"/>
                        </a:rPr>
                        <a:t>besser </a:t>
                      </a:r>
                    </a:p>
                    <a:p>
                      <a:pPr algn="ctr" rtl="0" fontAlgn="base"/>
                      <a:r>
                        <a:rPr lang="de-DE" sz="2000" b="0" i="0">
                          <a:effectLst/>
                          <a:latin typeface="Roboto" panose="02000000000000000000" pitchFamily="2" charset="0"/>
                          <a:ea typeface="Roboto" panose="02000000000000000000" pitchFamily="2" charset="0"/>
                        </a:rPr>
                        <a:t>Erholung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96733456"/>
                  </a:ext>
                </a:extLst>
              </a:tr>
              <a:tr h="2160611">
                <a:tc>
                  <a:txBody>
                    <a:bodyPr/>
                    <a:lstStyle/>
                    <a:p>
                      <a:pPr algn="ctr" rtl="0" fontAlgn="base"/>
                      <a:endParaRPr lang="de-DE" sz="2000" b="1" i="0">
                        <a:effectLst/>
                        <a:latin typeface="Roboto" panose="02000000000000000000" pitchFamily="2" charset="0"/>
                        <a:ea typeface="Roboto" panose="02000000000000000000" pitchFamily="2" charset="0"/>
                      </a:endParaRPr>
                    </a:p>
                    <a:p>
                      <a:pPr algn="ctr" rtl="0" fontAlgn="base"/>
                      <a:r>
                        <a:rPr lang="de-DE" sz="2000" b="1" i="0">
                          <a:effectLst/>
                          <a:latin typeface="Roboto" panose="02000000000000000000" pitchFamily="2" charset="0"/>
                          <a:ea typeface="Roboto" panose="02000000000000000000" pitchFamily="2" charset="0"/>
                        </a:rPr>
                        <a:t>Symptom </a:t>
                      </a:r>
                    </a:p>
                    <a:p>
                      <a:pPr algn="ctr" rtl="0" fontAlgn="base"/>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Krankheit </a:t>
                      </a:r>
                    </a:p>
                    <a:p>
                      <a:pPr algn="ctr" rtl="0" fontAlgn="base"/>
                      <a:r>
                        <a:rPr lang="de-DE" sz="2000" b="0" i="0">
                          <a:effectLst/>
                          <a:latin typeface="Roboto" panose="02000000000000000000" pitchFamily="2" charset="0"/>
                          <a:ea typeface="Roboto" panose="02000000000000000000" pitchFamily="2" charset="0"/>
                        </a:rPr>
                        <a:t>Anzeichen </a:t>
                      </a:r>
                    </a:p>
                    <a:p>
                      <a:pPr algn="ctr" rtl="0" fontAlgn="base"/>
                      <a:r>
                        <a:rPr lang="de-DE" sz="2000" b="0" i="0">
                          <a:effectLst/>
                          <a:latin typeface="Roboto" panose="02000000000000000000" pitchFamily="2" charset="0"/>
                          <a:ea typeface="Roboto" panose="02000000000000000000" pitchFamily="2" charset="0"/>
                        </a:rPr>
                        <a:t>bemerken </a:t>
                      </a:r>
                    </a:p>
                    <a:p>
                      <a:pPr algn="l" rtl="0" fontAlgn="base"/>
                      <a:r>
                        <a:rPr lang="de-DE" sz="2000" b="0" i="0">
                          <a:effectLst/>
                          <a:latin typeface="Roboto" panose="02000000000000000000" pitchFamily="2" charset="0"/>
                          <a:ea typeface="Roboto" panose="02000000000000000000" pitchFamily="2" charset="0"/>
                        </a:rPr>
                        <a:t>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fontAlgn="base"/>
                      <a:endParaRPr lang="de-DE" sz="2000" b="1" i="0">
                        <a:effectLst/>
                        <a:latin typeface="Roboto" panose="02000000000000000000" pitchFamily="2" charset="0"/>
                        <a:ea typeface="Roboto" panose="02000000000000000000" pitchFamily="2" charset="0"/>
                      </a:endParaRPr>
                    </a:p>
                    <a:p>
                      <a:pPr algn="ctr" rtl="0" fontAlgn="base"/>
                      <a:r>
                        <a:rPr lang="de-DE" sz="2000" b="1" i="0">
                          <a:effectLst/>
                          <a:latin typeface="Roboto" panose="02000000000000000000" pitchFamily="2" charset="0"/>
                          <a:ea typeface="Roboto" panose="02000000000000000000" pitchFamily="2" charset="0"/>
                        </a:rPr>
                        <a:t>Pollen </a:t>
                      </a:r>
                    </a:p>
                    <a:p>
                      <a:pPr algn="ctr" rtl="0" fontAlgn="base"/>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Heuschnupfen </a:t>
                      </a:r>
                    </a:p>
                    <a:p>
                      <a:pPr algn="ctr" rtl="0" fontAlgn="base"/>
                      <a:r>
                        <a:rPr lang="de-DE" sz="2000" b="0" i="0">
                          <a:effectLst/>
                          <a:latin typeface="Roboto" panose="02000000000000000000" pitchFamily="2" charset="0"/>
                          <a:ea typeface="Roboto" panose="02000000000000000000" pitchFamily="2" charset="0"/>
                        </a:rPr>
                        <a:t>Frühling </a:t>
                      </a:r>
                    </a:p>
                    <a:p>
                      <a:pPr algn="ctr" rtl="0" fontAlgn="base"/>
                      <a:r>
                        <a:rPr lang="de-DE" sz="2000" b="0" i="0">
                          <a:effectLst/>
                          <a:latin typeface="Roboto" panose="02000000000000000000" pitchFamily="2" charset="0"/>
                          <a:ea typeface="Roboto" panose="02000000000000000000" pitchFamily="2" charset="0"/>
                        </a:rPr>
                        <a:t>Allergie </a:t>
                      </a:r>
                    </a:p>
                    <a:p>
                      <a:pPr algn="l" rtl="0" fontAlgn="base"/>
                      <a:r>
                        <a:rPr lang="de-DE" sz="2000" b="0" i="0">
                          <a:effectLst/>
                          <a:latin typeface="Roboto" panose="02000000000000000000" pitchFamily="2" charset="0"/>
                          <a:ea typeface="Roboto" panose="02000000000000000000" pitchFamily="2" charset="0"/>
                        </a:rPr>
                        <a:t>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fontAlgn="base"/>
                      <a:endParaRPr lang="de-DE" sz="2000" b="1" i="0">
                        <a:effectLst/>
                        <a:latin typeface="Roboto" panose="02000000000000000000" pitchFamily="2" charset="0"/>
                        <a:ea typeface="Roboto" panose="02000000000000000000" pitchFamily="2" charset="0"/>
                      </a:endParaRPr>
                    </a:p>
                    <a:p>
                      <a:pPr algn="ctr" rtl="0" fontAlgn="base"/>
                      <a:r>
                        <a:rPr lang="de-DE" sz="2000" b="1" i="0">
                          <a:effectLst/>
                          <a:latin typeface="Roboto" panose="02000000000000000000" pitchFamily="2" charset="0"/>
                          <a:ea typeface="Roboto" panose="02000000000000000000" pitchFamily="2" charset="0"/>
                        </a:rPr>
                        <a:t>Heuschnupfen </a:t>
                      </a:r>
                    </a:p>
                    <a:p>
                      <a:pPr algn="ctr" rtl="0" fontAlgn="base"/>
                      <a:r>
                        <a:rPr lang="de-DE" sz="2000" b="0" i="0">
                          <a:effectLst/>
                          <a:latin typeface="Roboto" panose="02000000000000000000" pitchFamily="2" charset="0"/>
                          <a:ea typeface="Roboto" panose="02000000000000000000" pitchFamily="2" charset="0"/>
                        </a:rPr>
                        <a:t>-------------- </a:t>
                      </a:r>
                    </a:p>
                    <a:p>
                      <a:pPr algn="ctr" rtl="0" fontAlgn="base"/>
                      <a:r>
                        <a:rPr lang="de-DE" sz="2000" b="0" i="0">
                          <a:effectLst/>
                          <a:latin typeface="Roboto" panose="02000000000000000000" pitchFamily="2" charset="0"/>
                          <a:ea typeface="Roboto" panose="02000000000000000000" pitchFamily="2" charset="0"/>
                        </a:rPr>
                        <a:t>Nase </a:t>
                      </a:r>
                    </a:p>
                    <a:p>
                      <a:pPr algn="ctr" rtl="0" fontAlgn="base"/>
                      <a:r>
                        <a:rPr lang="de-DE" sz="2000" b="0" i="0">
                          <a:effectLst/>
                          <a:latin typeface="Roboto" panose="02000000000000000000" pitchFamily="2" charset="0"/>
                          <a:ea typeface="Roboto" panose="02000000000000000000" pitchFamily="2" charset="0"/>
                        </a:rPr>
                        <a:t>Allergie </a:t>
                      </a:r>
                    </a:p>
                    <a:p>
                      <a:pPr algn="ctr" rtl="0" fontAlgn="base"/>
                      <a:r>
                        <a:rPr lang="de-DE" sz="2000" b="0" i="0">
                          <a:effectLst/>
                          <a:latin typeface="Roboto" panose="02000000000000000000" pitchFamily="2" charset="0"/>
                          <a:ea typeface="Roboto" panose="02000000000000000000" pitchFamily="2" charset="0"/>
                        </a:rPr>
                        <a:t>Augen </a:t>
                      </a:r>
                    </a:p>
                    <a:p>
                      <a:pPr algn="l" rtl="0" fontAlgn="base"/>
                      <a:r>
                        <a:rPr lang="de-DE" sz="2000" b="0" i="0">
                          <a:effectLst/>
                          <a:latin typeface="Roboto" panose="02000000000000000000" pitchFamily="2" charset="0"/>
                          <a:ea typeface="Roboto" panose="02000000000000000000" pitchFamily="2" charset="0"/>
                        </a:rPr>
                        <a:t>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de-DE" sz="2000">
                        <a:effectLst/>
                        <a:latin typeface="Roboto" panose="02000000000000000000" pitchFamily="2" charset="0"/>
                        <a:ea typeface="Roboto" panose="02000000000000000000" pitchFamily="2" charset="0"/>
                      </a:endParaRPr>
                    </a:p>
                    <a:p>
                      <a:pPr algn="l" rtl="0" fontAlgn="base"/>
                      <a:r>
                        <a:rPr lang="de-DE" sz="2000" b="0" i="0">
                          <a:effectLst/>
                          <a:latin typeface="Roboto" panose="02000000000000000000" pitchFamily="2" charset="0"/>
                          <a:ea typeface="Roboto" panose="02000000000000000000" pitchFamily="2" charset="0"/>
                        </a:rPr>
                        <a:t> </a:t>
                      </a:r>
                    </a:p>
                  </a:txBody>
                  <a:tcPr marL="22507" marR="22507" marT="11253" marB="1125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7474452"/>
                  </a:ext>
                </a:extLst>
              </a:tr>
            </a:tbl>
          </a:graphicData>
        </a:graphic>
      </p:graphicFrame>
    </p:spTree>
    <p:extLst>
      <p:ext uri="{BB962C8B-B14F-4D97-AF65-F5344CB8AC3E}">
        <p14:creationId xmlns:p14="http://schemas.microsoft.com/office/powerpoint/2010/main" val="17442059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2800">
                <a:latin typeface="Roboto"/>
                <a:ea typeface="Roboto"/>
              </a:rPr>
              <a:t>Abfragen: Wie viele Allergiker*innen gibt es unter den Teilnehmer*innen: TN stellen die Anzahl der Allergien in den Chat / mündlich sagen bzw. aufschreiben</a:t>
            </a:r>
            <a:endParaRPr lang="de-DE" sz="28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ANZAHL ALLERGIEN</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71552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lIns="91440" tIns="45720" rIns="91440" bIns="45720" rtlCol="0" anchor="ctr">
            <a:noAutofit/>
          </a:bodyPr>
          <a:lstStyle/>
          <a:p>
            <a:pPr algn="ctr"/>
            <a:r>
              <a:rPr lang="de-DE" sz="5800">
                <a:solidFill>
                  <a:schemeClr val="accent1"/>
                </a:solidFill>
                <a:latin typeface="Roboto"/>
                <a:ea typeface="Roboto"/>
              </a:rPr>
              <a:t>GESUNDHEITSMOODBOARD / -BAROMETER</a:t>
            </a:r>
            <a:endParaRPr lang="de-DE">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13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455326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ALLERGENE PFLANZEN</a:t>
            </a:r>
          </a:p>
        </p:txBody>
      </p:sp>
      <p:pic>
        <p:nvPicPr>
          <p:cNvPr id="9" name="Grafik 8" descr="Ein Bild, das Pflanze, Baum enthält.&#10;&#10;Automatisch generierte Beschreibung">
            <a:extLst>
              <a:ext uri="{FF2B5EF4-FFF2-40B4-BE49-F238E27FC236}">
                <a16:creationId xmlns:a16="http://schemas.microsoft.com/office/drawing/2014/main" id="{40E75ACE-2E0B-E63C-EE94-9F1C95032678}"/>
              </a:ext>
            </a:extLst>
          </p:cNvPr>
          <p:cNvPicPr>
            <a:picLocks noChangeAspect="1"/>
          </p:cNvPicPr>
          <p:nvPr/>
        </p:nvPicPr>
        <p:blipFill>
          <a:blip r:embed="rId3"/>
          <a:stretch>
            <a:fillRect/>
          </a:stretch>
        </p:blipFill>
        <p:spPr>
          <a:xfrm>
            <a:off x="854758" y="1645196"/>
            <a:ext cx="7179770" cy="4784643"/>
          </a:xfrm>
          <a:prstGeom prst="rect">
            <a:avLst/>
          </a:prstGeom>
        </p:spPr>
      </p:pic>
      <p:sp>
        <p:nvSpPr>
          <p:cNvPr id="2" name="AutoShape 2">
            <a:extLst>
              <a:ext uri="{FF2B5EF4-FFF2-40B4-BE49-F238E27FC236}">
                <a16:creationId xmlns:a16="http://schemas.microsoft.com/office/drawing/2014/main" id="{3EC3953E-A2DD-4494-FAE1-B7C9441EA867}"/>
              </a:ext>
            </a:extLst>
          </p:cNvPr>
          <p:cNvSpPr>
            <a:spLocks noChangeAspect="1" noChangeArrowheads="1"/>
          </p:cNvSpPr>
          <p:nvPr/>
        </p:nvSpPr>
        <p:spPr bwMode="auto">
          <a:xfrm>
            <a:off x="5242560" y="3276600"/>
            <a:ext cx="1005840" cy="10058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descr="Sonnenblumen Silhouette">
            <a:extLst>
              <a:ext uri="{FF2B5EF4-FFF2-40B4-BE49-F238E27FC236}">
                <a16:creationId xmlns:a16="http://schemas.microsoft.com/office/drawing/2014/main" id="{F5A11103-181F-5D6E-8300-7A9894512A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57735"/>
            <a:ext cx="887700" cy="887700"/>
          </a:xfrm>
          <a:prstGeom prst="rect">
            <a:avLst/>
          </a:prstGeom>
        </p:spPr>
      </p:pic>
      <p:sp>
        <p:nvSpPr>
          <p:cNvPr id="8" name="Ellipse 1">
            <a:extLst>
              <a:ext uri="{FF2B5EF4-FFF2-40B4-BE49-F238E27FC236}">
                <a16:creationId xmlns:a16="http://schemas.microsoft.com/office/drawing/2014/main" id="{0A01758C-2A00-4B8B-94CE-01ED1E7537C1}"/>
              </a:ext>
            </a:extLst>
          </p:cNvPr>
          <p:cNvSpPr>
            <a:spLocks/>
          </p:cNvSpPr>
          <p:nvPr/>
        </p:nvSpPr>
        <p:spPr>
          <a:xfrm>
            <a:off x="376747" y="625794"/>
            <a:ext cx="144000" cy="144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657351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Allergien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25430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ALLERGIEN</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475787"/>
            <a:ext cx="10512424" cy="38077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Pollen- und </a:t>
            </a:r>
            <a:r>
              <a:rPr lang="de-DE" sz="1800" err="1">
                <a:solidFill>
                  <a:srgbClr val="539E38"/>
                </a:solidFill>
                <a:latin typeface="Roboto" panose="02000000000000000000" pitchFamily="2" charset="0"/>
                <a:ea typeface="Roboto" panose="02000000000000000000" pitchFamily="2" charset="0"/>
              </a:rPr>
              <a:t>Gräserallergien</a:t>
            </a:r>
            <a:endParaRPr lang="de-DE" sz="1800">
              <a:solidFill>
                <a:srgbClr val="539E38"/>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b="1">
                <a:solidFill>
                  <a:schemeClr val="accent1"/>
                </a:solidFill>
                <a:latin typeface="Roboto" panose="02000000000000000000" pitchFamily="2" charset="0"/>
                <a:ea typeface="Roboto" panose="02000000000000000000" pitchFamily="2" charset="0"/>
                <a:sym typeface="Wingdings" pitchFamily="2" charset="2"/>
              </a:rPr>
              <a:t>„Allergische Rhinitis“</a:t>
            </a:r>
            <a:r>
              <a:rPr lang="de-DE" sz="1800">
                <a:latin typeface="Roboto" panose="02000000000000000000" pitchFamily="2" charset="0"/>
                <a:ea typeface="Roboto" panose="02000000000000000000" pitchFamily="2" charset="0"/>
                <a:sym typeface="Wingdings" pitchFamily="2" charset="2"/>
              </a:rPr>
              <a:t> - Tränende, juckende Augen, Husten, Schnupfen, Atemnot (= Heuschnupfen) </a:t>
            </a:r>
          </a:p>
          <a:p>
            <a:pPr>
              <a:buClr>
                <a:srgbClr val="539E38"/>
              </a:buClr>
              <a:buFont typeface="Wingdings" pitchFamily="2" charset="2"/>
              <a:buChar char="§"/>
            </a:pPr>
            <a:r>
              <a:rPr lang="de-DE" sz="1800" b="1">
                <a:solidFill>
                  <a:schemeClr val="accent1"/>
                </a:solidFill>
                <a:latin typeface="Roboto"/>
                <a:ea typeface="Roboto"/>
                <a:sym typeface="Wingdings" pitchFamily="2" charset="2"/>
              </a:rPr>
              <a:t>Asthma bronchiale </a:t>
            </a:r>
            <a:r>
              <a:rPr lang="de-DE" sz="1800" b="1">
                <a:latin typeface="Roboto"/>
                <a:ea typeface="Roboto"/>
                <a:sym typeface="Wingdings" pitchFamily="2" charset="2"/>
              </a:rPr>
              <a:t>-</a:t>
            </a:r>
            <a:r>
              <a:rPr lang="de-DE" sz="1800" b="1">
                <a:solidFill>
                  <a:srgbClr val="16772C"/>
                </a:solidFill>
                <a:latin typeface="Roboto"/>
                <a:ea typeface="Roboto"/>
                <a:sym typeface="Wingdings" pitchFamily="2" charset="2"/>
              </a:rPr>
              <a:t> </a:t>
            </a:r>
            <a:r>
              <a:rPr lang="de-DE" sz="1800">
                <a:latin typeface="Roboto" panose="02000000000000000000" pitchFamily="2" charset="0"/>
                <a:ea typeface="Roboto" panose="02000000000000000000" pitchFamily="2" charset="0"/>
                <a:sym typeface="Wingdings" pitchFamily="2" charset="2"/>
              </a:rPr>
              <a:t>chronische Atemwegserkrankung – Luftnot und pfeifende Atmung, </a:t>
            </a:r>
            <a:r>
              <a:rPr lang="de-DE" sz="1800" err="1">
                <a:latin typeface="Roboto" panose="02000000000000000000" pitchFamily="2" charset="0"/>
                <a:ea typeface="Roboto" panose="02000000000000000000" pitchFamily="2" charset="0"/>
                <a:sym typeface="Wingdings" pitchFamily="2" charset="2"/>
              </a:rPr>
              <a:t>anfallssartig</a:t>
            </a:r>
            <a:r>
              <a:rPr lang="de-DE" sz="1800">
                <a:latin typeface="Roboto" panose="02000000000000000000" pitchFamily="2" charset="0"/>
                <a:ea typeface="Roboto" panose="02000000000000000000" pitchFamily="2" charset="0"/>
                <a:sym typeface="Wingdings" pitchFamily="2" charset="2"/>
              </a:rPr>
              <a:t>  ( = allergisches </a:t>
            </a:r>
            <a:r>
              <a:rPr lang="de-DE" sz="1800" err="1">
                <a:latin typeface="Roboto" panose="02000000000000000000" pitchFamily="2" charset="0"/>
                <a:ea typeface="Roboto" panose="02000000000000000000" pitchFamily="2" charset="0"/>
                <a:sym typeface="Wingdings" pitchFamily="2" charset="2"/>
              </a:rPr>
              <a:t>Astma</a:t>
            </a:r>
            <a:r>
              <a:rPr lang="de-DE" sz="1800">
                <a:latin typeface="Roboto" panose="02000000000000000000" pitchFamily="2" charset="0"/>
                <a:ea typeface="Roboto" panose="02000000000000000000" pitchFamily="2" charset="0"/>
                <a:sym typeface="Wingdings" pitchFamily="2" charset="2"/>
              </a:rPr>
              <a: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Hautreaktionen </a:t>
            </a: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sym typeface="Wingdings" pitchFamily="2" charset="2"/>
            </a:endParaRPr>
          </a:p>
          <a:p>
            <a:pPr marL="0" indent="0">
              <a:buClr>
                <a:srgbClr val="539E38"/>
              </a:buClr>
              <a:buNone/>
            </a:pPr>
            <a:r>
              <a:rPr lang="de-DE" sz="1800">
                <a:latin typeface="Roboto" panose="02000000000000000000" pitchFamily="2" charset="0"/>
                <a:ea typeface="Roboto" panose="02000000000000000000" pitchFamily="2" charset="0"/>
                <a:sym typeface="Wingdings" pitchFamily="2" charset="2"/>
              </a:rPr>
              <a:t>Etwa jedes zehnte Kind im Alter bis zu 17 Jahren zeigt mindestens einmal typische Symptome eines Heuschnupfens. </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p:nvPr/>
        </p:nvCxnSpPr>
        <p:spPr>
          <a:xfrm>
            <a:off x="839788" y="2844457"/>
            <a:ext cx="521970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E3F4B757-69DF-1417-9203-7127C7B33653}"/>
              </a:ext>
            </a:extLst>
          </p:cNvPr>
          <p:cNvGrpSpPr/>
          <p:nvPr/>
        </p:nvGrpSpPr>
        <p:grpSpPr>
          <a:xfrm>
            <a:off x="855283" y="1415274"/>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sz="1800">
                  <a:effectLst/>
                  <a:latin typeface="Roboto" panose="02000000000000000000" pitchFamily="2" charset="0"/>
                  <a:ea typeface="Meiryo" panose="020B0604030504040204" pitchFamily="34" charset="-128"/>
                  <a:cs typeface="Tahoma" panose="020B0604030504040204" pitchFamily="34" charset="0"/>
                </a:rPr>
                <a:t>Allergien sind abwehrende Überreaktionen des eigenen Immunsystems gegenüber eigentlich harmlosen körperfremden Substanzen</a:t>
              </a:r>
              <a:endParaRPr lang="de-DE">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9559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ALLERGIEN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5" y="441324"/>
            <a:ext cx="5571298"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EINFLÜSSE AUF ALLGERNE </a:t>
            </a:r>
            <a:r>
              <a:rPr lang="de-DE" sz="2300" b="0">
                <a:solidFill>
                  <a:schemeClr val="accent1"/>
                </a:solidFill>
                <a:latin typeface="Roboto" panose="02000000000000000000" pitchFamily="2" charset="0"/>
                <a:ea typeface="Roboto" panose="02000000000000000000" pitchFamily="2" charset="0"/>
              </a:rPr>
              <a:t>PFLANZEN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8" name="Inhaltsplatzhalter 9">
            <a:extLst>
              <a:ext uri="{FF2B5EF4-FFF2-40B4-BE49-F238E27FC236}">
                <a16:creationId xmlns:a16="http://schemas.microsoft.com/office/drawing/2014/main" id="{2973211F-278C-D850-5580-099E1C8EB3C1}"/>
              </a:ext>
            </a:extLst>
          </p:cNvPr>
          <p:cNvSpPr>
            <a:spLocks noGrp="1"/>
          </p:cNvSpPr>
          <p:nvPr>
            <p:ph idx="1"/>
          </p:nvPr>
        </p:nvSpPr>
        <p:spPr>
          <a:xfrm>
            <a:off x="7664611" y="1813954"/>
            <a:ext cx="3687601" cy="4231892"/>
          </a:xfrm>
        </p:spPr>
        <p:txBody>
          <a:bodyPr>
            <a:normAutofit/>
          </a:body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Milde Herbste und Winter – längere / wärmere Frühling und Sommer =</a:t>
            </a:r>
            <a:r>
              <a:rPr lang="de-DE" sz="1800">
                <a:latin typeface="Roboto" panose="02000000000000000000" pitchFamily="2" charset="0"/>
                <a:ea typeface="Roboto" panose="02000000000000000000" pitchFamily="2" charset="0"/>
                <a:sym typeface="Wingdings" panose="05000000000000000000" pitchFamily="2" charset="2"/>
              </a:rPr>
              <a:t> Längere Blütezeit</a:t>
            </a:r>
          </a:p>
          <a:p>
            <a:pPr marL="0" indent="0">
              <a:buClr>
                <a:srgbClr val="539E38"/>
              </a:buClr>
              <a:buNone/>
            </a:pPr>
            <a:r>
              <a:rPr lang="de-DE" sz="1800">
                <a:latin typeface="Roboto" panose="02000000000000000000" pitchFamily="2" charset="0"/>
                <a:ea typeface="Roboto" panose="02000000000000000000" pitchFamily="2" charset="0"/>
                <a:sym typeface="Wingdings" panose="05000000000000000000" pitchFamily="2" charset="2"/>
              </a:rPr>
              <a:t> Keine Pause für </a:t>
            </a:r>
            <a:r>
              <a:rPr lang="de-DE" sz="1800" err="1">
                <a:latin typeface="Roboto" panose="02000000000000000000" pitchFamily="2" charset="0"/>
                <a:ea typeface="Roboto" panose="02000000000000000000" pitchFamily="2" charset="0"/>
                <a:sym typeface="Wingdings" panose="05000000000000000000" pitchFamily="2" charset="2"/>
              </a:rPr>
              <a:t>Allergiker:innen</a:t>
            </a:r>
            <a:endParaRPr lang="de-DE" sz="1800">
              <a:latin typeface="Roboto" panose="02000000000000000000" pitchFamily="2" charset="0"/>
              <a:ea typeface="Roboto" panose="02000000000000000000" pitchFamily="2" charset="0"/>
              <a:sym typeface="Wingdings" panose="05000000000000000000" pitchFamily="2" charset="2"/>
            </a:endParaRPr>
          </a:p>
          <a:p>
            <a:pPr marL="0" indent="0">
              <a:buClr>
                <a:srgbClr val="539E38"/>
              </a:buClr>
              <a:buNone/>
            </a:pP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Ansiedeln von nicht heimischen hochallergischen Pflanzen wie die </a:t>
            </a:r>
            <a:r>
              <a:rPr lang="de-DE" sz="1800">
                <a:effectLst/>
                <a:latin typeface="Roboto" panose="02000000000000000000" pitchFamily="2" charset="0"/>
                <a:ea typeface="Meiryo" panose="020B0604030504040204" pitchFamily="34" charset="-128"/>
                <a:cs typeface="Tahoma" panose="020B0604030504040204" pitchFamily="34" charset="0"/>
              </a:rPr>
              <a:t>Beifuß-</a:t>
            </a:r>
            <a:r>
              <a:rPr lang="de-DE" sz="1800" err="1">
                <a:effectLst/>
                <a:latin typeface="Roboto" panose="02000000000000000000" pitchFamily="2" charset="0"/>
                <a:ea typeface="Meiryo" panose="020B0604030504040204" pitchFamily="34" charset="-128"/>
                <a:cs typeface="Tahoma" panose="020B0604030504040204" pitchFamily="34" charset="0"/>
              </a:rPr>
              <a:t>Ambrosie</a:t>
            </a:r>
            <a:endParaRPr lang="de-DE" sz="1800">
              <a:latin typeface="Roboto" panose="02000000000000000000" pitchFamily="2" charset="0"/>
              <a:ea typeface="Meiryo" panose="020B0604030504040204" pitchFamily="34" charset="-128"/>
              <a:cs typeface="Tahoma" panose="020B0604030504040204" pitchFamily="34" charset="0"/>
            </a:endParaRPr>
          </a:p>
          <a:p>
            <a:pPr>
              <a:buClr>
                <a:srgbClr val="539E38"/>
              </a:buClr>
              <a:buFont typeface="Wingdings" pitchFamily="2" charset="2"/>
              <a:buChar char="§"/>
            </a:pPr>
            <a:endParaRPr lang="de-DE" sz="1800">
              <a:effectLst/>
              <a:latin typeface="Roboto" panose="02000000000000000000" pitchFamily="2" charset="0"/>
              <a:ea typeface="Meiryo" panose="020B0604030504040204" pitchFamily="34" charset="-128"/>
              <a:cs typeface="Tahoma" panose="020B0604030504040204" pitchFamily="34" charset="0"/>
            </a:endParaRPr>
          </a:p>
          <a:p>
            <a:pPr>
              <a:buClr>
                <a:srgbClr val="539E38"/>
              </a:buClr>
              <a:buFont typeface="Wingdings" pitchFamily="2" charset="2"/>
              <a:buChar char="§"/>
            </a:pPr>
            <a:r>
              <a:rPr lang="de-DE" sz="1800">
                <a:latin typeface="Roboto" panose="02000000000000000000" pitchFamily="2" charset="0"/>
                <a:ea typeface="Meiryo" panose="020B0604030504040204" pitchFamily="34" charset="-128"/>
                <a:cs typeface="Tahoma" panose="020B0604030504040204" pitchFamily="34" charset="0"/>
              </a:rPr>
              <a:t>Luftschadstoffe wie </a:t>
            </a:r>
            <a:r>
              <a:rPr lang="de-DE" sz="1800">
                <a:effectLst/>
                <a:latin typeface="Roboto" panose="02000000000000000000" pitchFamily="2" charset="0"/>
                <a:ea typeface="Meiryo" panose="020B0604030504040204" pitchFamily="34" charset="-128"/>
                <a:cs typeface="Tahoma" panose="020B0604030504040204" pitchFamily="34" charset="0"/>
              </a:rPr>
              <a:t>Ozon (O</a:t>
            </a:r>
            <a:r>
              <a:rPr lang="de-DE" sz="1800" baseline="-25000">
                <a:effectLst/>
                <a:latin typeface="Roboto" panose="02000000000000000000" pitchFamily="2" charset="0"/>
                <a:ea typeface="Meiryo" panose="020B0604030504040204" pitchFamily="34" charset="-128"/>
                <a:cs typeface="Tahoma" panose="020B0604030504040204" pitchFamily="34" charset="0"/>
              </a:rPr>
              <a:t>3</a:t>
            </a:r>
            <a:r>
              <a:rPr lang="de-DE" sz="1800">
                <a:effectLst/>
                <a:latin typeface="Roboto" panose="02000000000000000000" pitchFamily="2" charset="0"/>
                <a:ea typeface="Meiryo" panose="020B0604030504040204" pitchFamily="34" charset="-128"/>
                <a:cs typeface="Tahoma" panose="020B0604030504040204" pitchFamily="34" charset="0"/>
              </a:rPr>
              <a:t>), Stickoxide </a:t>
            </a:r>
            <a:r>
              <a:rPr lang="de-DE" sz="1800" err="1">
                <a:effectLst/>
                <a:latin typeface="Roboto" panose="02000000000000000000" pitchFamily="2" charset="0"/>
                <a:ea typeface="Meiryo" panose="020B0604030504040204" pitchFamily="34" charset="-128"/>
                <a:cs typeface="Tahoma" panose="020B0604030504040204" pitchFamily="34" charset="0"/>
              </a:rPr>
              <a:t>NO</a:t>
            </a:r>
            <a:r>
              <a:rPr lang="de-DE" sz="1800" baseline="-25000" err="1">
                <a:effectLst/>
                <a:latin typeface="Roboto" panose="02000000000000000000" pitchFamily="2" charset="0"/>
                <a:ea typeface="Meiryo" panose="020B0604030504040204" pitchFamily="34" charset="-128"/>
                <a:cs typeface="Tahoma" panose="020B0604030504040204" pitchFamily="34" charset="0"/>
              </a:rPr>
              <a:t>x</a:t>
            </a:r>
            <a:r>
              <a:rPr lang="de-DE" sz="1800">
                <a:effectLst/>
                <a:latin typeface="Roboto" panose="02000000000000000000" pitchFamily="2" charset="0"/>
                <a:ea typeface="Meiryo" panose="020B0604030504040204" pitchFamily="34" charset="-128"/>
                <a:cs typeface="Tahoma" panose="020B0604030504040204" pitchFamily="34" charset="0"/>
              </a:rPr>
              <a:t>) </a:t>
            </a:r>
            <a:r>
              <a:rPr lang="de-DE" sz="1800">
                <a:latin typeface="Roboto" panose="02000000000000000000" pitchFamily="2" charset="0"/>
                <a:ea typeface="Meiryo" panose="020B0604030504040204" pitchFamily="34" charset="-128"/>
                <a:cs typeface="Tahoma" panose="020B0604030504040204" pitchFamily="34" charset="0"/>
              </a:rPr>
              <a:t>können die </a:t>
            </a:r>
            <a:r>
              <a:rPr lang="de-DE" sz="1800" err="1">
                <a:latin typeface="Roboto" panose="02000000000000000000" pitchFamily="2" charset="0"/>
                <a:ea typeface="Meiryo" panose="020B0604030504040204" pitchFamily="34" charset="-128"/>
                <a:cs typeface="Tahoma" panose="020B0604030504040204" pitchFamily="34" charset="0"/>
              </a:rPr>
              <a:t>allergene</a:t>
            </a:r>
            <a:r>
              <a:rPr lang="de-DE" sz="1800">
                <a:latin typeface="Roboto" panose="02000000000000000000" pitchFamily="2" charset="0"/>
                <a:ea typeface="Meiryo" panose="020B0604030504040204" pitchFamily="34" charset="-128"/>
                <a:cs typeface="Tahoma" panose="020B0604030504040204" pitchFamily="34" charset="0"/>
              </a:rPr>
              <a:t> Wirkung von Pollen verstärken – Stadt-Land Phänomen</a:t>
            </a:r>
            <a:endParaRPr lang="de-DE" sz="1800">
              <a:latin typeface="Roboto" panose="02000000000000000000" pitchFamily="2" charset="0"/>
              <a:ea typeface="Roboto" panose="02000000000000000000" pitchFamily="2" charset="0"/>
            </a:endParaRPr>
          </a:p>
          <a:p>
            <a:pPr marL="0" indent="0">
              <a:buClr>
                <a:srgbClr val="539E38"/>
              </a:buClr>
              <a:buNone/>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p:txBody>
      </p:sp>
      <p:pic>
        <p:nvPicPr>
          <p:cNvPr id="5" name="Grafik 4" descr="Ein Bild, das Pflanze enthält.&#10;&#10;Automatisch generierte Beschreibung">
            <a:extLst>
              <a:ext uri="{FF2B5EF4-FFF2-40B4-BE49-F238E27FC236}">
                <a16:creationId xmlns:a16="http://schemas.microsoft.com/office/drawing/2014/main" id="{4EA10382-5CC5-FE38-07A5-7BD5836BC1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5134" y="1726933"/>
            <a:ext cx="3315865" cy="2049626"/>
          </a:xfrm>
          <a:prstGeom prst="rect">
            <a:avLst/>
          </a:prstGeom>
        </p:spPr>
      </p:pic>
      <p:pic>
        <p:nvPicPr>
          <p:cNvPr id="12" name="Grafik 11" descr="Ein Bild, das Pflanze, Baum, Birke, Zweiglein enthält.&#10;&#10;Automatisch generierte Beschreibung">
            <a:extLst>
              <a:ext uri="{FF2B5EF4-FFF2-40B4-BE49-F238E27FC236}">
                <a16:creationId xmlns:a16="http://schemas.microsoft.com/office/drawing/2014/main" id="{A76A6673-39DB-7790-25F1-C771DD54CEFC}"/>
              </a:ext>
            </a:extLst>
          </p:cNvPr>
          <p:cNvPicPr>
            <a:picLocks noChangeAspect="1"/>
          </p:cNvPicPr>
          <p:nvPr/>
        </p:nvPicPr>
        <p:blipFill>
          <a:blip r:embed="rId4"/>
          <a:stretch>
            <a:fillRect/>
          </a:stretch>
        </p:blipFill>
        <p:spPr>
          <a:xfrm>
            <a:off x="803911" y="1715550"/>
            <a:ext cx="2658676" cy="4231892"/>
          </a:xfrm>
          <a:prstGeom prst="rect">
            <a:avLst/>
          </a:prstGeom>
        </p:spPr>
      </p:pic>
      <p:pic>
        <p:nvPicPr>
          <p:cNvPr id="13" name="Grafik 12" descr="Ein Bild, das Gras, draußen, Pflanze enthält.&#10;&#10;Automatisch generierte Beschreibung">
            <a:extLst>
              <a:ext uri="{FF2B5EF4-FFF2-40B4-BE49-F238E27FC236}">
                <a16:creationId xmlns:a16="http://schemas.microsoft.com/office/drawing/2014/main" id="{515FFAE7-0DD9-70A0-4C92-3F55919F98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5134" y="4018749"/>
            <a:ext cx="3315866" cy="1928693"/>
          </a:xfrm>
          <a:prstGeom prst="rect">
            <a:avLst/>
          </a:prstGeom>
        </p:spPr>
      </p:pic>
    </p:spTree>
    <p:extLst>
      <p:ext uri="{BB962C8B-B14F-4D97-AF65-F5344CB8AC3E}">
        <p14:creationId xmlns:p14="http://schemas.microsoft.com/office/powerpoint/2010/main" val="11417936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ALLERGIEN</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4"/>
            <a:ext cx="501046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PHÄNOMEN: GEWITTER-ASTHMA</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3" name="Grafik 2" descr="Ein Bild, das draußen, Himmel, Gras, Natur enthält.&#10;&#10;Automatisch generierte Beschreibung">
            <a:extLst>
              <a:ext uri="{FF2B5EF4-FFF2-40B4-BE49-F238E27FC236}">
                <a16:creationId xmlns:a16="http://schemas.microsoft.com/office/drawing/2014/main" id="{FD9B7DA4-DA54-FFA8-5BE9-56AAEEEA40DF}"/>
              </a:ext>
            </a:extLst>
          </p:cNvPr>
          <p:cNvPicPr>
            <a:picLocks noChangeAspect="1"/>
          </p:cNvPicPr>
          <p:nvPr/>
        </p:nvPicPr>
        <p:blipFill>
          <a:blip r:embed="rId3"/>
          <a:stretch>
            <a:fillRect/>
          </a:stretch>
        </p:blipFill>
        <p:spPr>
          <a:xfrm>
            <a:off x="839788" y="1154758"/>
            <a:ext cx="7179354" cy="4781534"/>
          </a:xfrm>
          <a:prstGeom prst="rect">
            <a:avLst/>
          </a:prstGeom>
        </p:spPr>
      </p:pic>
      <p:sp>
        <p:nvSpPr>
          <p:cNvPr id="2" name="Inhaltsplatzhalter 9">
            <a:extLst>
              <a:ext uri="{FF2B5EF4-FFF2-40B4-BE49-F238E27FC236}">
                <a16:creationId xmlns:a16="http://schemas.microsoft.com/office/drawing/2014/main" id="{517B884F-7583-CC9B-D05F-7317E0E94114}"/>
              </a:ext>
            </a:extLst>
          </p:cNvPr>
          <p:cNvSpPr>
            <a:spLocks noGrp="1"/>
          </p:cNvSpPr>
          <p:nvPr>
            <p:ph idx="1"/>
          </p:nvPr>
        </p:nvSpPr>
        <p:spPr>
          <a:xfrm>
            <a:off x="8255001" y="1376363"/>
            <a:ext cx="3097212" cy="3640138"/>
          </a:xfrm>
        </p:spPr>
        <p:txBody>
          <a:bodyPr>
            <a:normAutofit/>
          </a:body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Aufnehmen der Pollenkörner von Wasser vor Gewitter </a:t>
            </a:r>
            <a:r>
              <a:rPr lang="de-DE" sz="1800">
                <a:latin typeface="Roboto" panose="02000000000000000000" pitchFamily="2" charset="0"/>
                <a:ea typeface="Roboto" panose="02000000000000000000" pitchFamily="2" charset="0"/>
                <a:sym typeface="Wingdings" pitchFamily="2" charset="2"/>
              </a:rPr>
              <a:t> werden hoch in die Luft transportiert</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Durch starke Abwinde schnell Richtung Bodennähe </a:t>
            </a:r>
            <a:r>
              <a:rPr lang="de-DE" sz="1800">
                <a:latin typeface="Roboto" panose="02000000000000000000" pitchFamily="2" charset="0"/>
                <a:ea typeface="Roboto" panose="02000000000000000000" pitchFamily="2" charset="0"/>
                <a:sym typeface="Wingdings" pitchFamily="2" charset="2"/>
              </a:rPr>
              <a:t> plötzliche Veränderung der Luftfeuchte</a:t>
            </a:r>
            <a:endParaRPr lang="de-DE" sz="1800">
              <a:effectLst/>
              <a:latin typeface="Roboto" panose="02000000000000000000" pitchFamily="2" charset="0"/>
              <a:ea typeface="Meiryo" panose="020B0604030504040204" pitchFamily="34" charset="-128"/>
              <a:cs typeface="Tahoma" panose="020B0604030504040204" pitchFamily="34" charset="0"/>
            </a:endParaRPr>
          </a:p>
          <a:p>
            <a:pPr>
              <a:buClr>
                <a:srgbClr val="539E38"/>
              </a:buClr>
              <a:buFont typeface="Wingdings" pitchFamily="2" charset="2"/>
              <a:buChar char="§"/>
            </a:pPr>
            <a:r>
              <a:rPr lang="de-DE" sz="1800">
                <a:latin typeface="Roboto" panose="02000000000000000000" pitchFamily="2" charset="0"/>
                <a:ea typeface="Meiryo" panose="020B0604030504040204" pitchFamily="34" charset="-128"/>
                <a:cs typeface="Tahoma" panose="020B0604030504040204" pitchFamily="34" charset="0"/>
              </a:rPr>
              <a:t>Aufplatzen der Pollenkörner durch stark ansteigenden Druck</a:t>
            </a:r>
            <a:endParaRPr lang="de-DE" sz="1800">
              <a:latin typeface="Roboto" panose="02000000000000000000" pitchFamily="2" charset="0"/>
              <a:ea typeface="Roboto" panose="02000000000000000000" pitchFamily="2" charset="0"/>
            </a:endParaRPr>
          </a:p>
        </p:txBody>
      </p:sp>
      <p:sp>
        <p:nvSpPr>
          <p:cNvPr id="5" name="Pfeil nach rechts 4">
            <a:extLst>
              <a:ext uri="{FF2B5EF4-FFF2-40B4-BE49-F238E27FC236}">
                <a16:creationId xmlns:a16="http://schemas.microsoft.com/office/drawing/2014/main" id="{99C6A6B3-439C-2F51-969F-820E00089F51}"/>
              </a:ext>
            </a:extLst>
          </p:cNvPr>
          <p:cNvSpPr/>
          <p:nvPr/>
        </p:nvSpPr>
        <p:spPr>
          <a:xfrm>
            <a:off x="8064501" y="5072693"/>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7" name="Textfeld 6">
            <a:extLst>
              <a:ext uri="{FF2B5EF4-FFF2-40B4-BE49-F238E27FC236}">
                <a16:creationId xmlns:a16="http://schemas.microsoft.com/office/drawing/2014/main" id="{E848762D-2F8D-066D-6968-4A8C3FEBF90F}"/>
              </a:ext>
            </a:extLst>
          </p:cNvPr>
          <p:cNvSpPr txBox="1"/>
          <p:nvPr/>
        </p:nvSpPr>
        <p:spPr>
          <a:xfrm>
            <a:off x="8505148" y="5016501"/>
            <a:ext cx="2847066" cy="1477328"/>
          </a:xfrm>
          <a:prstGeom prst="rect">
            <a:avLst/>
          </a:prstGeom>
          <a:noFill/>
        </p:spPr>
        <p:txBody>
          <a:bodyPr wrap="square" rtlCol="0">
            <a:spAutoFit/>
          </a:bodyPr>
          <a:lstStyle/>
          <a:p>
            <a:r>
              <a:rPr lang="de-DE"/>
              <a:t>Kleine, </a:t>
            </a:r>
            <a:r>
              <a:rPr lang="de-DE" err="1"/>
              <a:t>allergene</a:t>
            </a:r>
            <a:r>
              <a:rPr lang="de-DE"/>
              <a:t> Partikel in Umgebungsluft</a:t>
            </a:r>
          </a:p>
          <a:p>
            <a:r>
              <a:rPr lang="de-DE"/>
              <a:t>Tipp: nach einem Gewitter circa 0,5 Stunden warten bevor man wieder rausgeht</a:t>
            </a:r>
          </a:p>
        </p:txBody>
      </p:sp>
    </p:spTree>
    <p:extLst>
      <p:ext uri="{BB962C8B-B14F-4D97-AF65-F5344CB8AC3E}">
        <p14:creationId xmlns:p14="http://schemas.microsoft.com/office/powerpoint/2010/main" val="3984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990780" y="476070"/>
            <a:ext cx="6920768"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kumimoji="0" lang="de-DE" sz="2300" b="0" i="0" u="none" strike="noStrike" kern="1200" cap="none" spc="0" normalizeH="0" baseline="0" noProof="0">
                <a:ln>
                  <a:noFill/>
                </a:ln>
                <a:solidFill>
                  <a:schemeClr val="accent1"/>
                </a:solidFill>
                <a:effectLst/>
                <a:uLnTx/>
                <a:uFillTx/>
                <a:latin typeface="Roboto"/>
                <a:ea typeface="Roboto"/>
              </a:rPr>
              <a:t>SCHUTZ </a:t>
            </a:r>
            <a:r>
              <a:rPr lang="de-DE" sz="2300" b="0">
                <a:solidFill>
                  <a:schemeClr val="accent1"/>
                </a:solidFill>
                <a:latin typeface="Roboto"/>
                <a:ea typeface="Roboto"/>
              </a:rPr>
              <a:t>VOR ALLERGENEN PFLANZEN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1" name="Inhaltsplatzhalter 9">
            <a:extLst>
              <a:ext uri="{FF2B5EF4-FFF2-40B4-BE49-F238E27FC236}">
                <a16:creationId xmlns:a16="http://schemas.microsoft.com/office/drawing/2014/main" id="{B2AE6240-F70A-1715-F646-37F1ADAA64EC}"/>
              </a:ext>
            </a:extLst>
          </p:cNvPr>
          <p:cNvSpPr txBox="1">
            <a:spLocks/>
          </p:cNvSpPr>
          <p:nvPr/>
        </p:nvSpPr>
        <p:spPr>
          <a:xfrm>
            <a:off x="839787" y="1376363"/>
            <a:ext cx="7360784" cy="4836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a:ea typeface="Roboto"/>
              </a:rPr>
              <a:t>Kleine Verhaltensmaßnahmen einüben</a:t>
            </a:r>
          </a:p>
          <a:p>
            <a:pPr marL="0" indent="0">
              <a:buClr>
                <a:srgbClr val="539E38"/>
              </a:buClr>
              <a:buNone/>
            </a:pPr>
            <a:r>
              <a:rPr lang="de-DE" sz="1800">
                <a:latin typeface="Roboto"/>
                <a:ea typeface="Roboto"/>
              </a:rPr>
              <a:t>Regelmäßiges Händewaschen, Haar waschen am Abend; Gesicht und Händewaschen, wenn die Jugendlichen von Draußen in Innenräume kommen.</a:t>
            </a:r>
          </a:p>
          <a:p>
            <a:pPr>
              <a:buClr>
                <a:srgbClr val="539E38"/>
              </a:buClr>
              <a:buFont typeface="Wingdings" pitchFamily="2" charset="2"/>
              <a:buChar char="§"/>
            </a:pPr>
            <a:r>
              <a:rPr lang="de-DE" sz="1800">
                <a:latin typeface="Roboto"/>
                <a:ea typeface="Roboto"/>
              </a:rPr>
              <a:t>Regelmäßig lüften: in Städten morgens vor dem Berufsverkehr,  auf dem Land am Abend und in der Nacht.</a:t>
            </a:r>
          </a:p>
          <a:p>
            <a:pPr>
              <a:buClr>
                <a:srgbClr val="539E38"/>
              </a:buClr>
              <a:buFont typeface="Wingdings" pitchFamily="2" charset="2"/>
              <a:buChar char="§"/>
            </a:pPr>
            <a:r>
              <a:rPr lang="de-DE" sz="1800">
                <a:latin typeface="Roboto"/>
                <a:ea typeface="Roboto"/>
              </a:rPr>
              <a:t>Mit Eltern im Austausch sein über Allergien und Symptome</a:t>
            </a:r>
          </a:p>
          <a:p>
            <a:pPr>
              <a:buClr>
                <a:srgbClr val="539E38"/>
              </a:buClr>
              <a:buFont typeface="Wingdings" pitchFamily="2" charset="2"/>
              <a:buChar char="§"/>
            </a:pPr>
            <a:r>
              <a:rPr lang="de-DE" sz="1800">
                <a:latin typeface="Roboto"/>
                <a:ea typeface="Roboto"/>
              </a:rPr>
              <a:t>Notfallplan erstellen für eventuelle Gefahrensituationen wie z.B. Atemnot</a:t>
            </a:r>
          </a:p>
          <a:p>
            <a:pPr>
              <a:buClr>
                <a:srgbClr val="539E38"/>
              </a:buClr>
              <a:buFont typeface="Wingdings" pitchFamily="2" charset="2"/>
              <a:buChar char="§"/>
            </a:pPr>
            <a:r>
              <a:rPr lang="de-DE" sz="1800">
                <a:latin typeface="Roboto"/>
                <a:ea typeface="Roboto"/>
              </a:rPr>
              <a:t>Pollenflug-Apps (z. B. die Pollenflug-Vorhersage von Hexal) oder klassische Pollenflug-Kalender informieren über die Flugzeiten der verschiedenen Pollen. </a:t>
            </a:r>
          </a:p>
          <a:p>
            <a:pPr marL="0" indent="0">
              <a:buClr>
                <a:srgbClr val="539E38"/>
              </a:buClr>
              <a:buNone/>
            </a:pPr>
            <a:r>
              <a:rPr lang="de-DE" sz="1800">
                <a:latin typeface="Roboto"/>
                <a:ea typeface="Roboto"/>
                <a:hlinkClick r:id="rId3"/>
              </a:rPr>
              <a:t>https://www.pollenstiftung.de/pollenvorhersage/aktuelle-</a:t>
            </a:r>
            <a:r>
              <a:rPr lang="de-DE" sz="1800">
                <a:latin typeface="Roboto"/>
                <a:ea typeface="Roboto"/>
              </a:rPr>
              <a:t>taegliche-pollenbelastungsvorhersage.html</a:t>
            </a:r>
          </a:p>
          <a:p>
            <a:pPr marL="0" indent="0">
              <a:buClr>
                <a:srgbClr val="539E38"/>
              </a:buClr>
              <a:buNone/>
            </a:pPr>
            <a:r>
              <a:rPr lang="de-DE" sz="1800">
                <a:latin typeface="Roboto"/>
                <a:ea typeface="Roboto"/>
              </a:rPr>
              <a:t>Pollenflugradar </a:t>
            </a:r>
            <a:r>
              <a:rPr lang="de-DE" sz="1800">
                <a:latin typeface="Roboto"/>
                <a:ea typeface="Roboto"/>
                <a:hlinkClick r:id="rId4"/>
              </a:rPr>
              <a:t>https://www.pollenflug.de/</a:t>
            </a:r>
            <a:r>
              <a:rPr lang="de-DE" sz="1800">
                <a:latin typeface="Roboto"/>
                <a:ea typeface="Roboto"/>
              </a:rPr>
              <a:t> </a:t>
            </a:r>
          </a:p>
          <a:p>
            <a:pPr>
              <a:buClr>
                <a:srgbClr val="539E38"/>
              </a:buClr>
              <a:buFont typeface="Wingdings" pitchFamily="2" charset="2"/>
              <a:buChar char="§"/>
            </a:pPr>
            <a:endParaRPr lang="de-DE" sz="1800">
              <a:latin typeface="Roboto"/>
              <a:ea typeface="Roboto"/>
            </a:endParaRPr>
          </a:p>
        </p:txBody>
      </p:sp>
      <p:pic>
        <p:nvPicPr>
          <p:cNvPr id="8" name="Grafik 7">
            <a:extLst>
              <a:ext uri="{FF2B5EF4-FFF2-40B4-BE49-F238E27FC236}">
                <a16:creationId xmlns:a16="http://schemas.microsoft.com/office/drawing/2014/main" id="{E7AB669E-B49C-B5C0-0D61-600C3686C6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287" y="362947"/>
            <a:ext cx="600339" cy="723600"/>
          </a:xfrm>
          <a:prstGeom prst="rect">
            <a:avLst/>
          </a:prstGeom>
        </p:spPr>
      </p:pic>
      <p:pic>
        <p:nvPicPr>
          <p:cNvPr id="3" name="Grafik 2" descr="Ein Bild, das Text, Vektorgrafiken enthält.&#10;&#10;Automatisch generierte Beschreibung">
            <a:extLst>
              <a:ext uri="{FF2B5EF4-FFF2-40B4-BE49-F238E27FC236}">
                <a16:creationId xmlns:a16="http://schemas.microsoft.com/office/drawing/2014/main" id="{E3717ED9-68E1-D2D5-2537-39F9C89A4BB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00571" y="1705430"/>
            <a:ext cx="2891341" cy="4507816"/>
          </a:xfrm>
          <a:prstGeom prst="rect">
            <a:avLst/>
          </a:prstGeom>
        </p:spPr>
      </p:pic>
    </p:spTree>
    <p:extLst>
      <p:ext uri="{BB962C8B-B14F-4D97-AF65-F5344CB8AC3E}">
        <p14:creationId xmlns:p14="http://schemas.microsoft.com/office/powerpoint/2010/main" val="38918270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89156" y="507360"/>
            <a:ext cx="4955053" cy="430545"/>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POLLENFLUGRADAR</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12" name="Grafik 11">
            <a:extLst>
              <a:ext uri="{FF2B5EF4-FFF2-40B4-BE49-F238E27FC236}">
                <a16:creationId xmlns:a16="http://schemas.microsoft.com/office/drawing/2014/main" id="{C106B577-B3FB-4ABD-03CA-7C50EFC79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026" y="362906"/>
            <a:ext cx="659130" cy="719455"/>
          </a:xfrm>
          <a:prstGeom prst="rect">
            <a:avLst/>
          </a:prstGeom>
        </p:spPr>
      </p:pic>
      <p:pic>
        <p:nvPicPr>
          <p:cNvPr id="5" name="Grafik 4" descr="Ein Bild, das Karte enthält.&#10;&#10;Automatisch generierte Beschreibung">
            <a:hlinkClick r:id="rId4"/>
            <a:extLst>
              <a:ext uri="{FF2B5EF4-FFF2-40B4-BE49-F238E27FC236}">
                <a16:creationId xmlns:a16="http://schemas.microsoft.com/office/drawing/2014/main" id="{C5839E69-985E-9417-E22B-C4F3B19DA397}"/>
              </a:ext>
            </a:extLst>
          </p:cNvPr>
          <p:cNvPicPr>
            <a:picLocks noChangeAspect="1"/>
          </p:cNvPicPr>
          <p:nvPr/>
        </p:nvPicPr>
        <p:blipFill>
          <a:blip r:embed="rId5"/>
          <a:stretch>
            <a:fillRect/>
          </a:stretch>
        </p:blipFill>
        <p:spPr>
          <a:xfrm>
            <a:off x="839788" y="995217"/>
            <a:ext cx="5245598" cy="5218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a:extLst>
              <a:ext uri="{FF2B5EF4-FFF2-40B4-BE49-F238E27FC236}">
                <a16:creationId xmlns:a16="http://schemas.microsoft.com/office/drawing/2014/main" id="{B61D35AA-6880-F5A3-BB02-8E17A2B3DA2D}"/>
              </a:ext>
            </a:extLst>
          </p:cNvPr>
          <p:cNvSpPr txBox="1"/>
          <p:nvPr/>
        </p:nvSpPr>
        <p:spPr>
          <a:xfrm>
            <a:off x="6096000" y="1802148"/>
            <a:ext cx="5256213" cy="1477328"/>
          </a:xfrm>
          <a:prstGeom prst="rect">
            <a:avLst/>
          </a:prstGeom>
          <a:noFill/>
        </p:spPr>
        <p:txBody>
          <a:bodyPr wrap="square" lIns="91440" tIns="45720" rIns="91440" bIns="45720" anchor="t">
            <a:spAutoFit/>
          </a:bodyPr>
          <a:lstStyle/>
          <a:p>
            <a:endParaRPr lang="de-DE">
              <a:latin typeface="Roboto" panose="02000000000000000000" pitchFamily="2" charset="0"/>
              <a:ea typeface="Roboto" panose="02000000000000000000" pitchFamily="2" charset="0"/>
            </a:endParaRPr>
          </a:p>
          <a:p>
            <a:pPr>
              <a:buClr>
                <a:srgbClr val="539E38"/>
              </a:buClr>
              <a:buFont typeface="Wingdings" pitchFamily="2" charset="2"/>
              <a:buChar char="§"/>
            </a:pPr>
            <a:r>
              <a:rPr lang="de-DE">
                <a:latin typeface="Roboto" panose="02000000000000000000" pitchFamily="2" charset="0"/>
                <a:ea typeface="Roboto" panose="02000000000000000000" pitchFamily="2" charset="0"/>
              </a:rPr>
              <a:t> Deutscher Wetterdienst </a:t>
            </a:r>
            <a:r>
              <a:rPr lang="de-DE" i="1">
                <a:latin typeface="Roboto" panose="02000000000000000000" pitchFamily="2" charset="0"/>
                <a:ea typeface="Roboto" panose="02000000000000000000" pitchFamily="2" charset="0"/>
              </a:rPr>
              <a:t>Warn Wetter App</a:t>
            </a:r>
          </a:p>
          <a:p>
            <a:pPr>
              <a:buClr>
                <a:srgbClr val="539E38"/>
              </a:buClr>
            </a:pPr>
            <a:endParaRPr lang="de-DE">
              <a:latin typeface="Roboto" panose="02000000000000000000" pitchFamily="2" charset="0"/>
              <a:ea typeface="Roboto" panose="02000000000000000000" pitchFamily="2" charset="0"/>
            </a:endParaRPr>
          </a:p>
          <a:p>
            <a:pPr>
              <a:buClr>
                <a:srgbClr val="539E38"/>
              </a:buClr>
              <a:buFont typeface="Wingdings" pitchFamily="2" charset="2"/>
              <a:buChar char="§"/>
            </a:pPr>
            <a:r>
              <a:rPr lang="de-DE">
                <a:latin typeface="Roboto"/>
                <a:ea typeface="Roboto"/>
              </a:rPr>
              <a:t> </a:t>
            </a:r>
            <a:r>
              <a:rPr lang="de-DE" i="1">
                <a:latin typeface="Roboto"/>
                <a:ea typeface="Roboto"/>
              </a:rPr>
              <a:t>Wetter.com</a:t>
            </a:r>
          </a:p>
          <a:p>
            <a:pPr>
              <a:buClr>
                <a:srgbClr val="539E38"/>
              </a:buClr>
              <a:buFont typeface="Wingdings" pitchFamily="2" charset="2"/>
              <a:buChar char="§"/>
            </a:pPr>
            <a:endParaRPr lang="de-DE" b="1">
              <a:latin typeface="Roboto" panose="02000000000000000000" pitchFamily="2" charset="0"/>
              <a:ea typeface="Roboto" panose="02000000000000000000" pitchFamily="2" charset="0"/>
            </a:endParaRPr>
          </a:p>
        </p:txBody>
      </p:sp>
      <p:sp>
        <p:nvSpPr>
          <p:cNvPr id="10" name="Titel 1">
            <a:extLst>
              <a:ext uri="{FF2B5EF4-FFF2-40B4-BE49-F238E27FC236}">
                <a16:creationId xmlns:a16="http://schemas.microsoft.com/office/drawing/2014/main" id="{65D1A47B-10DB-428A-4A6B-C7AC44041B2C}"/>
              </a:ext>
            </a:extLst>
          </p:cNvPr>
          <p:cNvSpPr txBox="1">
            <a:spLocks/>
          </p:cNvSpPr>
          <p:nvPr/>
        </p:nvSpPr>
        <p:spPr bwMode="gray">
          <a:xfrm>
            <a:off x="6096000" y="1571625"/>
            <a:ext cx="4762499" cy="349702"/>
          </a:xfrm>
          <a:prstGeom prst="rect">
            <a:avLst/>
          </a:prstGeom>
          <a:no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kumimoji="0" lang="de-DE" sz="1800" b="0" i="0" u="none" strike="noStrike" kern="1200" cap="none" spc="0" normalizeH="0" baseline="0" noProof="0">
                <a:ln>
                  <a:noFill/>
                </a:ln>
                <a:solidFill>
                  <a:schemeClr val="accent1"/>
                </a:solidFill>
                <a:effectLst/>
                <a:uLnTx/>
                <a:uFillTx/>
                <a:latin typeface="Roboto"/>
                <a:ea typeface="Roboto"/>
              </a:rPr>
              <a:t>Zum selbst checken</a:t>
            </a:r>
          </a:p>
        </p:txBody>
      </p:sp>
      <p:cxnSp>
        <p:nvCxnSpPr>
          <p:cNvPr id="3" name="Gerade Verbindung 2">
            <a:extLst>
              <a:ext uri="{FF2B5EF4-FFF2-40B4-BE49-F238E27FC236}">
                <a16:creationId xmlns:a16="http://schemas.microsoft.com/office/drawing/2014/main" id="{D55FDB63-73EA-8BBC-5A14-04A5B7229D7E}"/>
              </a:ext>
            </a:extLst>
          </p:cNvPr>
          <p:cNvCxnSpPr/>
          <p:nvPr/>
        </p:nvCxnSpPr>
        <p:spPr>
          <a:xfrm>
            <a:off x="6096000" y="1921327"/>
            <a:ext cx="255342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622436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800">
                <a:latin typeface="Roboto" panose="02000000000000000000" pitchFamily="2" charset="0"/>
                <a:ea typeface="Roboto" panose="02000000000000000000" pitchFamily="2" charset="0"/>
              </a:rPr>
              <a:t>Fragen für Kleingruppen/</a:t>
            </a:r>
            <a:r>
              <a:rPr lang="de-DE" sz="2800" err="1">
                <a:latin typeface="Roboto" panose="02000000000000000000" pitchFamily="2" charset="0"/>
                <a:ea typeface="Roboto" panose="02000000000000000000" pitchFamily="2" charset="0"/>
              </a:rPr>
              <a:t>Breakout</a:t>
            </a:r>
            <a:r>
              <a:rPr lang="de-DE" sz="2800">
                <a:latin typeface="Roboto" panose="02000000000000000000" pitchFamily="2" charset="0"/>
                <a:ea typeface="Roboto" panose="02000000000000000000" pitchFamily="2" charset="0"/>
              </a:rPr>
              <a:t>: Hat bzw. welchen Stellenwert hat das Thema Allergien für die KJA?</a:t>
            </a:r>
          </a:p>
          <a:p>
            <a:pPr lvl="0" algn="ctr"/>
            <a:r>
              <a:rPr lang="de-DE" sz="2800">
                <a:latin typeface="Roboto" panose="02000000000000000000" pitchFamily="2" charset="0"/>
                <a:ea typeface="Roboto" panose="02000000000000000000" pitchFamily="2" charset="0"/>
              </a:rPr>
              <a:t>Wie könnt oder möchtet ihr das Thema gerne in eurer Arbeit berücksichtigen? </a:t>
            </a:r>
            <a:endParaRPr lang="de-DE" sz="28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606807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197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455326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INFEKTIONSKRANKHEITEN</a:t>
            </a:r>
          </a:p>
        </p:txBody>
      </p:sp>
      <p:pic>
        <p:nvPicPr>
          <p:cNvPr id="8" name="Grafik 7" descr="Ein Bild, das Baum, draußen, Gras, Pflanze enthält.&#10;&#10;Automatisch generierte Beschreibung">
            <a:extLst>
              <a:ext uri="{FF2B5EF4-FFF2-40B4-BE49-F238E27FC236}">
                <a16:creationId xmlns:a16="http://schemas.microsoft.com/office/drawing/2014/main" id="{A07258C9-3935-905E-7B97-A54D5A649B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59" y="1763486"/>
            <a:ext cx="8220568" cy="4656861"/>
          </a:xfrm>
          <a:prstGeom prst="rect">
            <a:avLst/>
          </a:prstGeom>
        </p:spPr>
      </p:pic>
      <p:pic>
        <p:nvPicPr>
          <p:cNvPr id="5" name="Grafik 4" descr="Insektenspray Silhouette">
            <a:extLst>
              <a:ext uri="{FF2B5EF4-FFF2-40B4-BE49-F238E27FC236}">
                <a16:creationId xmlns:a16="http://schemas.microsoft.com/office/drawing/2014/main" id="{46779760-097C-DE98-60D6-59E8AC20E7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3" y="441325"/>
            <a:ext cx="829795" cy="829795"/>
          </a:xfrm>
          <a:prstGeom prst="rect">
            <a:avLst/>
          </a:prstGeom>
        </p:spPr>
      </p:pic>
    </p:spTree>
    <p:extLst>
      <p:ext uri="{BB962C8B-B14F-4D97-AF65-F5344CB8AC3E}">
        <p14:creationId xmlns:p14="http://schemas.microsoft.com/office/powerpoint/2010/main" val="16199057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708981"/>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t>x</a:t>
            </a: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631216"/>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VEKTORBEDINGTE INFEKTIONSKRANKHEITEN</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34" name="Textfeld 33">
            <a:extLst>
              <a:ext uri="{FF2B5EF4-FFF2-40B4-BE49-F238E27FC236}">
                <a16:creationId xmlns:a16="http://schemas.microsoft.com/office/drawing/2014/main" id="{C060EB95-6E40-88F0-727F-DF5C3DD1996B}"/>
              </a:ext>
            </a:extLst>
          </p:cNvPr>
          <p:cNvSpPr txBox="1"/>
          <p:nvPr/>
        </p:nvSpPr>
        <p:spPr>
          <a:xfrm>
            <a:off x="7064215" y="1860453"/>
            <a:ext cx="4980711" cy="4708981"/>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3" name="Grafik 2" descr="Ein Bild, das Text, Person, drinnen enthält.&#10;&#10;Automatisch generierte Beschreibung">
            <a:hlinkClick r:id="rId10"/>
            <a:extLst>
              <a:ext uri="{FF2B5EF4-FFF2-40B4-BE49-F238E27FC236}">
                <a16:creationId xmlns:a16="http://schemas.microsoft.com/office/drawing/2014/main" id="{88ED5B43-1A94-BDFF-7D68-2DCBB8E34E94}"/>
              </a:ext>
            </a:extLst>
          </p:cNvPr>
          <p:cNvPicPr>
            <a:picLocks noChangeAspect="1"/>
          </p:cNvPicPr>
          <p:nvPr/>
        </p:nvPicPr>
        <p:blipFill>
          <a:blip r:embed="rId11"/>
          <a:stretch>
            <a:fillRect/>
          </a:stretch>
        </p:blipFill>
        <p:spPr>
          <a:xfrm>
            <a:off x="1938696" y="1878614"/>
            <a:ext cx="8314609" cy="4665419"/>
          </a:xfrm>
          <a:prstGeom prst="rect">
            <a:avLst/>
          </a:prstGeom>
        </p:spPr>
      </p:pic>
    </p:spTree>
    <p:extLst>
      <p:ext uri="{BB962C8B-B14F-4D97-AF65-F5344CB8AC3E}">
        <p14:creationId xmlns:p14="http://schemas.microsoft.com/office/powerpoint/2010/main" val="30247100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862870"/>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sz="2800">
                <a:solidFill>
                  <a:srgbClr val="16772C"/>
                </a:solidFill>
                <a:latin typeface="Roboto" panose="02000000000000000000" pitchFamily="2" charset="0"/>
                <a:ea typeface="Roboto" panose="02000000000000000000" pitchFamily="2" charset="0"/>
              </a:rPr>
              <a:t>Anschauungsobjekt</a:t>
            </a: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EXPERIMENT</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4" name="Rechteck 3">
            <a:extLst>
              <a:ext uri="{FF2B5EF4-FFF2-40B4-BE49-F238E27FC236}">
                <a16:creationId xmlns:a16="http://schemas.microsoft.com/office/drawing/2014/main" id="{CCF5751D-E9F2-36C6-97C5-C1876E94ED0F}"/>
              </a:ext>
            </a:extLst>
          </p:cNvPr>
          <p:cNvSpPr/>
          <p:nvPr/>
        </p:nvSpPr>
        <p:spPr>
          <a:xfrm>
            <a:off x="-939212" y="-248905"/>
            <a:ext cx="2706019" cy="4050884"/>
          </a:xfrm>
          <a:prstGeom prst="rect">
            <a:avLst/>
          </a:prstGeom>
          <a:solidFill>
            <a:srgbClr val="B91F86"/>
          </a:solidFill>
          <a:ln w="762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a:solidFill>
                  <a:schemeClr val="bg1"/>
                </a:solidFill>
                <a:latin typeface="Abadi Extra Light" panose="020B0204020104020204" pitchFamily="34" charset="0"/>
              </a:rPr>
              <a:t>Wofür genau ist die Folie da? :D  </a:t>
            </a:r>
          </a:p>
        </p:txBody>
      </p:sp>
    </p:spTree>
    <p:extLst>
      <p:ext uri="{BB962C8B-B14F-4D97-AF65-F5344CB8AC3E}">
        <p14:creationId xmlns:p14="http://schemas.microsoft.com/office/powerpoint/2010/main" val="2082879838"/>
      </p:ext>
    </p:extLst>
  </p:cSld>
  <p:clrMapOvr>
    <a:masterClrMapping/>
  </p:clrMapOvr>
  <p:extLst>
    <p:ext uri="{6950BFC3-D8DA-4A85-94F7-54DA5524770B}">
      <p188:commentRel xmlns=""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000">
                <a:latin typeface="Roboto" panose="02000000000000000000" pitchFamily="2" charset="0"/>
                <a:ea typeface="Roboto" panose="02000000000000000000" pitchFamily="2" charset="0"/>
              </a:rPr>
              <a:t>Herzlich Willkommen bei KlimaBild!</a:t>
            </a:r>
          </a:p>
          <a:p>
            <a:pPr lvl="0" algn="ctr"/>
            <a:r>
              <a:rPr lang="de-DE" sz="2000">
                <a:latin typeface="Roboto" panose="02000000000000000000" pitchFamily="2" charset="0"/>
                <a:ea typeface="Roboto" panose="02000000000000000000" pitchFamily="2" charset="0"/>
              </a:rPr>
              <a:t>Schön, dass Du Dich für die Themen Gesundheit und Klimawandel interessierst.</a:t>
            </a:r>
          </a:p>
          <a:p>
            <a:pPr lvl="0" algn="ctr"/>
            <a:endParaRPr lang="de-DE" sz="2000">
              <a:latin typeface="Roboto" panose="02000000000000000000" pitchFamily="2" charset="0"/>
              <a:ea typeface="Roboto" panose="02000000000000000000" pitchFamily="2" charset="0"/>
            </a:endParaRPr>
          </a:p>
          <a:p>
            <a:pPr lvl="0" algn="ctr"/>
            <a:r>
              <a:rPr lang="de-DE" sz="2000">
                <a:latin typeface="Roboto" panose="02000000000000000000" pitchFamily="2" charset="0"/>
                <a:ea typeface="Roboto" panose="02000000000000000000" pitchFamily="2" charset="0"/>
              </a:rPr>
              <a:t>KlimaBild richtet sich an alle, die mit Kindern und Jugendlichen arbeiten, in </a:t>
            </a:r>
          </a:p>
          <a:p>
            <a:pPr lvl="0" algn="ctr"/>
            <a:r>
              <a:rPr lang="de-DE" sz="2000">
                <a:latin typeface="Roboto" panose="02000000000000000000" pitchFamily="2" charset="0"/>
                <a:ea typeface="Roboto" panose="02000000000000000000" pitchFamily="2" charset="0"/>
              </a:rPr>
              <a:t>die Thematik Klimawandel und Gesundheit einsteigen und / oder das Thema in die Kinder- und Jugendarbeit (KJA) einbringen möchten. </a:t>
            </a:r>
          </a:p>
          <a:p>
            <a:pPr lvl="0" algn="ctr"/>
            <a:endParaRPr lang="de-DE" sz="2000">
              <a:latin typeface="Roboto" panose="02000000000000000000" pitchFamily="2" charset="0"/>
              <a:ea typeface="Roboto" panose="02000000000000000000" pitchFamily="2" charset="0"/>
            </a:endParaRPr>
          </a:p>
          <a:p>
            <a:pPr lvl="0" algn="ctr"/>
            <a:r>
              <a:rPr lang="de-DE" sz="2000">
                <a:latin typeface="Roboto" panose="02000000000000000000" pitchFamily="2" charset="0"/>
                <a:ea typeface="Roboto" panose="02000000000000000000" pitchFamily="2" charset="0"/>
              </a:rPr>
              <a:t>Auf den ersten Folien wird das Projekt erklärt. </a:t>
            </a:r>
          </a:p>
          <a:p>
            <a:pPr lvl="0" algn="ctr"/>
            <a:r>
              <a:rPr lang="de-DE" sz="2000">
                <a:latin typeface="Roboto" panose="02000000000000000000" pitchFamily="2" charset="0"/>
                <a:ea typeface="Roboto" panose="02000000000000000000" pitchFamily="2" charset="0"/>
              </a:rPr>
              <a:t>Worum handelt es sich bei KlimaBild?</a:t>
            </a:r>
          </a:p>
          <a:p>
            <a:pPr lvl="0" algn="ctr"/>
            <a:r>
              <a:rPr lang="de-DE" sz="2000">
                <a:latin typeface="Roboto" panose="02000000000000000000" pitchFamily="2" charset="0"/>
                <a:ea typeface="Roboto" panose="02000000000000000000" pitchFamily="2" charset="0"/>
              </a:rPr>
              <a:t>Wie kannst du diese Folien nutzen? </a:t>
            </a:r>
          </a:p>
          <a:p>
            <a:pPr lvl="0" algn="ctr"/>
            <a:r>
              <a:rPr lang="de-DE" sz="2000">
                <a:latin typeface="Roboto" panose="02000000000000000000" pitchFamily="2" charset="0"/>
                <a:ea typeface="Roboto" panose="02000000000000000000" pitchFamily="2" charset="0"/>
              </a:rPr>
              <a:t>Welche Materialien bietet KlimaBild?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KlimaBild</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6175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A411EECC-68E8-4B78-BAE2-06C4114CA9EB}"/>
              </a:ext>
            </a:extLst>
          </p:cNvPr>
          <p:cNvSpPr txBox="1"/>
          <p:nvPr/>
        </p:nvSpPr>
        <p:spPr>
          <a:xfrm>
            <a:off x="2836817" y="2305615"/>
            <a:ext cx="6518366" cy="2246769"/>
          </a:xfrm>
          <a:prstGeom prst="rect">
            <a:avLst/>
          </a:prstGeom>
          <a:solidFill>
            <a:srgbClr val="E8F3D6"/>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	„Ich bin gesund, solange ich nicht krank bin.“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68839206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INFEKTIONSKRANKHEITEN IN DEUTSCHLAND</a:t>
            </a:r>
          </a:p>
        </p:txBody>
      </p:sp>
      <p:sp>
        <p:nvSpPr>
          <p:cNvPr id="11" name="Textfeld 10">
            <a:extLst>
              <a:ext uri="{FF2B5EF4-FFF2-40B4-BE49-F238E27FC236}">
                <a16:creationId xmlns:a16="http://schemas.microsoft.com/office/drawing/2014/main" id="{6A36B911-D2D7-76DE-EE10-014CEC0CD2B5}"/>
              </a:ext>
            </a:extLst>
          </p:cNvPr>
          <p:cNvSpPr txBox="1"/>
          <p:nvPr/>
        </p:nvSpPr>
        <p:spPr>
          <a:xfrm>
            <a:off x="784005" y="870828"/>
            <a:ext cx="2484983" cy="261610"/>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Quelle: James </a:t>
            </a:r>
            <a:r>
              <a:rPr lang="de-DE" sz="1100" err="1">
                <a:solidFill>
                  <a:schemeClr val="tx2"/>
                </a:solidFill>
                <a:latin typeface="Roboto" panose="02000000000000000000" pitchFamily="2" charset="0"/>
                <a:ea typeface="Roboto" panose="02000000000000000000" pitchFamily="2" charset="0"/>
              </a:rPr>
              <a:t>Gathany</a:t>
            </a:r>
            <a:r>
              <a:rPr lang="de-DE" sz="1100">
                <a:solidFill>
                  <a:schemeClr val="tx2"/>
                </a:solidFill>
                <a:latin typeface="Roboto" panose="02000000000000000000" pitchFamily="2" charset="0"/>
                <a:ea typeface="Roboto" panose="02000000000000000000" pitchFamily="2" charset="0"/>
              </a:rPr>
              <a:t> / CDC</a:t>
            </a:r>
          </a:p>
        </p:txBody>
      </p:sp>
      <p:pic>
        <p:nvPicPr>
          <p:cNvPr id="12" name="Inhaltsplatzhalter 6" descr="Ein Bild, das Insekt enthält.&#10;&#10;Automatisch generierte Beschreibung">
            <a:extLst>
              <a:ext uri="{FF2B5EF4-FFF2-40B4-BE49-F238E27FC236}">
                <a16:creationId xmlns:a16="http://schemas.microsoft.com/office/drawing/2014/main" id="{3B5098EC-15E8-A6CA-9CC4-46729554C99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9788" y="1082889"/>
            <a:ext cx="5502669" cy="2751335"/>
          </a:xfrm>
        </p:spPr>
      </p:pic>
      <p:pic>
        <p:nvPicPr>
          <p:cNvPr id="13" name="Grafik 12" descr="Ein Bild, das Insekt enthält.&#10;&#10;Automatisch generierte Beschreibung">
            <a:extLst>
              <a:ext uri="{FF2B5EF4-FFF2-40B4-BE49-F238E27FC236}">
                <a16:creationId xmlns:a16="http://schemas.microsoft.com/office/drawing/2014/main" id="{B8AC5D59-A69E-2ADC-1CA9-AFBBF3C58A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3782" y="1082889"/>
            <a:ext cx="5528802" cy="2366327"/>
          </a:xfrm>
          <a:prstGeom prst="rect">
            <a:avLst/>
          </a:prstGeom>
        </p:spPr>
      </p:pic>
      <p:sp>
        <p:nvSpPr>
          <p:cNvPr id="14" name="Textfeld 13">
            <a:extLst>
              <a:ext uri="{FF2B5EF4-FFF2-40B4-BE49-F238E27FC236}">
                <a16:creationId xmlns:a16="http://schemas.microsoft.com/office/drawing/2014/main" id="{32B1ACD6-5328-C5C7-B4DB-12C3EB3884EC}"/>
              </a:ext>
            </a:extLst>
          </p:cNvPr>
          <p:cNvSpPr txBox="1"/>
          <p:nvPr/>
        </p:nvSpPr>
        <p:spPr>
          <a:xfrm>
            <a:off x="8772213" y="859970"/>
            <a:ext cx="2650036" cy="261610"/>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Quelle: Frank Collins / CDC (Ausschnitt)</a:t>
            </a:r>
          </a:p>
        </p:txBody>
      </p:sp>
      <p:pic>
        <p:nvPicPr>
          <p:cNvPr id="15" name="Grafik 14">
            <a:extLst>
              <a:ext uri="{FF2B5EF4-FFF2-40B4-BE49-F238E27FC236}">
                <a16:creationId xmlns:a16="http://schemas.microsoft.com/office/drawing/2014/main" id="{42E4DFF8-B5FA-18B0-8DC4-10AD2B2EF9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416" y="3163164"/>
            <a:ext cx="5747467" cy="3203015"/>
          </a:xfrm>
          <a:prstGeom prst="rect">
            <a:avLst/>
          </a:prstGeom>
        </p:spPr>
      </p:pic>
      <p:pic>
        <p:nvPicPr>
          <p:cNvPr id="16" name="Grafik 15" descr="Ein Bild, das Milben, Wirbellose, Gliederfüßer enthält.&#10;&#10;Automatisch generierte Beschreibung">
            <a:extLst>
              <a:ext uri="{FF2B5EF4-FFF2-40B4-BE49-F238E27FC236}">
                <a16:creationId xmlns:a16="http://schemas.microsoft.com/office/drawing/2014/main" id="{F360B6A3-A4F5-B7B7-247A-C41AAD6522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11648" y="3163165"/>
            <a:ext cx="4840936" cy="3198559"/>
          </a:xfrm>
          <a:prstGeom prst="rect">
            <a:avLst/>
          </a:prstGeom>
        </p:spPr>
      </p:pic>
    </p:spTree>
    <p:extLst>
      <p:ext uri="{BB962C8B-B14F-4D97-AF65-F5344CB8AC3E}">
        <p14:creationId xmlns:p14="http://schemas.microsoft.com/office/powerpoint/2010/main" val="212331056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68635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DEFINITION: INFEKTIONSKRANKHEITEN</a:t>
            </a:r>
          </a:p>
        </p:txBody>
      </p:sp>
      <p:grpSp>
        <p:nvGrpSpPr>
          <p:cNvPr id="10" name="Gruppieren 9">
            <a:extLst>
              <a:ext uri="{FF2B5EF4-FFF2-40B4-BE49-F238E27FC236}">
                <a16:creationId xmlns:a16="http://schemas.microsoft.com/office/drawing/2014/main" id="{06F63B75-E667-FB95-33EE-A6FDA437A3AF}"/>
              </a:ext>
            </a:extLst>
          </p:cNvPr>
          <p:cNvGrpSpPr/>
          <p:nvPr/>
        </p:nvGrpSpPr>
        <p:grpSpPr>
          <a:xfrm>
            <a:off x="839788" y="1517926"/>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5B515D9F-B49F-11BF-2A6B-3290B76B1956}"/>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6660CD85-4727-65AB-5B82-8A37A9FA0549}"/>
                </a:ext>
              </a:extLst>
            </p:cNvPr>
            <p:cNvSpPr txBox="1"/>
            <p:nvPr/>
          </p:nvSpPr>
          <p:spPr>
            <a:xfrm>
              <a:off x="1139012" y="1971917"/>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Infektionskrankheiten werden durch Krankheitserreger, also Bakterien, Viren, Pilze oder Parasiten ausgelöst </a:t>
              </a:r>
              <a:r>
                <a:rPr lang="de-DE">
                  <a:latin typeface="Roboto" panose="02000000000000000000" pitchFamily="2" charset="0"/>
                  <a:ea typeface="Roboto" panose="02000000000000000000" pitchFamily="2" charset="0"/>
                  <a:sym typeface="Wingdings" pitchFamily="2" charset="2"/>
                </a:rPr>
                <a:t> übertragbare Erkrankungen </a:t>
              </a:r>
              <a:r>
                <a:rPr lang="de-DE" sz="1600">
                  <a:latin typeface="Roboto" panose="02000000000000000000" pitchFamily="2" charset="0"/>
                  <a:ea typeface="Roboto" panose="02000000000000000000" pitchFamily="2" charset="0"/>
                  <a:sym typeface="Wingdings" pitchFamily="2" charset="2"/>
                </a:rPr>
                <a:t>(</a:t>
              </a:r>
              <a:r>
                <a:rPr lang="de-DE" sz="1600">
                  <a:latin typeface="Roboto" panose="02000000000000000000" pitchFamily="2" charset="0"/>
                  <a:ea typeface="Roboto" panose="02000000000000000000" pitchFamily="2" charset="0"/>
                </a:rPr>
                <a:t>engl. </a:t>
              </a:r>
              <a:r>
                <a:rPr lang="de-DE" sz="1600" err="1">
                  <a:latin typeface="Roboto" panose="02000000000000000000" pitchFamily="2" charset="0"/>
                  <a:ea typeface="Roboto" panose="02000000000000000000" pitchFamily="2" charset="0"/>
                </a:rPr>
                <a:t>Communicable</a:t>
              </a:r>
              <a:r>
                <a:rPr lang="de-DE" sz="1600">
                  <a:latin typeface="Roboto" panose="02000000000000000000" pitchFamily="2" charset="0"/>
                  <a:ea typeface="Roboto" panose="02000000000000000000" pitchFamily="2" charset="0"/>
                </a:rPr>
                <a:t> </a:t>
              </a:r>
              <a:r>
                <a:rPr lang="de-DE" sz="1600" err="1">
                  <a:latin typeface="Roboto" panose="02000000000000000000" pitchFamily="2" charset="0"/>
                  <a:ea typeface="Roboto" panose="02000000000000000000" pitchFamily="2" charset="0"/>
                </a:rPr>
                <a:t>Diseases</a:t>
              </a:r>
              <a:r>
                <a:rPr lang="de-DE" sz="1600">
                  <a:latin typeface="Roboto" panose="02000000000000000000" pitchFamily="2" charset="0"/>
                  <a:ea typeface="Roboto" panose="02000000000000000000" pitchFamily="2" charset="0"/>
                </a:rPr>
                <a:t>)</a:t>
              </a:r>
            </a:p>
          </p:txBody>
        </p:sp>
      </p:gr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645606"/>
            <a:ext cx="5184776"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Übertragungswege</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marL="0" indent="0">
              <a:buFont typeface="Arial" panose="020B0604020202020204" pitchFamily="34" charset="0"/>
              <a:buNone/>
            </a:pPr>
            <a:r>
              <a:rPr lang="de-DE" sz="1800" b="1">
                <a:latin typeface="Roboto" panose="02000000000000000000" pitchFamily="2" charset="0"/>
                <a:ea typeface="Roboto" panose="02000000000000000000" pitchFamily="2" charset="0"/>
              </a:rPr>
              <a:t>Direkt</a:t>
            </a:r>
          </a:p>
          <a:p>
            <a:pPr marL="0" indent="0">
              <a:buFont typeface="Arial" panose="020B0604020202020204" pitchFamily="34" charset="0"/>
              <a:buNone/>
            </a:pPr>
            <a:r>
              <a:rPr lang="de-DE" sz="1800">
                <a:latin typeface="Roboto" panose="02000000000000000000" pitchFamily="2" charset="0"/>
                <a:ea typeface="Roboto" panose="02000000000000000000" pitchFamily="2" charset="0"/>
              </a:rPr>
              <a:t>       Infektion ohne Zwischenschritte, bspw. durch Tröpfcheninfektion oder Kontakt mit Schleimhaut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Körperflüssigkeiten</a:t>
            </a: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14" name="Inhaltsplatzhalter 2">
            <a:extLst>
              <a:ext uri="{FF2B5EF4-FFF2-40B4-BE49-F238E27FC236}">
                <a16:creationId xmlns:a16="http://schemas.microsoft.com/office/drawing/2014/main" id="{A0492B57-664C-F3DE-D616-4B1DD89B7F4B}"/>
              </a:ext>
            </a:extLst>
          </p:cNvPr>
          <p:cNvSpPr txBox="1">
            <a:spLocks/>
          </p:cNvSpPr>
          <p:nvPr/>
        </p:nvSpPr>
        <p:spPr bwMode="gray">
          <a:xfrm>
            <a:off x="6096000" y="3223284"/>
            <a:ext cx="5185284" cy="2880320"/>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1000"/>
              </a:spcBef>
              <a:buNone/>
            </a:pPr>
            <a:r>
              <a:rPr lang="de-DE" sz="1800" b="1">
                <a:latin typeface="Roboto" panose="02000000000000000000" pitchFamily="2" charset="0"/>
                <a:ea typeface="Roboto" panose="02000000000000000000" pitchFamily="2" charset="0"/>
                <a:sym typeface="Wingdings" panose="05000000000000000000" pitchFamily="2" charset="2"/>
              </a:rPr>
              <a:t>Indirekt</a:t>
            </a:r>
            <a:endParaRPr lang="de-DE" sz="1800">
              <a:latin typeface="Roboto" panose="02000000000000000000" pitchFamily="2" charset="0"/>
              <a:ea typeface="Roboto" panose="02000000000000000000" pitchFamily="2" charset="0"/>
              <a:sym typeface="Wingdings" panose="05000000000000000000" pitchFamily="2" charset="2"/>
            </a:endParaRPr>
          </a:p>
          <a:p>
            <a:pPr marL="176212" lvl="1" indent="0">
              <a:lnSpc>
                <a:spcPct val="90000"/>
              </a:lnSpc>
              <a:spcBef>
                <a:spcPts val="1000"/>
              </a:spcBef>
              <a:buNone/>
            </a:pPr>
            <a:r>
              <a:rPr lang="de-DE" sz="1800">
                <a:latin typeface="Roboto" panose="02000000000000000000" pitchFamily="2" charset="0"/>
                <a:ea typeface="Roboto" panose="02000000000000000000" pitchFamily="2" charset="0"/>
                <a:sym typeface="Wingdings" panose="05000000000000000000" pitchFamily="2" charset="2"/>
              </a:rPr>
              <a:t>      Übertragung mittels Vehikel oder Vektoren</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Mücken	</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Zecken</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Nahrungsmittel, Trinkwasser</a:t>
            </a:r>
          </a:p>
          <a:p>
            <a:pPr lvl="1">
              <a:lnSpc>
                <a:spcPct val="90000"/>
              </a:lnSpc>
              <a:spcBef>
                <a:spcPts val="1000"/>
              </a:spcBef>
              <a:buClr>
                <a:srgbClr val="539E38"/>
              </a:buClr>
            </a:pPr>
            <a:r>
              <a:rPr lang="de-DE" sz="1800">
                <a:latin typeface="Roboto" panose="02000000000000000000" pitchFamily="2" charset="0"/>
                <a:ea typeface="Roboto" panose="02000000000000000000" pitchFamily="2" charset="0"/>
                <a:sym typeface="Wingdings" panose="05000000000000000000" pitchFamily="2" charset="2"/>
              </a:rPr>
              <a:t>Oberflächen</a:t>
            </a:r>
          </a:p>
        </p:txBody>
      </p:sp>
      <p:sp>
        <p:nvSpPr>
          <p:cNvPr id="15" name="Pfeil nach rechts 14">
            <a:extLst>
              <a:ext uri="{FF2B5EF4-FFF2-40B4-BE49-F238E27FC236}">
                <a16:creationId xmlns:a16="http://schemas.microsoft.com/office/drawing/2014/main" id="{23400D54-809C-6EDA-AE3B-0C448B94B02F}"/>
              </a:ext>
            </a:extLst>
          </p:cNvPr>
          <p:cNvSpPr/>
          <p:nvPr/>
        </p:nvSpPr>
        <p:spPr>
          <a:xfrm>
            <a:off x="859172" y="3638331"/>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6" name="Pfeil nach rechts 15">
            <a:extLst>
              <a:ext uri="{FF2B5EF4-FFF2-40B4-BE49-F238E27FC236}">
                <a16:creationId xmlns:a16="http://schemas.microsoft.com/office/drawing/2014/main" id="{B696912C-48C7-2535-81A0-620F75FA5036}"/>
              </a:ext>
            </a:extLst>
          </p:cNvPr>
          <p:cNvSpPr/>
          <p:nvPr/>
        </p:nvSpPr>
        <p:spPr>
          <a:xfrm>
            <a:off x="6132760" y="3690583"/>
            <a:ext cx="395288" cy="189735"/>
          </a:xfrm>
          <a:prstGeom prst="rightArrow">
            <a:avLst/>
          </a:prstGeom>
          <a:solidFill>
            <a:srgbClr val="539E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cxnSp>
        <p:nvCxnSpPr>
          <p:cNvPr id="17" name="Gerade Verbindung 16">
            <a:extLst>
              <a:ext uri="{FF2B5EF4-FFF2-40B4-BE49-F238E27FC236}">
                <a16:creationId xmlns:a16="http://schemas.microsoft.com/office/drawing/2014/main" id="{BF7A07CD-7EDD-4927-3117-AF76652A6E60}"/>
              </a:ext>
            </a:extLst>
          </p:cNvPr>
          <p:cNvCxnSpPr>
            <a:cxnSpLocks/>
          </p:cNvCxnSpPr>
          <p:nvPr/>
        </p:nvCxnSpPr>
        <p:spPr>
          <a:xfrm>
            <a:off x="839788" y="3014276"/>
            <a:ext cx="10512425"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hteck 1">
            <a:extLst>
              <a:ext uri="{FF2B5EF4-FFF2-40B4-BE49-F238E27FC236}">
                <a16:creationId xmlns:a16="http://schemas.microsoft.com/office/drawing/2014/main" id="{0B56ED1C-8906-16C8-61C4-57618CB558F7}"/>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832164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202</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831537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DEFINITION: VEKTORBEDINGTE INFEKTIONSKRANKHEITEN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18" name="Textfeld 17">
            <a:extLst>
              <a:ext uri="{FF2B5EF4-FFF2-40B4-BE49-F238E27FC236}">
                <a16:creationId xmlns:a16="http://schemas.microsoft.com/office/drawing/2014/main" id="{D322E3D1-D53D-09B0-7B8F-BE69FB9F25FD}"/>
              </a:ext>
            </a:extLst>
          </p:cNvPr>
          <p:cNvSpPr txBox="1"/>
          <p:nvPr/>
        </p:nvSpPr>
        <p:spPr>
          <a:xfrm>
            <a:off x="839788" y="1492476"/>
            <a:ext cx="10512426" cy="715089"/>
          </a:xfrm>
          <a:prstGeom prst="roundRect">
            <a:avLst/>
          </a:prstGeom>
          <a:solidFill>
            <a:srgbClr val="DAEFD3"/>
          </a:solidFill>
        </p:spPr>
        <p:txBody>
          <a:bodyPr wrap="square" rtlCol="0" anchor="ctr">
            <a:spAutoFit/>
          </a:bodyPr>
          <a:lstStyle/>
          <a:p>
            <a:pPr algn="ctr"/>
            <a:r>
              <a:rPr lang="de-DE">
                <a:latin typeface="Roboto" panose="02000000000000000000" pitchFamily="2" charset="0"/>
                <a:ea typeface="Roboto" panose="02000000000000000000" pitchFamily="2" charset="0"/>
              </a:rPr>
              <a:t>Infektionskrankheiten, welche mittels Zwischenwirte, wie z.B. Zecken oder Mücken, übertragen werden </a:t>
            </a:r>
            <a:r>
              <a:rPr lang="de-DE">
                <a:latin typeface="Roboto" panose="02000000000000000000" pitchFamily="2" charset="0"/>
                <a:ea typeface="Roboto" panose="02000000000000000000" pitchFamily="2" charset="0"/>
                <a:sym typeface="Wingdings" pitchFamily="2" charset="2"/>
              </a:rPr>
              <a:t> </a:t>
            </a:r>
            <a:r>
              <a:rPr lang="de-DE">
                <a:latin typeface="Roboto" panose="02000000000000000000" pitchFamily="2" charset="0"/>
                <a:ea typeface="Roboto" panose="02000000000000000000" pitchFamily="2" charset="0"/>
              </a:rPr>
              <a:t>Krankheitserreger gehen von einem Hauptwirt auf einen anderen Wirt über</a:t>
            </a:r>
          </a:p>
        </p:txBody>
      </p:sp>
      <p:sp>
        <p:nvSpPr>
          <p:cNvPr id="19" name="Inhaltsplatzhalter 2">
            <a:extLst>
              <a:ext uri="{FF2B5EF4-FFF2-40B4-BE49-F238E27FC236}">
                <a16:creationId xmlns:a16="http://schemas.microsoft.com/office/drawing/2014/main" id="{5611C336-41BF-2CBC-4463-2D2B653447C5}"/>
              </a:ext>
            </a:extLst>
          </p:cNvPr>
          <p:cNvSpPr txBox="1">
            <a:spLocks/>
          </p:cNvSpPr>
          <p:nvPr/>
        </p:nvSpPr>
        <p:spPr>
          <a:xfrm>
            <a:off x="839788" y="2475787"/>
            <a:ext cx="10512424"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Klimawandel und Vektoren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Ansiedlung von nicht-heimischer Tier- und Erregerarten aufgrund milder werdender Winter und wärmer werdender Sommer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Ausbreitung von Vektoren (heimisch &amp; nicht-heimisch) Richtung Norden Deutschlands und Europas aufgrund steigender Durchschnittstemperaturen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Veränderung der jährlichen Aktivitätsperioden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Höhere Überlebenschancen für Vektoren bei milderen Wintern</a:t>
            </a:r>
          </a:p>
          <a:p>
            <a:pPr marL="0" indent="0">
              <a:buClr>
                <a:srgbClr val="539E38"/>
              </a:buClr>
              <a:buNone/>
            </a:pPr>
            <a:r>
              <a:rPr lang="de-DE" sz="1800">
                <a:solidFill>
                  <a:schemeClr val="accent1"/>
                </a:solidFill>
                <a:latin typeface="Roboto" panose="02000000000000000000" pitchFamily="2" charset="0"/>
                <a:ea typeface="Roboto" panose="02000000000000000000" pitchFamily="2" charset="0"/>
                <a:sym typeface="Wingdings" pitchFamily="2" charset="2"/>
              </a:rPr>
              <a:t>Wichtigsten Klimafaktoren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Niederschlag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Temperatur</a:t>
            </a: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20" name="Gerade Verbindung 19">
            <a:extLst>
              <a:ext uri="{FF2B5EF4-FFF2-40B4-BE49-F238E27FC236}">
                <a16:creationId xmlns:a16="http://schemas.microsoft.com/office/drawing/2014/main" id="{B8DDA943-5286-2AEA-D9E6-A29DF46CC950}"/>
              </a:ext>
            </a:extLst>
          </p:cNvPr>
          <p:cNvCxnSpPr/>
          <p:nvPr/>
        </p:nvCxnSpPr>
        <p:spPr>
          <a:xfrm>
            <a:off x="839788" y="2844457"/>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Titel 1">
            <a:extLst>
              <a:ext uri="{FF2B5EF4-FFF2-40B4-BE49-F238E27FC236}">
                <a16:creationId xmlns:a16="http://schemas.microsoft.com/office/drawing/2014/main" id="{D208657E-B015-5BEB-09CA-A8B59A6B5A8E}"/>
              </a:ext>
            </a:extLst>
          </p:cNvPr>
          <p:cNvSpPr txBox="1">
            <a:spLocks/>
          </p:cNvSpPr>
          <p:nvPr/>
        </p:nvSpPr>
        <p:spPr bwMode="gray">
          <a:xfrm>
            <a:off x="839787" y="6431822"/>
            <a:ext cx="6580343"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VEKTORBEDINGTE INFEKTIONSKRANKHEITEN</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cxnSp>
        <p:nvCxnSpPr>
          <p:cNvPr id="22" name="Gerade Verbindung 21">
            <a:extLst>
              <a:ext uri="{FF2B5EF4-FFF2-40B4-BE49-F238E27FC236}">
                <a16:creationId xmlns:a16="http://schemas.microsoft.com/office/drawing/2014/main" id="{636412A7-A617-621F-AEF4-9C2139C6B61E}"/>
              </a:ext>
            </a:extLst>
          </p:cNvPr>
          <p:cNvCxnSpPr/>
          <p:nvPr/>
        </p:nvCxnSpPr>
        <p:spPr>
          <a:xfrm>
            <a:off x="876298" y="5365303"/>
            <a:ext cx="521970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947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1847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TÖDLICHSTEN TIERE FÜR DEN MENSCHEN WELTWEIT</a:t>
            </a:r>
          </a:p>
        </p:txBody>
      </p:sp>
      <p:pic>
        <p:nvPicPr>
          <p:cNvPr id="20" name="Grafik 19">
            <a:extLst>
              <a:ext uri="{FF2B5EF4-FFF2-40B4-BE49-F238E27FC236}">
                <a16:creationId xmlns:a16="http://schemas.microsoft.com/office/drawing/2014/main" id="{3A194200-4A01-A80D-889E-7DC4E78B1C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115" y="1462402"/>
            <a:ext cx="5492143" cy="4121614"/>
          </a:xfrm>
          <a:prstGeom prst="rect">
            <a:avLst/>
          </a:prstGeom>
        </p:spPr>
      </p:pic>
      <p:pic>
        <p:nvPicPr>
          <p:cNvPr id="21" name="Grafik 20">
            <a:extLst>
              <a:ext uri="{FF2B5EF4-FFF2-40B4-BE49-F238E27FC236}">
                <a16:creationId xmlns:a16="http://schemas.microsoft.com/office/drawing/2014/main" id="{29422524-0729-05D2-85D2-363416D105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83920" y="1381207"/>
            <a:ext cx="5492143" cy="4121614"/>
          </a:xfrm>
          <a:prstGeom prst="rect">
            <a:avLst/>
          </a:prstGeom>
        </p:spPr>
      </p:pic>
      <p:sp>
        <p:nvSpPr>
          <p:cNvPr id="22" name="Inhaltsplatzhalter 2">
            <a:extLst>
              <a:ext uri="{FF2B5EF4-FFF2-40B4-BE49-F238E27FC236}">
                <a16:creationId xmlns:a16="http://schemas.microsoft.com/office/drawing/2014/main" id="{5DA3E43B-121E-F72E-8640-B5692E4089B6}"/>
              </a:ext>
            </a:extLst>
          </p:cNvPr>
          <p:cNvSpPr txBox="1">
            <a:spLocks/>
          </p:cNvSpPr>
          <p:nvPr/>
        </p:nvSpPr>
        <p:spPr>
          <a:xfrm>
            <a:off x="4959457" y="5502821"/>
            <a:ext cx="6571281" cy="257369"/>
          </a:xfrm>
          <a:prstGeom prst="rect">
            <a:avLst/>
          </a:prstGeom>
        </p:spPr>
        <p:txBody>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100">
                <a:solidFill>
                  <a:schemeClr val="tx2"/>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https://www.gatesnotes.com/Health/Most-Lethal-Animal-Mosquito-Week</a:t>
            </a:r>
            <a:r>
              <a:rPr lang="de-DE" sz="1100">
                <a:solidFill>
                  <a:schemeClr val="tx2"/>
                </a:solidFill>
                <a:latin typeface="Roboto" panose="02000000000000000000" pitchFamily="2" charset="0"/>
                <a:ea typeface="Roboto" panose="02000000000000000000" pitchFamily="2" charset="0"/>
              </a:rPr>
              <a:t> (letzter Aufruf: 25.04.2022)</a:t>
            </a:r>
          </a:p>
        </p:txBody>
      </p:sp>
      <p:sp>
        <p:nvSpPr>
          <p:cNvPr id="3" name="Rechteck 2">
            <a:extLst>
              <a:ext uri="{FF2B5EF4-FFF2-40B4-BE49-F238E27FC236}">
                <a16:creationId xmlns:a16="http://schemas.microsoft.com/office/drawing/2014/main" id="{1704B759-DA3C-FC84-C1B9-CAF76059BFA3}"/>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599972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692295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ANSIEDLUNG &amp; AUSBREITUNG VON MOSQUITOS</a:t>
            </a:r>
          </a:p>
        </p:txBody>
      </p:sp>
      <p:pic>
        <p:nvPicPr>
          <p:cNvPr id="10" name="Inhaltsplatzhalter 7" descr="Ein Bild, das Karte enthält.&#10;&#10;Automatisch generierte Beschreibung">
            <a:extLst>
              <a:ext uri="{FF2B5EF4-FFF2-40B4-BE49-F238E27FC236}">
                <a16:creationId xmlns:a16="http://schemas.microsoft.com/office/drawing/2014/main" id="{17A4208D-3BEA-A2D5-D7B4-57AD5CDBEF9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9788" y="873135"/>
            <a:ext cx="9617795" cy="5410010"/>
          </a:xfrm>
        </p:spPr>
      </p:pic>
      <p:sp>
        <p:nvSpPr>
          <p:cNvPr id="8" name="Textfeld 7">
            <a:extLst>
              <a:ext uri="{FF2B5EF4-FFF2-40B4-BE49-F238E27FC236}">
                <a16:creationId xmlns:a16="http://schemas.microsoft.com/office/drawing/2014/main" id="{D9FC4D10-D126-1D8C-506C-14DFB51DA7F1}"/>
              </a:ext>
            </a:extLst>
          </p:cNvPr>
          <p:cNvSpPr txBox="1"/>
          <p:nvPr/>
        </p:nvSpPr>
        <p:spPr>
          <a:xfrm>
            <a:off x="10394700" y="5103209"/>
            <a:ext cx="1190739" cy="1107996"/>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Aktueller und projizierter Lebensraum von Mosquitos (Quelle: </a:t>
            </a:r>
            <a:r>
              <a:rPr lang="de-DE" sz="1100" err="1">
                <a:solidFill>
                  <a:schemeClr val="tx2"/>
                </a:solidFill>
                <a:latin typeface="Roboto" panose="02000000000000000000" pitchFamily="2" charset="0"/>
                <a:ea typeface="Roboto" panose="02000000000000000000" pitchFamily="2" charset="0"/>
              </a:rPr>
              <a:t>www.npr.org</a:t>
            </a:r>
            <a:r>
              <a:rPr lang="de-DE" sz="1100">
                <a:solidFill>
                  <a:schemeClr val="tx2"/>
                </a:solidFill>
                <a:latin typeface="Roboto" panose="02000000000000000000" pitchFamily="2" charset="0"/>
                <a:ea typeface="Roboto" panose="02000000000000000000" pitchFamily="2" charset="0"/>
              </a:rPr>
              <a:t>)</a:t>
            </a:r>
          </a:p>
        </p:txBody>
      </p:sp>
      <p:sp>
        <p:nvSpPr>
          <p:cNvPr id="3" name="Rechteck 2">
            <a:extLst>
              <a:ext uri="{FF2B5EF4-FFF2-40B4-BE49-F238E27FC236}">
                <a16:creationId xmlns:a16="http://schemas.microsoft.com/office/drawing/2014/main" id="{7922CB4C-C3C9-743E-1FA5-0728DF99B55B}"/>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889432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INFEKTIONSKRANKHEITEN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1847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VON MÜCKEN ÜBERTRAGENE INFEKTIONSKRANKHEITEN</a:t>
            </a:r>
          </a:p>
        </p:txBody>
      </p:sp>
      <p:sp>
        <p:nvSpPr>
          <p:cNvPr id="23" name="Inhaltsplatzhalter 9">
            <a:extLst>
              <a:ext uri="{FF2B5EF4-FFF2-40B4-BE49-F238E27FC236}">
                <a16:creationId xmlns:a16="http://schemas.microsoft.com/office/drawing/2014/main" id="{47DFFAE5-6A14-04ED-21CA-DAF4BE66FD0D}"/>
              </a:ext>
            </a:extLst>
          </p:cNvPr>
          <p:cNvSpPr txBox="1">
            <a:spLocks/>
          </p:cNvSpPr>
          <p:nvPr/>
        </p:nvSpPr>
        <p:spPr bwMode="gray">
          <a:xfrm>
            <a:off x="6132511" y="1367515"/>
            <a:ext cx="5219701" cy="2027801"/>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a:solidFill>
                  <a:srgbClr val="539E38"/>
                </a:solidFill>
                <a:latin typeface="Roboto" panose="02000000000000000000" pitchFamily="2" charset="0"/>
                <a:ea typeface="Roboto" panose="02000000000000000000" pitchFamily="2" charset="0"/>
              </a:rPr>
              <a:t>Weitere Stechmücken</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Verschiedene Arten in Europa und Deutschland verbreitet</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Viele davon harmlos</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Können u.a. das West-Nil-Virus übertragen</a:t>
            </a:r>
          </a:p>
          <a:p>
            <a:endParaRPr lang="de-DE" sz="1800">
              <a:latin typeface="Roboto" panose="02000000000000000000" pitchFamily="2" charset="0"/>
              <a:ea typeface="Roboto" panose="02000000000000000000" pitchFamily="2" charset="0"/>
            </a:endParaRPr>
          </a:p>
        </p:txBody>
      </p:sp>
      <p:sp>
        <p:nvSpPr>
          <p:cNvPr id="24" name="Inhaltsplatzhalter 9">
            <a:extLst>
              <a:ext uri="{FF2B5EF4-FFF2-40B4-BE49-F238E27FC236}">
                <a16:creationId xmlns:a16="http://schemas.microsoft.com/office/drawing/2014/main" id="{8BA32833-8E78-667B-A2D2-C197B74D723B}"/>
              </a:ext>
            </a:extLst>
          </p:cNvPr>
          <p:cNvSpPr>
            <a:spLocks noGrp="1"/>
          </p:cNvSpPr>
          <p:nvPr>
            <p:ph idx="1"/>
          </p:nvPr>
        </p:nvSpPr>
        <p:spPr>
          <a:xfrm>
            <a:off x="839788" y="1367515"/>
            <a:ext cx="5219700" cy="1800225"/>
          </a:xfrm>
        </p:spPr>
        <p:txBody>
          <a:bodyPr>
            <a:normAutofit/>
          </a:bodyPr>
          <a:lstStyle/>
          <a:p>
            <a:pPr marL="0" indent="0">
              <a:buNone/>
            </a:pPr>
            <a:r>
              <a:rPr lang="de-DE" sz="1800">
                <a:solidFill>
                  <a:srgbClr val="539E38"/>
                </a:solidFill>
                <a:latin typeface="Roboto" panose="02000000000000000000" pitchFamily="2" charset="0"/>
                <a:ea typeface="Roboto" panose="02000000000000000000" pitchFamily="2" charset="0"/>
              </a:rPr>
              <a:t>Asiatische Tigermücke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Aktuell vorherrschend in Süd- &amp; Mitteleuropa</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Hauptüberträger des Dengue-Fiebers und </a:t>
            </a:r>
            <a:r>
              <a:rPr lang="de-DE" sz="1800" err="1">
                <a:latin typeface="Roboto" panose="02000000000000000000" pitchFamily="2" charset="0"/>
                <a:ea typeface="Roboto" panose="02000000000000000000" pitchFamily="2" charset="0"/>
              </a:rPr>
              <a:t>Chikungunya</a:t>
            </a: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p:txBody>
      </p:sp>
      <p:sp>
        <p:nvSpPr>
          <p:cNvPr id="25" name="Inhaltsplatzhalter 9">
            <a:extLst>
              <a:ext uri="{FF2B5EF4-FFF2-40B4-BE49-F238E27FC236}">
                <a16:creationId xmlns:a16="http://schemas.microsoft.com/office/drawing/2014/main" id="{F0BFA92D-2028-96B2-6BCA-20CE053B301C}"/>
              </a:ext>
            </a:extLst>
          </p:cNvPr>
          <p:cNvSpPr txBox="1">
            <a:spLocks/>
          </p:cNvSpPr>
          <p:nvPr/>
        </p:nvSpPr>
        <p:spPr bwMode="gray">
          <a:xfrm>
            <a:off x="839789" y="3428999"/>
            <a:ext cx="5256211" cy="2801984"/>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a:solidFill>
                  <a:srgbClr val="539E38"/>
                </a:solidFill>
                <a:latin typeface="Roboto" panose="02000000000000000000" pitchFamily="2" charset="0"/>
                <a:ea typeface="Roboto" panose="02000000000000000000" pitchFamily="2" charset="0"/>
              </a:rPr>
              <a:t>Sandmücken</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Aktuell vorherrschend an der Süd- &amp; Ostküste des Mittelmeers</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Hauptüberträger eines Parasiten, der viszerale Leishmaniose auslöst</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Streng saisonale Stechaktivität (sobald drei Nächte hintereinander &gt;20°C)</a:t>
            </a: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p:txBody>
      </p:sp>
      <p:pic>
        <p:nvPicPr>
          <p:cNvPr id="26" name="Grafik 25" descr="Moskito mit einfarbiger Füllung">
            <a:extLst>
              <a:ext uri="{FF2B5EF4-FFF2-40B4-BE49-F238E27FC236}">
                <a16:creationId xmlns:a16="http://schemas.microsoft.com/office/drawing/2014/main" id="{A0DA1DBD-C29D-99BD-641A-24112C1A971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6434" y="329580"/>
            <a:ext cx="1048385" cy="1048385"/>
          </a:xfrm>
          <a:prstGeom prst="rect">
            <a:avLst/>
          </a:prstGeom>
        </p:spPr>
      </p:pic>
      <p:cxnSp>
        <p:nvCxnSpPr>
          <p:cNvPr id="7" name="Gerade Verbindung 6">
            <a:extLst>
              <a:ext uri="{FF2B5EF4-FFF2-40B4-BE49-F238E27FC236}">
                <a16:creationId xmlns:a16="http://schemas.microsoft.com/office/drawing/2014/main" id="{8BBEAE35-F208-409E-C031-3AE9087826AE}"/>
              </a:ext>
            </a:extLst>
          </p:cNvPr>
          <p:cNvCxnSpPr/>
          <p:nvPr/>
        </p:nvCxnSpPr>
        <p:spPr>
          <a:xfrm>
            <a:off x="839788" y="1698169"/>
            <a:ext cx="52197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Gerade Verbindung 26">
            <a:extLst>
              <a:ext uri="{FF2B5EF4-FFF2-40B4-BE49-F238E27FC236}">
                <a16:creationId xmlns:a16="http://schemas.microsoft.com/office/drawing/2014/main" id="{BE6B05CD-6984-B195-30D4-87427016FAAD}"/>
              </a:ext>
            </a:extLst>
          </p:cNvPr>
          <p:cNvCxnSpPr/>
          <p:nvPr/>
        </p:nvCxnSpPr>
        <p:spPr>
          <a:xfrm>
            <a:off x="6132510" y="1698169"/>
            <a:ext cx="52197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Gerade Verbindung 27">
            <a:extLst>
              <a:ext uri="{FF2B5EF4-FFF2-40B4-BE49-F238E27FC236}">
                <a16:creationId xmlns:a16="http://schemas.microsoft.com/office/drawing/2014/main" id="{5C6829BA-D979-1813-83AE-83871384E12E}"/>
              </a:ext>
            </a:extLst>
          </p:cNvPr>
          <p:cNvCxnSpPr/>
          <p:nvPr/>
        </p:nvCxnSpPr>
        <p:spPr>
          <a:xfrm>
            <a:off x="839786" y="3757749"/>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hteck 1">
            <a:extLst>
              <a:ext uri="{FF2B5EF4-FFF2-40B4-BE49-F238E27FC236}">
                <a16:creationId xmlns:a16="http://schemas.microsoft.com/office/drawing/2014/main" id="{FF67CD43-8555-79C8-361F-65627BEB1770}"/>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246911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INFEKTIONSKRANKHEITEN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1847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VON ZECKEN ÜBERTRAGENE INFEKTIONSKRANKHEITEN</a:t>
            </a:r>
          </a:p>
        </p:txBody>
      </p:sp>
      <p:sp>
        <p:nvSpPr>
          <p:cNvPr id="23" name="Inhaltsplatzhalter 9">
            <a:extLst>
              <a:ext uri="{FF2B5EF4-FFF2-40B4-BE49-F238E27FC236}">
                <a16:creationId xmlns:a16="http://schemas.microsoft.com/office/drawing/2014/main" id="{47DFFAE5-6A14-04ED-21CA-DAF4BE66FD0D}"/>
              </a:ext>
            </a:extLst>
          </p:cNvPr>
          <p:cNvSpPr txBox="1">
            <a:spLocks/>
          </p:cNvSpPr>
          <p:nvPr/>
        </p:nvSpPr>
        <p:spPr bwMode="gray">
          <a:xfrm>
            <a:off x="6132511" y="1380578"/>
            <a:ext cx="5219701" cy="3478798"/>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err="1">
                <a:solidFill>
                  <a:srgbClr val="539E38"/>
                </a:solidFill>
                <a:latin typeface="Roboto" panose="02000000000000000000" pitchFamily="2" charset="0"/>
                <a:ea typeface="Roboto" panose="02000000000000000000" pitchFamily="2" charset="0"/>
              </a:rPr>
              <a:t>Hyalomma-Jadgzecke</a:t>
            </a:r>
            <a:endParaRPr lang="de-DE" sz="1800">
              <a:solidFill>
                <a:srgbClr val="539E38"/>
              </a:solidFill>
              <a:latin typeface="Roboto" panose="02000000000000000000" pitchFamily="2" charset="0"/>
              <a:ea typeface="Roboto" panose="02000000000000000000" pitchFamily="2" charset="0"/>
            </a:endParaRP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Langsame Ausbreitung der Larven von Süd- nach Norddeutschland durch Zugvögel</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Bislang kaum adulte </a:t>
            </a:r>
            <a:r>
              <a:rPr lang="de-DE" sz="1800" err="1">
                <a:latin typeface="Roboto" panose="02000000000000000000" pitchFamily="2" charset="0"/>
                <a:ea typeface="Roboto" panose="02000000000000000000" pitchFamily="2" charset="0"/>
              </a:rPr>
              <a:t>Hyalomma</a:t>
            </a:r>
            <a:r>
              <a:rPr lang="de-DE" sz="1800">
                <a:latin typeface="Roboto" panose="02000000000000000000" pitchFamily="2" charset="0"/>
                <a:ea typeface="Roboto" panose="02000000000000000000" pitchFamily="2" charset="0"/>
              </a:rPr>
              <a:t>-Zecken in Deutschland gesichtet worden</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Jagt aktiv</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Hauptüberträger des Krim-Kongo-Hämorrhagischen Fiebers (CCHF) </a:t>
            </a:r>
            <a:r>
              <a:rPr lang="de-DE" sz="1800">
                <a:latin typeface="Roboto" panose="02000000000000000000" pitchFamily="2" charset="0"/>
                <a:ea typeface="Roboto" panose="02000000000000000000" pitchFamily="2" charset="0"/>
                <a:sym typeface="Wingdings" pitchFamily="2" charset="2"/>
              </a:rPr>
              <a:t> bisher noch nicht in Deutschland nachgewiesen</a:t>
            </a:r>
            <a:endParaRPr lang="de-DE" sz="1800">
              <a:latin typeface="Roboto" panose="02000000000000000000" pitchFamily="2" charset="0"/>
              <a:ea typeface="Roboto" panose="02000000000000000000" pitchFamily="2" charset="0"/>
            </a:endParaRPr>
          </a:p>
          <a:p>
            <a:pPr marL="323850" indent="-220663">
              <a:lnSpc>
                <a:spcPct val="90000"/>
              </a:lnSpc>
              <a:spcBef>
                <a:spcPts val="1000"/>
              </a:spcBef>
              <a:buClr>
                <a:srgbClr val="539E38"/>
              </a:buClr>
            </a:pP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p:txBody>
      </p:sp>
      <p:sp>
        <p:nvSpPr>
          <p:cNvPr id="24" name="Inhaltsplatzhalter 9">
            <a:extLst>
              <a:ext uri="{FF2B5EF4-FFF2-40B4-BE49-F238E27FC236}">
                <a16:creationId xmlns:a16="http://schemas.microsoft.com/office/drawing/2014/main" id="{8BA32833-8E78-667B-A2D2-C197B74D723B}"/>
              </a:ext>
            </a:extLst>
          </p:cNvPr>
          <p:cNvSpPr>
            <a:spLocks noGrp="1"/>
          </p:cNvSpPr>
          <p:nvPr>
            <p:ph idx="1"/>
          </p:nvPr>
        </p:nvSpPr>
        <p:spPr>
          <a:xfrm>
            <a:off x="839788" y="1380578"/>
            <a:ext cx="5219700" cy="3478800"/>
          </a:xfrm>
        </p:spPr>
        <p:txBody>
          <a:bodyPr>
            <a:normAutofit/>
          </a:bodyPr>
          <a:lstStyle/>
          <a:p>
            <a:pPr marL="0" indent="0">
              <a:buNone/>
            </a:pPr>
            <a:r>
              <a:rPr lang="de-DE" sz="1800">
                <a:solidFill>
                  <a:srgbClr val="539E38"/>
                </a:solidFill>
                <a:latin typeface="Roboto" panose="02000000000000000000" pitchFamily="2" charset="0"/>
                <a:ea typeface="Roboto" panose="02000000000000000000" pitchFamily="2" charset="0"/>
              </a:rPr>
              <a:t>Gemeiner Holzbock</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Häufigste Art in Deutschland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Hauptüberträger der Frühsommer-Meningoenzephalitis (FSME) und Borreliose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Aktuell Ausbreitung v.a. in Bayern und Baden-Württemberg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Impfung gegen FSME möglich</a:t>
            </a: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p:txBody>
      </p:sp>
      <p:cxnSp>
        <p:nvCxnSpPr>
          <p:cNvPr id="7" name="Gerade Verbindung 6">
            <a:extLst>
              <a:ext uri="{FF2B5EF4-FFF2-40B4-BE49-F238E27FC236}">
                <a16:creationId xmlns:a16="http://schemas.microsoft.com/office/drawing/2014/main" id="{8BBEAE35-F208-409E-C031-3AE9087826AE}"/>
              </a:ext>
            </a:extLst>
          </p:cNvPr>
          <p:cNvCxnSpPr/>
          <p:nvPr/>
        </p:nvCxnSpPr>
        <p:spPr>
          <a:xfrm>
            <a:off x="839788" y="1711232"/>
            <a:ext cx="52197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Gerade Verbindung 26">
            <a:extLst>
              <a:ext uri="{FF2B5EF4-FFF2-40B4-BE49-F238E27FC236}">
                <a16:creationId xmlns:a16="http://schemas.microsoft.com/office/drawing/2014/main" id="{BE6B05CD-6984-B195-30D4-87427016FAAD}"/>
              </a:ext>
            </a:extLst>
          </p:cNvPr>
          <p:cNvCxnSpPr/>
          <p:nvPr/>
        </p:nvCxnSpPr>
        <p:spPr>
          <a:xfrm>
            <a:off x="6132510" y="1711232"/>
            <a:ext cx="5219702"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Grafik 11" descr="Insekt mit einfarbiger Füllung">
            <a:extLst>
              <a:ext uri="{FF2B5EF4-FFF2-40B4-BE49-F238E27FC236}">
                <a16:creationId xmlns:a16="http://schemas.microsoft.com/office/drawing/2014/main" id="{EF28AE90-3828-5E3E-27F5-CA21B500A0A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55883" y="336821"/>
            <a:ext cx="1051200" cy="1051200"/>
          </a:xfrm>
          <a:prstGeom prst="rect">
            <a:avLst/>
          </a:prstGeom>
        </p:spPr>
      </p:pic>
      <p:sp>
        <p:nvSpPr>
          <p:cNvPr id="2" name="Rechteck 1">
            <a:extLst>
              <a:ext uri="{FF2B5EF4-FFF2-40B4-BE49-F238E27FC236}">
                <a16:creationId xmlns:a16="http://schemas.microsoft.com/office/drawing/2014/main" id="{738AA953-42B2-BD49-C301-10AF81821EAF}"/>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1642098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INFEKTIONSKRANKHEITEN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1390062"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ALGEN</a:t>
            </a:r>
          </a:p>
        </p:txBody>
      </p:sp>
      <p:sp>
        <p:nvSpPr>
          <p:cNvPr id="23" name="Inhaltsplatzhalter 9">
            <a:extLst>
              <a:ext uri="{FF2B5EF4-FFF2-40B4-BE49-F238E27FC236}">
                <a16:creationId xmlns:a16="http://schemas.microsoft.com/office/drawing/2014/main" id="{47DFFAE5-6A14-04ED-21CA-DAF4BE66FD0D}"/>
              </a:ext>
            </a:extLst>
          </p:cNvPr>
          <p:cNvSpPr txBox="1">
            <a:spLocks/>
          </p:cNvSpPr>
          <p:nvPr/>
        </p:nvSpPr>
        <p:spPr bwMode="gray">
          <a:xfrm>
            <a:off x="6132511" y="1380582"/>
            <a:ext cx="5219701" cy="2930159"/>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err="1">
                <a:solidFill>
                  <a:srgbClr val="539E38"/>
                </a:solidFill>
                <a:latin typeface="Roboto" panose="02000000000000000000" pitchFamily="2" charset="0"/>
                <a:ea typeface="Roboto" panose="02000000000000000000" pitchFamily="2" charset="0"/>
              </a:rPr>
              <a:t>Vibriobakterien</a:t>
            </a:r>
            <a:endParaRPr lang="de-DE" sz="1800">
              <a:solidFill>
                <a:srgbClr val="539E38"/>
              </a:solidFill>
              <a:latin typeface="Roboto" panose="02000000000000000000" pitchFamily="2" charset="0"/>
              <a:ea typeface="Roboto" panose="02000000000000000000" pitchFamily="2" charset="0"/>
            </a:endParaRP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Vorkommen: in Deutschland hauptsächlich in der Ost- &amp; Nordsee</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Generell v.a. in Ländern/Regionen mit niedrigen Hygienestandards</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Können Wundinfektionen oder Entzündungen des Magen-Darm-Trakts hervorrufen</a:t>
            </a:r>
          </a:p>
          <a:p>
            <a:endParaRPr lang="de-DE" sz="1800">
              <a:latin typeface="Roboto" panose="02000000000000000000" pitchFamily="2" charset="0"/>
              <a:ea typeface="Roboto" panose="02000000000000000000" pitchFamily="2" charset="0"/>
            </a:endParaRPr>
          </a:p>
        </p:txBody>
      </p:sp>
      <p:sp>
        <p:nvSpPr>
          <p:cNvPr id="24" name="Inhaltsplatzhalter 9">
            <a:extLst>
              <a:ext uri="{FF2B5EF4-FFF2-40B4-BE49-F238E27FC236}">
                <a16:creationId xmlns:a16="http://schemas.microsoft.com/office/drawing/2014/main" id="{8BA32833-8E78-667B-A2D2-C197B74D723B}"/>
              </a:ext>
            </a:extLst>
          </p:cNvPr>
          <p:cNvSpPr>
            <a:spLocks noGrp="1"/>
          </p:cNvSpPr>
          <p:nvPr>
            <p:ph idx="1"/>
          </p:nvPr>
        </p:nvSpPr>
        <p:spPr>
          <a:xfrm>
            <a:off x="852737" y="1380582"/>
            <a:ext cx="5219700" cy="3478800"/>
          </a:xfrm>
        </p:spPr>
        <p:txBody>
          <a:bodyPr>
            <a:normAutofit/>
          </a:bodyPr>
          <a:lstStyle/>
          <a:p>
            <a:pPr marL="0" indent="0">
              <a:buNone/>
            </a:pPr>
            <a:r>
              <a:rPr lang="de-DE" sz="1800">
                <a:solidFill>
                  <a:srgbClr val="539E38"/>
                </a:solidFill>
                <a:latin typeface="Roboto" panose="02000000000000000000" pitchFamily="2" charset="0"/>
                <a:ea typeface="Roboto" panose="02000000000000000000" pitchFamily="2" charset="0"/>
              </a:rPr>
              <a:t>Blaualgen/</a:t>
            </a:r>
            <a:r>
              <a:rPr lang="de-DE" sz="1800" err="1">
                <a:solidFill>
                  <a:srgbClr val="539E38"/>
                </a:solidFill>
                <a:latin typeface="Roboto" panose="02000000000000000000" pitchFamily="2" charset="0"/>
                <a:ea typeface="Roboto" panose="02000000000000000000" pitchFamily="2" charset="0"/>
              </a:rPr>
              <a:t>Cyanobakterien</a:t>
            </a:r>
            <a:endParaRPr lang="de-DE" sz="18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Vorkommen: in Seen und in der Ostsee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Können u.a. Hautreizungen verursachen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Merkmale: starke Trübung des Gewässers, Häufung an Ufernähe/in Buchten, dichte grün-/bläulich schimmernde, schlieren-artige Teppiche</a:t>
            </a:r>
          </a:p>
          <a:p>
            <a:endParaRPr lang="de-DE" sz="1800">
              <a:latin typeface="Roboto" panose="02000000000000000000" pitchFamily="2" charset="0"/>
              <a:ea typeface="Roboto" panose="02000000000000000000" pitchFamily="2" charset="0"/>
            </a:endParaRPr>
          </a:p>
        </p:txBody>
      </p:sp>
      <p:cxnSp>
        <p:nvCxnSpPr>
          <p:cNvPr id="7" name="Gerade Verbindung 6">
            <a:extLst>
              <a:ext uri="{FF2B5EF4-FFF2-40B4-BE49-F238E27FC236}">
                <a16:creationId xmlns:a16="http://schemas.microsoft.com/office/drawing/2014/main" id="{8BBEAE35-F208-409E-C031-3AE9087826AE}"/>
              </a:ext>
            </a:extLst>
          </p:cNvPr>
          <p:cNvCxnSpPr/>
          <p:nvPr/>
        </p:nvCxnSpPr>
        <p:spPr>
          <a:xfrm>
            <a:off x="839788" y="1698169"/>
            <a:ext cx="52197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Gerade Verbindung 26">
            <a:extLst>
              <a:ext uri="{FF2B5EF4-FFF2-40B4-BE49-F238E27FC236}">
                <a16:creationId xmlns:a16="http://schemas.microsoft.com/office/drawing/2014/main" id="{BE6B05CD-6984-B195-30D4-87427016FAAD}"/>
              </a:ext>
            </a:extLst>
          </p:cNvPr>
          <p:cNvCxnSpPr/>
          <p:nvPr/>
        </p:nvCxnSpPr>
        <p:spPr>
          <a:xfrm>
            <a:off x="6132510" y="1698169"/>
            <a:ext cx="5219702" cy="0"/>
          </a:xfrm>
          <a:prstGeom prst="line">
            <a:avLst/>
          </a:prstGeom>
        </p:spPr>
        <p:style>
          <a:lnRef idx="3">
            <a:schemeClr val="accent1"/>
          </a:lnRef>
          <a:fillRef idx="0">
            <a:schemeClr val="accent1"/>
          </a:fillRef>
          <a:effectRef idx="2">
            <a:schemeClr val="accent1"/>
          </a:effectRef>
          <a:fontRef idx="minor">
            <a:schemeClr val="tx1"/>
          </a:fontRef>
        </p:style>
      </p:cxnSp>
      <p:pic>
        <p:nvPicPr>
          <p:cNvPr id="3" name="Grafik 2" descr="Seetang mit einfarbiger Füllung">
            <a:extLst>
              <a:ext uri="{FF2B5EF4-FFF2-40B4-BE49-F238E27FC236}">
                <a16:creationId xmlns:a16="http://schemas.microsoft.com/office/drawing/2014/main" id="{3DFDFBF4-6515-BFE5-8EBC-419E381EF8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1387" y="206191"/>
            <a:ext cx="1051200" cy="1051200"/>
          </a:xfrm>
          <a:prstGeom prst="rect">
            <a:avLst/>
          </a:prstGeom>
        </p:spPr>
      </p:pic>
      <p:sp>
        <p:nvSpPr>
          <p:cNvPr id="2" name="Rechteck 1">
            <a:extLst>
              <a:ext uri="{FF2B5EF4-FFF2-40B4-BE49-F238E27FC236}">
                <a16:creationId xmlns:a16="http://schemas.microsoft.com/office/drawing/2014/main" id="{0AC04F46-96BD-9160-E0D9-6C69864B17B5}"/>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78568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INFEKTIONSKRANKHEITEN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699602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FSME Risikogebiete in Deutschland 2010 vs. 2022</a:t>
            </a:r>
          </a:p>
        </p:txBody>
      </p:sp>
      <p:pic>
        <p:nvPicPr>
          <p:cNvPr id="12" name="Grafik 11" descr="Ein Bild, das Karte enthält.&#10;&#10;Automatisch generierte Beschreibung">
            <a:extLst>
              <a:ext uri="{FF2B5EF4-FFF2-40B4-BE49-F238E27FC236}">
                <a16:creationId xmlns:a16="http://schemas.microsoft.com/office/drawing/2014/main" id="{EBD1CCA5-2F8B-66BD-BA85-CF084D88DA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788" y="1376363"/>
            <a:ext cx="6716162" cy="4365104"/>
          </a:xfrm>
          <a:prstGeom prst="rect">
            <a:avLst/>
          </a:prstGeom>
        </p:spPr>
      </p:pic>
      <p:pic>
        <p:nvPicPr>
          <p:cNvPr id="13" name="Grafik 12" descr="Ein Bild, das Karte enthält.&#10;&#10;Automatisch generierte Beschreibung">
            <a:extLst>
              <a:ext uri="{FF2B5EF4-FFF2-40B4-BE49-F238E27FC236}">
                <a16:creationId xmlns:a16="http://schemas.microsoft.com/office/drawing/2014/main" id="{C3962283-E13C-7711-3C8F-90A4E541FF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59209" y="880079"/>
            <a:ext cx="3889722" cy="5768912"/>
          </a:xfrm>
          <a:prstGeom prst="rect">
            <a:avLst/>
          </a:prstGeom>
        </p:spPr>
      </p:pic>
    </p:spTree>
    <p:extLst>
      <p:ext uri="{BB962C8B-B14F-4D97-AF65-F5344CB8AC3E}">
        <p14:creationId xmlns:p14="http://schemas.microsoft.com/office/powerpoint/2010/main" val="13956390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209</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79086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lang="de-DE" sz="2300" b="0">
                <a:solidFill>
                  <a:schemeClr val="accent1"/>
                </a:solidFill>
                <a:latin typeface="Roboto"/>
                <a:ea typeface="Roboto"/>
              </a:rPr>
              <a:t>VERBREITUNG ASIATISCHE TIGERMÜCKE 2011 VS. 2017</a:t>
            </a:r>
            <a:endParaRPr lang="de-DE"/>
          </a:p>
        </p:txBody>
      </p:sp>
      <p:pic>
        <p:nvPicPr>
          <p:cNvPr id="5" name="Picture 10" descr="ECDC_vbornet_maps_high_res_Aalbopictus_distr_june2011">
            <a:extLst>
              <a:ext uri="{FF2B5EF4-FFF2-40B4-BE49-F238E27FC236}">
                <a16:creationId xmlns:a16="http://schemas.microsoft.com/office/drawing/2014/main" id="{F1B69115-EB7A-9D3D-D93C-FF17DED55E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9474" y="1542085"/>
            <a:ext cx="4970158" cy="46190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Grafik 5">
            <a:extLst>
              <a:ext uri="{FF2B5EF4-FFF2-40B4-BE49-F238E27FC236}">
                <a16:creationId xmlns:a16="http://schemas.microsoft.com/office/drawing/2014/main" id="{725BD2F6-8625-0456-3F27-1DE03184AB67}"/>
              </a:ext>
            </a:extLst>
          </p:cNvPr>
          <p:cNvPicPr>
            <a:picLocks noChangeAspect="1"/>
          </p:cNvPicPr>
          <p:nvPr/>
        </p:nvPicPr>
        <p:blipFill>
          <a:blip r:embed="rId4"/>
          <a:stretch>
            <a:fillRect/>
          </a:stretch>
        </p:blipFill>
        <p:spPr>
          <a:xfrm>
            <a:off x="6099516" y="1437094"/>
            <a:ext cx="5708649" cy="4723995"/>
          </a:xfrm>
          <a:prstGeom prst="rect">
            <a:avLst/>
          </a:prstGeom>
        </p:spPr>
      </p:pic>
      <p:sp>
        <p:nvSpPr>
          <p:cNvPr id="7" name="Textfeld 6">
            <a:extLst>
              <a:ext uri="{FF2B5EF4-FFF2-40B4-BE49-F238E27FC236}">
                <a16:creationId xmlns:a16="http://schemas.microsoft.com/office/drawing/2014/main" id="{8059E79B-D5A3-BEC1-98DD-840D4598392A}"/>
              </a:ext>
            </a:extLst>
          </p:cNvPr>
          <p:cNvSpPr txBox="1"/>
          <p:nvPr/>
        </p:nvSpPr>
        <p:spPr>
          <a:xfrm>
            <a:off x="8923262" y="6161089"/>
            <a:ext cx="2484983" cy="253916"/>
          </a:xfrm>
          <a:prstGeom prst="rect">
            <a:avLst/>
          </a:prstGeom>
          <a:noFill/>
        </p:spPr>
        <p:txBody>
          <a:bodyPr wrap="square" rtlCol="0">
            <a:spAutoFit/>
          </a:bodyPr>
          <a:lstStyle/>
          <a:p>
            <a:r>
              <a:rPr lang="de-DE" sz="1050">
                <a:solidFill>
                  <a:schemeClr val="tx2"/>
                </a:solidFill>
              </a:rPr>
              <a:t>Quelle: </a:t>
            </a:r>
            <a:r>
              <a:rPr lang="de-DE" sz="1050" err="1">
                <a:solidFill>
                  <a:schemeClr val="tx2"/>
                </a:solidFill>
              </a:rPr>
              <a:t>Semenza</a:t>
            </a:r>
            <a:r>
              <a:rPr lang="de-DE" sz="1050">
                <a:solidFill>
                  <a:schemeClr val="tx2"/>
                </a:solidFill>
              </a:rPr>
              <a:t> &amp; Suk 2017</a:t>
            </a:r>
          </a:p>
        </p:txBody>
      </p:sp>
      <p:sp>
        <p:nvSpPr>
          <p:cNvPr id="8" name="Titel 1">
            <a:extLst>
              <a:ext uri="{FF2B5EF4-FFF2-40B4-BE49-F238E27FC236}">
                <a16:creationId xmlns:a16="http://schemas.microsoft.com/office/drawing/2014/main" id="{EDE26868-580C-3D3C-CE32-0641ED4F0891}"/>
              </a:ext>
            </a:extLst>
          </p:cNvPr>
          <p:cNvSpPr txBox="1">
            <a:spLocks/>
          </p:cNvSpPr>
          <p:nvPr/>
        </p:nvSpPr>
        <p:spPr bwMode="gray">
          <a:xfrm>
            <a:off x="839787" y="6431822"/>
            <a:ext cx="6580343"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a:t>
            </a:r>
            <a:r>
              <a:rPr lang="de-DE" sz="1200">
                <a:solidFill>
                  <a:sysClr val="window" lastClr="FFFFFF"/>
                </a:solidFill>
                <a:latin typeface="Roboto" panose="02000000000000000000" pitchFamily="2" charset="0"/>
                <a:ea typeface="Roboto" panose="02000000000000000000" pitchFamily="2" charset="0"/>
              </a:rPr>
              <a:t>VEKTORBEDINGTE INFEKTIONSKRANKHEITEN</a:t>
            </a:r>
            <a:endPar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940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A411EECC-68E8-4B78-BAE2-06C4114CA9EB}"/>
              </a:ext>
            </a:extLst>
          </p:cNvPr>
          <p:cNvSpPr txBox="1"/>
          <p:nvPr/>
        </p:nvSpPr>
        <p:spPr>
          <a:xfrm>
            <a:off x="2836817" y="2305615"/>
            <a:ext cx="6518366" cy="2246769"/>
          </a:xfrm>
          <a:prstGeom prst="rect">
            <a:avLst/>
          </a:prstGeom>
          <a:solidFill>
            <a:srgbClr val="E8F3D6"/>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„Gesundheit bedeutet Leistungsfähigkeit.“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7280813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210</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63084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FSME &amp; BORRELIOSE KARTE DEUTSCHLAND</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8" name="Textfeld 7">
            <a:extLst>
              <a:ext uri="{FF2B5EF4-FFF2-40B4-BE49-F238E27FC236}">
                <a16:creationId xmlns:a16="http://schemas.microsoft.com/office/drawing/2014/main" id="{A6B6C8D8-3E64-6308-1FF9-2E79890BC2A6}"/>
              </a:ext>
            </a:extLst>
          </p:cNvPr>
          <p:cNvSpPr txBox="1"/>
          <p:nvPr/>
        </p:nvSpPr>
        <p:spPr>
          <a:xfrm>
            <a:off x="4655332" y="3113529"/>
            <a:ext cx="2808312" cy="630942"/>
          </a:xfrm>
          <a:prstGeom prst="rect">
            <a:avLst/>
          </a:prstGeom>
          <a:noFill/>
        </p:spPr>
        <p:txBody>
          <a:bodyPr wrap="square" rtlCol="0">
            <a:spAutoFit/>
          </a:bodyPr>
          <a:lstStyle/>
          <a:p>
            <a:pPr algn="l"/>
            <a:r>
              <a:rPr lang="de-DE" sz="3500">
                <a:latin typeface="Roboto" panose="02000000000000000000" pitchFamily="2" charset="0"/>
                <a:ea typeface="Roboto" panose="02000000000000000000" pitchFamily="2" charset="0"/>
                <a:hlinkClick r:id="rId3"/>
              </a:rPr>
              <a:t>Zeckenatlas</a:t>
            </a:r>
            <a:endParaRPr lang="de-DE" sz="3500">
              <a:latin typeface="Roboto" panose="02000000000000000000" pitchFamily="2" charset="0"/>
              <a:ea typeface="Roboto" panose="02000000000000000000" pitchFamily="2" charset="0"/>
            </a:endParaRPr>
          </a:p>
        </p:txBody>
      </p:sp>
      <p:sp>
        <p:nvSpPr>
          <p:cNvPr id="6" name="Titel 1">
            <a:extLst>
              <a:ext uri="{FF2B5EF4-FFF2-40B4-BE49-F238E27FC236}">
                <a16:creationId xmlns:a16="http://schemas.microsoft.com/office/drawing/2014/main" id="{EE0A92B2-346A-D7EE-373C-2F370811F63E}"/>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Tree>
    <p:extLst>
      <p:ext uri="{BB962C8B-B14F-4D97-AF65-F5344CB8AC3E}">
        <p14:creationId xmlns:p14="http://schemas.microsoft.com/office/powerpoint/2010/main" val="413179565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211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INFEKTIONSKRANKHEITEN</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6408192"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ZUNAHME VON INFEKTIONSKRANKHEITEN</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39788" y="2475787"/>
            <a:ext cx="10512424" cy="3807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Klimawandel und Vektoren</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Ansiedlung von nicht-heimischer Tier- und Erregerarten aufgrund milder werdender Winter und wärmer werdender Sommer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Ausbreitung von Vektoren (heimisch &amp; nicht-heimisch) Richtung Norden Deutschlands und Europas aufgrund steigender Durchschnittstemperaturen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Ggf. schnellere evolutionäre Entwicklung von Mücken aufgrund steigender Temperaturen und des CO</a:t>
            </a:r>
            <a:r>
              <a:rPr lang="de-DE" sz="1800" baseline="-25000">
                <a:latin typeface="Roboto" panose="02000000000000000000" pitchFamily="2" charset="0"/>
                <a:ea typeface="Roboto" panose="02000000000000000000" pitchFamily="2" charset="0"/>
              </a:rPr>
              <a:t>2</a:t>
            </a:r>
            <a:r>
              <a:rPr lang="de-DE" sz="1800">
                <a:latin typeface="Roboto" panose="02000000000000000000" pitchFamily="2" charset="0"/>
                <a:ea typeface="Roboto" panose="02000000000000000000" pitchFamily="2" charset="0"/>
              </a:rPr>
              <a:t>-Levels </a:t>
            </a:r>
            <a:r>
              <a:rPr lang="de-DE" sz="1800">
                <a:latin typeface="Roboto" panose="02000000000000000000" pitchFamily="2" charset="0"/>
                <a:ea typeface="Roboto" panose="02000000000000000000" pitchFamily="2" charset="0"/>
                <a:sym typeface="Wingdings" pitchFamily="2" charset="2"/>
              </a:rPr>
              <a:t> schnellere Ausbreitungsrate</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Veränderung der jährlichen Aktivitätsperioden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Höhere Überlebenschancen für Vektoren bei milderen Wintern</a:t>
            </a:r>
          </a:p>
          <a:p>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cxnSp>
        <p:nvCxnSpPr>
          <p:cNvPr id="17" name="Gerade Verbindung 16">
            <a:extLst>
              <a:ext uri="{FF2B5EF4-FFF2-40B4-BE49-F238E27FC236}">
                <a16:creationId xmlns:a16="http://schemas.microsoft.com/office/drawing/2014/main" id="{BF7A07CD-7EDD-4927-3117-AF76652A6E60}"/>
              </a:ext>
            </a:extLst>
          </p:cNvPr>
          <p:cNvCxnSpPr/>
          <p:nvPr/>
        </p:nvCxnSpPr>
        <p:spPr>
          <a:xfrm>
            <a:off x="839788" y="2844457"/>
            <a:ext cx="521970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E3F4B757-69DF-1417-9203-7127C7B33653}"/>
              </a:ext>
            </a:extLst>
          </p:cNvPr>
          <p:cNvGrpSpPr/>
          <p:nvPr/>
        </p:nvGrpSpPr>
        <p:grpSpPr>
          <a:xfrm>
            <a:off x="876548" y="1479069"/>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Vektoren = Zwischenwirte, wie z.B. Zecken oder Mücken, die Krankheitserreger von einem Hauptwirt auf einen anderen Wirt übertragen</a:t>
              </a:r>
            </a:p>
          </p:txBody>
        </p:sp>
      </p:grpSp>
      <p:sp>
        <p:nvSpPr>
          <p:cNvPr id="2" name="Rechteck 1">
            <a:extLst>
              <a:ext uri="{FF2B5EF4-FFF2-40B4-BE49-F238E27FC236}">
                <a16:creationId xmlns:a16="http://schemas.microsoft.com/office/drawing/2014/main" id="{BB9C8D60-12B4-EEC3-7D46-80A805C6FBFA}"/>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676492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212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036592"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BEDEUTUNG FÜR DIE GESUNDHEIT </a:t>
            </a:r>
          </a:p>
        </p:txBody>
      </p:sp>
      <p:sp>
        <p:nvSpPr>
          <p:cNvPr id="7" name="Inhaltsplatzhalter 9">
            <a:extLst>
              <a:ext uri="{FF2B5EF4-FFF2-40B4-BE49-F238E27FC236}">
                <a16:creationId xmlns:a16="http://schemas.microsoft.com/office/drawing/2014/main" id="{31C3CB6E-4E4A-B501-D104-9B72D1C7B544}"/>
              </a:ext>
            </a:extLst>
          </p:cNvPr>
          <p:cNvSpPr>
            <a:spLocks noGrp="1"/>
          </p:cNvSpPr>
          <p:nvPr>
            <p:ph idx="1"/>
          </p:nvPr>
        </p:nvSpPr>
        <p:spPr>
          <a:xfrm>
            <a:off x="839787" y="1376363"/>
            <a:ext cx="10512425" cy="3478800"/>
          </a:xfrm>
        </p:spPr>
        <p:txBody>
          <a:bodyPr>
            <a:normAutofit/>
          </a:body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Je nach Erreger sind die gesundheitlichen Auswirkungen unterschiedlich</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Hautreizungen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Grippeähnliche Symptome</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Schüttelfrost</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Fieber</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Gelenkschmerzen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Neurologische Beeinträchtigungen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Besonders betroffen sind Personen, die sich viel in der Natur (Wälder, Wiesen, Feuchtgebiete) aufhalten, insbesondere während der Dämmerung in den warmen Monaten</a:t>
            </a:r>
          </a:p>
        </p:txBody>
      </p:sp>
      <p:sp>
        <p:nvSpPr>
          <p:cNvPr id="2" name="Rechteck 1">
            <a:extLst>
              <a:ext uri="{FF2B5EF4-FFF2-40B4-BE49-F238E27FC236}">
                <a16:creationId xmlns:a16="http://schemas.microsoft.com/office/drawing/2014/main" id="{2C814DE7-48C3-6DF6-121F-52DDDD136483}"/>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268843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213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1875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ZECKE RICHTIG ENTFERNEN</a:t>
            </a:r>
          </a:p>
        </p:txBody>
      </p:sp>
      <p:pic>
        <p:nvPicPr>
          <p:cNvPr id="8" name="Grafik 7">
            <a:hlinkClick r:id="rId3"/>
            <a:extLst>
              <a:ext uri="{FF2B5EF4-FFF2-40B4-BE49-F238E27FC236}">
                <a16:creationId xmlns:a16="http://schemas.microsoft.com/office/drawing/2014/main" id="{A8B80DEE-1997-536C-18A4-651CEB4ABF1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58983" y="972475"/>
            <a:ext cx="9181090" cy="5151613"/>
          </a:xfrm>
          <a:prstGeom prst="rect">
            <a:avLst/>
          </a:prstGeom>
        </p:spPr>
      </p:pic>
      <p:sp>
        <p:nvSpPr>
          <p:cNvPr id="10" name="Textfeld 9">
            <a:extLst>
              <a:ext uri="{FF2B5EF4-FFF2-40B4-BE49-F238E27FC236}">
                <a16:creationId xmlns:a16="http://schemas.microsoft.com/office/drawing/2014/main" id="{73F81969-9738-6EAF-F030-067EA9E1D408}"/>
              </a:ext>
            </a:extLst>
          </p:cNvPr>
          <p:cNvSpPr txBox="1"/>
          <p:nvPr/>
        </p:nvSpPr>
        <p:spPr>
          <a:xfrm>
            <a:off x="5630094" y="6094005"/>
            <a:ext cx="5408612" cy="261610"/>
          </a:xfrm>
          <a:prstGeom prst="rect">
            <a:avLst/>
          </a:prstGeom>
          <a:noFill/>
        </p:spPr>
        <p:txBody>
          <a:bodyPr wrap="square" rtlCol="0">
            <a:spAutoFit/>
          </a:bodyPr>
          <a:lstStyle/>
          <a:p>
            <a:r>
              <a:rPr lang="en-US" sz="1100">
                <a:solidFill>
                  <a:schemeClr val="tx1">
                    <a:lumMod val="65000"/>
                    <a:lumOff val="35000"/>
                  </a:schemeClr>
                </a:solidFill>
                <a:latin typeface="Roboto" panose="02000000000000000000" pitchFamily="2" charset="0"/>
                <a:ea typeface="Roboto" panose="02000000000000000000" pitchFamily="2" charset="0"/>
              </a:rPr>
              <a:t>https://</a:t>
            </a:r>
            <a:r>
              <a:rPr lang="en-US" sz="1100" err="1">
                <a:solidFill>
                  <a:schemeClr val="tx1">
                    <a:lumMod val="65000"/>
                    <a:lumOff val="35000"/>
                  </a:schemeClr>
                </a:solidFill>
                <a:latin typeface="Roboto" panose="02000000000000000000" pitchFamily="2" charset="0"/>
                <a:ea typeface="Roboto" panose="02000000000000000000" pitchFamily="2" charset="0"/>
              </a:rPr>
              <a:t>www.youtube.com</a:t>
            </a:r>
            <a:r>
              <a:rPr lang="en-US" sz="1100">
                <a:solidFill>
                  <a:schemeClr val="tx1">
                    <a:lumMod val="65000"/>
                    <a:lumOff val="35000"/>
                  </a:schemeClr>
                </a:solidFill>
                <a:latin typeface="Roboto" panose="02000000000000000000" pitchFamily="2" charset="0"/>
                <a:ea typeface="Roboto" panose="02000000000000000000" pitchFamily="2" charset="0"/>
              </a:rPr>
              <a:t>/</a:t>
            </a:r>
            <a:r>
              <a:rPr lang="en-US" sz="1100" err="1">
                <a:solidFill>
                  <a:schemeClr val="tx1">
                    <a:lumMod val="65000"/>
                    <a:lumOff val="35000"/>
                  </a:schemeClr>
                </a:solidFill>
                <a:latin typeface="Roboto" panose="02000000000000000000" pitchFamily="2" charset="0"/>
                <a:ea typeface="Roboto" panose="02000000000000000000" pitchFamily="2" charset="0"/>
              </a:rPr>
              <a:t>watch?v</a:t>
            </a:r>
            <a:r>
              <a:rPr lang="en-US" sz="1100">
                <a:solidFill>
                  <a:schemeClr val="tx1">
                    <a:lumMod val="65000"/>
                    <a:lumOff val="35000"/>
                  </a:schemeClr>
                </a:solidFill>
                <a:latin typeface="Roboto" panose="02000000000000000000" pitchFamily="2" charset="0"/>
                <a:ea typeface="Roboto" panose="02000000000000000000" pitchFamily="2" charset="0"/>
              </a:rPr>
              <a:t>=kq99XOmA_Zs. </a:t>
            </a:r>
            <a:r>
              <a:rPr lang="en-US" sz="1100" err="1">
                <a:solidFill>
                  <a:schemeClr val="tx1">
                    <a:lumMod val="65000"/>
                    <a:lumOff val="35000"/>
                  </a:schemeClr>
                </a:solidFill>
                <a:latin typeface="Roboto" panose="02000000000000000000" pitchFamily="2" charset="0"/>
                <a:ea typeface="Roboto" panose="02000000000000000000" pitchFamily="2" charset="0"/>
              </a:rPr>
              <a:t>Letzter</a:t>
            </a:r>
            <a:r>
              <a:rPr lang="en-US" sz="1100">
                <a:solidFill>
                  <a:schemeClr val="tx1">
                    <a:lumMod val="65000"/>
                    <a:lumOff val="35000"/>
                  </a:schemeClr>
                </a:solidFill>
                <a:latin typeface="Roboto" panose="02000000000000000000" pitchFamily="2" charset="0"/>
                <a:ea typeface="Roboto" panose="02000000000000000000" pitchFamily="2" charset="0"/>
              </a:rPr>
              <a:t> </a:t>
            </a:r>
            <a:r>
              <a:rPr lang="en-US" sz="1100" err="1">
                <a:solidFill>
                  <a:schemeClr val="tx1">
                    <a:lumMod val="65000"/>
                    <a:lumOff val="35000"/>
                  </a:schemeClr>
                </a:solidFill>
                <a:latin typeface="Roboto" panose="02000000000000000000" pitchFamily="2" charset="0"/>
                <a:ea typeface="Roboto" panose="02000000000000000000" pitchFamily="2" charset="0"/>
              </a:rPr>
              <a:t>Zugriff</a:t>
            </a:r>
            <a:r>
              <a:rPr lang="en-US" sz="1100">
                <a:solidFill>
                  <a:schemeClr val="tx1">
                    <a:lumMod val="65000"/>
                    <a:lumOff val="35000"/>
                  </a:schemeClr>
                </a:solidFill>
                <a:latin typeface="Roboto" panose="02000000000000000000" pitchFamily="2" charset="0"/>
                <a:ea typeface="Roboto" panose="02000000000000000000" pitchFamily="2" charset="0"/>
              </a:rPr>
              <a:t> am 26.04.2022</a:t>
            </a:r>
          </a:p>
        </p:txBody>
      </p:sp>
      <p:pic>
        <p:nvPicPr>
          <p:cNvPr id="7" name="Grafik 6">
            <a:extLst>
              <a:ext uri="{FF2B5EF4-FFF2-40B4-BE49-F238E27FC236}">
                <a16:creationId xmlns:a16="http://schemas.microsoft.com/office/drawing/2014/main" id="{3B2ABF1C-9696-827A-9379-0F6ED13C9C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947" y="336821"/>
            <a:ext cx="662928" cy="723600"/>
          </a:xfrm>
          <a:prstGeom prst="rect">
            <a:avLst/>
          </a:prstGeom>
        </p:spPr>
      </p:pic>
      <p:sp>
        <p:nvSpPr>
          <p:cNvPr id="3" name="Rechteck 2">
            <a:extLst>
              <a:ext uri="{FF2B5EF4-FFF2-40B4-BE49-F238E27FC236}">
                <a16:creationId xmlns:a16="http://schemas.microsoft.com/office/drawing/2014/main" id="{FFADD70F-B8C1-61EA-433F-623B3D0E9667}"/>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43018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10">
            <a:extLst>
              <a:ext uri="{FF2B5EF4-FFF2-40B4-BE49-F238E27FC236}">
                <a16:creationId xmlns:a16="http://schemas.microsoft.com/office/drawing/2014/main" id="{55EA5376-3641-F2DC-9C85-904DCBAA645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3093"/>
          <a:stretch/>
        </p:blipFill>
        <p:spPr>
          <a:xfrm>
            <a:off x="1136469" y="1020295"/>
            <a:ext cx="9692640" cy="5199194"/>
          </a:xfrm>
        </p:spPr>
      </p:pic>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214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0627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SCHUTZ VOR ZECKEN &amp; MÜCKEN I</a:t>
            </a:r>
          </a:p>
        </p:txBody>
      </p:sp>
      <p:sp>
        <p:nvSpPr>
          <p:cNvPr id="10" name="Textfeld 9">
            <a:extLst>
              <a:ext uri="{FF2B5EF4-FFF2-40B4-BE49-F238E27FC236}">
                <a16:creationId xmlns:a16="http://schemas.microsoft.com/office/drawing/2014/main" id="{73F81969-9738-6EAF-F030-067EA9E1D408}"/>
              </a:ext>
            </a:extLst>
          </p:cNvPr>
          <p:cNvSpPr txBox="1"/>
          <p:nvPr/>
        </p:nvSpPr>
        <p:spPr>
          <a:xfrm>
            <a:off x="5540557" y="6155065"/>
            <a:ext cx="5811656" cy="261610"/>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Pfizer. FSME-Vorsorgemaßnahmen. In: </a:t>
            </a:r>
            <a:r>
              <a:rPr lang="de-DE" sz="1100" err="1">
                <a:solidFill>
                  <a:schemeClr val="tx2"/>
                </a:solidFill>
                <a:latin typeface="Roboto" panose="02000000000000000000" pitchFamily="2" charset="0"/>
                <a:ea typeface="Roboto" panose="02000000000000000000" pitchFamily="2" charset="0"/>
              </a:rPr>
              <a:t>PFI_FMSE_Infografik_Vorsorge.pdf</a:t>
            </a:r>
            <a:r>
              <a:rPr lang="de-DE" sz="1100">
                <a:solidFill>
                  <a:schemeClr val="tx2"/>
                </a:solidFill>
                <a:latin typeface="Roboto" panose="02000000000000000000" pitchFamily="2" charset="0"/>
                <a:ea typeface="Roboto" panose="02000000000000000000" pitchFamily="2" charset="0"/>
              </a:rPr>
              <a:t>, </a:t>
            </a:r>
            <a:r>
              <a:rPr lang="de-DE" sz="1100" err="1">
                <a:solidFill>
                  <a:schemeClr val="tx2"/>
                </a:solidFill>
                <a:latin typeface="Roboto" panose="02000000000000000000" pitchFamily="2" charset="0"/>
                <a:ea typeface="Roboto" panose="02000000000000000000" pitchFamily="2" charset="0"/>
              </a:rPr>
              <a:t>editor</a:t>
            </a:r>
            <a:r>
              <a:rPr lang="de-DE" sz="1100">
                <a:solidFill>
                  <a:schemeClr val="tx2"/>
                </a:solidFill>
                <a:latin typeface="Roboto" panose="02000000000000000000" pitchFamily="2" charset="0"/>
                <a:ea typeface="Roboto" panose="02000000000000000000" pitchFamily="2" charset="0"/>
              </a:rPr>
              <a:t>. 2016.</a:t>
            </a:r>
          </a:p>
        </p:txBody>
      </p:sp>
      <p:pic>
        <p:nvPicPr>
          <p:cNvPr id="8" name="Grafik 7">
            <a:extLst>
              <a:ext uri="{FF2B5EF4-FFF2-40B4-BE49-F238E27FC236}">
                <a16:creationId xmlns:a16="http://schemas.microsoft.com/office/drawing/2014/main" id="{3480CBE4-098D-870E-5F89-52265B5473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6287" y="362947"/>
            <a:ext cx="600339" cy="723600"/>
          </a:xfrm>
          <a:prstGeom prst="rect">
            <a:avLst/>
          </a:prstGeom>
        </p:spPr>
      </p:pic>
      <p:sp>
        <p:nvSpPr>
          <p:cNvPr id="2" name="Rechteck 1">
            <a:extLst>
              <a:ext uri="{FF2B5EF4-FFF2-40B4-BE49-F238E27FC236}">
                <a16:creationId xmlns:a16="http://schemas.microsoft.com/office/drawing/2014/main" id="{18CB1B9D-0ED0-143C-9855-7D6DAC1E6BDC}"/>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9020834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215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0627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SCHUTZ VOR ZECKEN &amp; MÜCKEN II</a:t>
            </a:r>
          </a:p>
        </p:txBody>
      </p:sp>
      <p:sp>
        <p:nvSpPr>
          <p:cNvPr id="11" name="Inhaltsplatzhalter 9">
            <a:extLst>
              <a:ext uri="{FF2B5EF4-FFF2-40B4-BE49-F238E27FC236}">
                <a16:creationId xmlns:a16="http://schemas.microsoft.com/office/drawing/2014/main" id="{B2AE6240-F70A-1715-F646-37F1ADAA64EC}"/>
              </a:ext>
            </a:extLst>
          </p:cNvPr>
          <p:cNvSpPr txBox="1">
            <a:spLocks/>
          </p:cNvSpPr>
          <p:nvPr/>
        </p:nvSpPr>
        <p:spPr>
          <a:xfrm>
            <a:off x="839787" y="1376363"/>
            <a:ext cx="10512425" cy="347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Mückennetz beim Camping anbringen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Körper auf Zecken gründlich untersuchen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Achsel- &amp; Kniehöhlen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Genital- &amp; Leistenbereich</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Haaransatz</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Hals/Nacken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Wald und Wiesen während der Dämmerung meiden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Spaziergänge durch Unterholz meiden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Nicht “querfeldein“ gehen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Einverständniserklärung der Eltern zur Zeckenentfernung</a:t>
            </a:r>
          </a:p>
        </p:txBody>
      </p:sp>
      <p:pic>
        <p:nvPicPr>
          <p:cNvPr id="8" name="Grafik 7">
            <a:extLst>
              <a:ext uri="{FF2B5EF4-FFF2-40B4-BE49-F238E27FC236}">
                <a16:creationId xmlns:a16="http://schemas.microsoft.com/office/drawing/2014/main" id="{E7AB669E-B49C-B5C0-0D61-600C3686C6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287" y="362947"/>
            <a:ext cx="600339" cy="723600"/>
          </a:xfrm>
          <a:prstGeom prst="rect">
            <a:avLst/>
          </a:prstGeom>
        </p:spPr>
      </p:pic>
      <p:sp>
        <p:nvSpPr>
          <p:cNvPr id="2" name="Rechteck 1">
            <a:extLst>
              <a:ext uri="{FF2B5EF4-FFF2-40B4-BE49-F238E27FC236}">
                <a16:creationId xmlns:a16="http://schemas.microsoft.com/office/drawing/2014/main" id="{65F25EED-59D2-68EB-63A2-E5D8B86A8181}"/>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477020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832092"/>
          </a:xfrm>
          <a:prstGeom prst="rect">
            <a:avLst/>
          </a:prstGeom>
          <a:solidFill>
            <a:srgbClr val="E8F3D6"/>
          </a:solidFill>
          <a:ln>
            <a:noFill/>
          </a:ln>
        </p:spPr>
        <p:txBody>
          <a:bodyPr wrap="square" lIns="91440" tIns="45720" rIns="91440" bIns="45720" rtlCol="0" anchor="t">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sz="2000">
                <a:solidFill>
                  <a:srgbClr val="16772C"/>
                </a:solidFill>
                <a:latin typeface="Roboto" panose="02000000000000000000" pitchFamily="2" charset="0"/>
                <a:ea typeface="Roboto" panose="02000000000000000000" pitchFamily="2" charset="0"/>
              </a:rPr>
              <a:t>Wir hoffen, dieser Foliensatz hat Euch bei der Umsetzung des Themas Klimawandel und Gesundheit geholfen.</a:t>
            </a:r>
          </a:p>
          <a:p>
            <a:pPr algn="ctr"/>
            <a:endParaRPr lang="de-DE" sz="2000">
              <a:solidFill>
                <a:srgbClr val="16772C"/>
              </a:solidFill>
              <a:latin typeface="Roboto"/>
              <a:ea typeface="Roboto"/>
              <a:cs typeface="Roboto"/>
            </a:endParaRPr>
          </a:p>
          <a:p>
            <a:pPr algn="ctr"/>
            <a:r>
              <a:rPr lang="de-DE" sz="2800">
                <a:solidFill>
                  <a:srgbClr val="16772C"/>
                </a:solidFill>
                <a:latin typeface="Roboto" panose="02000000000000000000" pitchFamily="2" charset="0"/>
                <a:ea typeface="Roboto" panose="02000000000000000000" pitchFamily="2" charset="0"/>
              </a:rPr>
              <a:t>Tschüss und bis zum nächsten Mal</a:t>
            </a:r>
          </a:p>
          <a:p>
            <a:pPr algn="ctr"/>
            <a:r>
              <a:rPr lang="de-DE" sz="2800">
                <a:solidFill>
                  <a:srgbClr val="16772C"/>
                </a:solidFill>
                <a:latin typeface="Roboto" panose="02000000000000000000" pitchFamily="2" charset="0"/>
                <a:ea typeface="Roboto" panose="02000000000000000000" pitchFamily="2" charset="0"/>
              </a:rPr>
              <a:t>Euer KlimaBild-Team</a:t>
            </a: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ABSCHLUSS</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6" name="Grafik 5" descr="Winkegeste Silhouette">
            <a:extLst>
              <a:ext uri="{FF2B5EF4-FFF2-40B4-BE49-F238E27FC236}">
                <a16:creationId xmlns:a16="http://schemas.microsoft.com/office/drawing/2014/main" id="{3930074C-6AA2-52D3-F1E8-D858D70883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0" y="1826954"/>
            <a:ext cx="1930400" cy="1930400"/>
          </a:xfrm>
          <a:prstGeom prst="rect">
            <a:avLst/>
          </a:prstGeom>
        </p:spPr>
      </p:pic>
    </p:spTree>
    <p:extLst>
      <p:ext uri="{BB962C8B-B14F-4D97-AF65-F5344CB8AC3E}">
        <p14:creationId xmlns:p14="http://schemas.microsoft.com/office/powerpoint/2010/main" val="383448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A411EECC-68E8-4B78-BAE2-06C4114CA9EB}"/>
              </a:ext>
            </a:extLst>
          </p:cNvPr>
          <p:cNvSpPr txBox="1"/>
          <p:nvPr/>
        </p:nvSpPr>
        <p:spPr>
          <a:xfrm>
            <a:off x="1513687" y="2036311"/>
            <a:ext cx="9164626" cy="2785378"/>
          </a:xfrm>
          <a:prstGeom prst="rect">
            <a:avLst/>
          </a:prstGeom>
          <a:solidFill>
            <a:srgbClr val="E8F3D6"/>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„Gesundheit ist die persönliche Stärke, mit körperlichen und psychischen Beeinträchtigungen umgehen zu können.“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82870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A411EECC-68E8-4B78-BAE2-06C4114CA9EB}"/>
              </a:ext>
            </a:extLst>
          </p:cNvPr>
          <p:cNvSpPr txBox="1"/>
          <p:nvPr/>
        </p:nvSpPr>
        <p:spPr>
          <a:xfrm>
            <a:off x="2201206" y="2036311"/>
            <a:ext cx="7789588" cy="2785378"/>
          </a:xfrm>
          <a:prstGeom prst="rect">
            <a:avLst/>
          </a:prstGeom>
          <a:solidFill>
            <a:srgbClr val="E8F3D6"/>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„Ich bin gesund, wenn meine Körperfunktionen uneingeschränkt funktionieren.“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749796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A411EECC-68E8-4B78-BAE2-06C4114CA9EB}"/>
              </a:ext>
            </a:extLst>
          </p:cNvPr>
          <p:cNvSpPr txBox="1"/>
          <p:nvPr/>
        </p:nvSpPr>
        <p:spPr>
          <a:xfrm>
            <a:off x="2836817" y="2305615"/>
            <a:ext cx="6518366" cy="2246769"/>
          </a:xfrm>
          <a:prstGeom prst="rect">
            <a:avLst/>
          </a:prstGeom>
          <a:solidFill>
            <a:srgbClr val="E8F3D6"/>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„Gesundheit ist ein subjektives Empfinden.“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	</a:t>
            </a:r>
          </a:p>
        </p:txBody>
      </p:sp>
    </p:spTree>
    <p:extLst>
      <p:ext uri="{BB962C8B-B14F-4D97-AF65-F5344CB8AC3E}">
        <p14:creationId xmlns:p14="http://schemas.microsoft.com/office/powerpoint/2010/main" val="3877250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A411EECC-68E8-4B78-BAE2-06C4114CA9EB}"/>
              </a:ext>
            </a:extLst>
          </p:cNvPr>
          <p:cNvSpPr txBox="1"/>
          <p:nvPr/>
        </p:nvSpPr>
        <p:spPr>
          <a:xfrm>
            <a:off x="2836817" y="2036311"/>
            <a:ext cx="6518366" cy="2785378"/>
          </a:xfrm>
          <a:prstGeom prst="rect">
            <a:avLst/>
          </a:prstGeom>
          <a:solidFill>
            <a:srgbClr val="E8F3D6"/>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rPr>
              <a:t>„Gesundheit ist ein Zustand körperlichen, psychischen und sozialen Wohlbefindens.“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00341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lIns="91440" tIns="45720" rIns="91440" bIns="45720" rtlCol="0" anchor="ctr">
            <a:noAutofit/>
          </a:bodyPr>
          <a:lstStyle/>
          <a:p>
            <a:pPr algn="ctr"/>
            <a:r>
              <a:rPr lang="de-DE" sz="5800">
                <a:solidFill>
                  <a:schemeClr val="accent1"/>
                </a:solidFill>
                <a:latin typeface="Roboto"/>
                <a:ea typeface="Roboto"/>
              </a:rPr>
              <a:t>GESUNDHEIT UND UMWELT</a:t>
            </a:r>
            <a:endParaRPr lang="de-DE">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4275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llee, Bäume, Von Bäumen Gesäumt, Weg, Pfad, Wald">
            <a:extLst>
              <a:ext uri="{FF2B5EF4-FFF2-40B4-BE49-F238E27FC236}">
                <a16:creationId xmlns:a16="http://schemas.microsoft.com/office/drawing/2014/main" id="{A55401B1-A2FB-8720-5583-1E01FDF2626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8032" y="211937"/>
            <a:ext cx="2753714" cy="2013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Kostenlose Fotos zum Thema Blondine">
            <a:extLst>
              <a:ext uri="{FF2B5EF4-FFF2-40B4-BE49-F238E27FC236}">
                <a16:creationId xmlns:a16="http://schemas.microsoft.com/office/drawing/2014/main" id="{1A01DAA6-1C81-CEB3-DE10-9F4D1A44E60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03308" y="2422448"/>
            <a:ext cx="2753714" cy="2013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stenlose Fotos zum Thema Rhus">
            <a:extLst>
              <a:ext uri="{FF2B5EF4-FFF2-40B4-BE49-F238E27FC236}">
                <a16:creationId xmlns:a16="http://schemas.microsoft.com/office/drawing/2014/main" id="{4BD751EB-A878-A01F-A9C6-798D13610E7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156"/>
          <a:stretch/>
        </p:blipFill>
        <p:spPr bwMode="auto">
          <a:xfrm>
            <a:off x="203306" y="4632959"/>
            <a:ext cx="2753715" cy="20131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ostenlose Fotos zum Thema Gewässer">
            <a:extLst>
              <a:ext uri="{FF2B5EF4-FFF2-40B4-BE49-F238E27FC236}">
                <a16:creationId xmlns:a16="http://schemas.microsoft.com/office/drawing/2014/main" id="{07B44446-98F7-5DC8-0A06-A3B8BD652A1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222961" y="211933"/>
            <a:ext cx="2753714" cy="2013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Kostenlose Fotos zum Thema Gemüsemarkt">
            <a:extLst>
              <a:ext uri="{FF2B5EF4-FFF2-40B4-BE49-F238E27FC236}">
                <a16:creationId xmlns:a16="http://schemas.microsoft.com/office/drawing/2014/main" id="{4587845C-76A7-F3A3-878E-07BA9017FFB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218236" y="2422446"/>
            <a:ext cx="2753714" cy="2013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Kostenlose Fotos zum Thema Schwimmbad">
            <a:extLst>
              <a:ext uri="{FF2B5EF4-FFF2-40B4-BE49-F238E27FC236}">
                <a16:creationId xmlns:a16="http://schemas.microsoft.com/office/drawing/2014/main" id="{3C39C5A9-C7E0-5BA2-9610-98E4E3474CB3}"/>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213510" y="4632958"/>
            <a:ext cx="2763165" cy="20131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andern, Blauer Himmel, Gehhilfe, Gehen, Wanderer">
            <a:extLst>
              <a:ext uri="{FF2B5EF4-FFF2-40B4-BE49-F238E27FC236}">
                <a16:creationId xmlns:a16="http://schemas.microsoft.com/office/drawing/2014/main" id="{0923B770-3BB5-AC92-02E7-A6CF674BBC44}"/>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233164" y="2437688"/>
            <a:ext cx="2753715" cy="2013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ostenlose Fotos zum Thema Grillen">
            <a:extLst>
              <a:ext uri="{FF2B5EF4-FFF2-40B4-BE49-F238E27FC236}">
                <a16:creationId xmlns:a16="http://schemas.microsoft.com/office/drawing/2014/main" id="{34C361E4-BAA6-F033-9BDA-7077FAC31B04}"/>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233160" y="4632955"/>
            <a:ext cx="2763165" cy="2013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Kostenlose Fotos zum Thema Menschen">
            <a:extLst>
              <a:ext uri="{FF2B5EF4-FFF2-40B4-BE49-F238E27FC236}">
                <a16:creationId xmlns:a16="http://schemas.microsoft.com/office/drawing/2014/main" id="{099567BC-BE44-D7E0-FA96-1A1DEBFF3E4D}"/>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237890" y="227175"/>
            <a:ext cx="2753714" cy="2013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eld, Landwirtschaft, Landschaft, Himmel, Bauernhof">
            <a:extLst>
              <a:ext uri="{FF2B5EF4-FFF2-40B4-BE49-F238E27FC236}">
                <a16:creationId xmlns:a16="http://schemas.microsoft.com/office/drawing/2014/main" id="{9E0E86C8-2B94-A662-CFD6-DC251576250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9243369" y="227173"/>
            <a:ext cx="2753714" cy="2013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ostenlose Fotos zum Thema Texel">
            <a:extLst>
              <a:ext uri="{FF2B5EF4-FFF2-40B4-BE49-F238E27FC236}">
                <a16:creationId xmlns:a16="http://schemas.microsoft.com/office/drawing/2014/main" id="{B293763B-0B01-F92F-AC10-68EE1AB5447C}"/>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9243369" y="4648195"/>
            <a:ext cx="2763165" cy="2013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Kostenlose Fotos zum Thema Fahrrad">
            <a:extLst>
              <a:ext uri="{FF2B5EF4-FFF2-40B4-BE49-F238E27FC236}">
                <a16:creationId xmlns:a16="http://schemas.microsoft.com/office/drawing/2014/main" id="{FDA7D43D-0F16-E281-A9F4-BEC2AB95C871}"/>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9248092" y="2452928"/>
            <a:ext cx="2748991" cy="201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93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8262" y="1063628"/>
            <a:ext cx="5357687"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lang="de-DE" sz="2500" b="0">
                <a:solidFill>
                  <a:schemeClr val="accent1"/>
                </a:solidFill>
                <a:latin typeface="Roboto"/>
                <a:ea typeface="Roboto"/>
              </a:rPr>
              <a:t>GESUNDHEIT &amp; SALUTOGENESE</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1026" name="Picture 2">
            <a:extLst>
              <a:ext uri="{FF2B5EF4-FFF2-40B4-BE49-F238E27FC236}">
                <a16:creationId xmlns:a16="http://schemas.microsoft.com/office/drawing/2014/main" id="{62E01DA4-15E8-3034-8AC0-2C2C621204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4758" y="1890703"/>
            <a:ext cx="6975215" cy="463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descr="Lächelnde Gesichtskontur mit Herzen mit einfarbiger Füllung">
            <a:extLst>
              <a:ext uri="{FF2B5EF4-FFF2-40B4-BE49-F238E27FC236}">
                <a16:creationId xmlns:a16="http://schemas.microsoft.com/office/drawing/2014/main" id="{42CD2F26-B938-CEB5-867E-7656196914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8" y="437653"/>
            <a:ext cx="844900" cy="844900"/>
          </a:xfrm>
          <a:prstGeom prst="rect">
            <a:avLst/>
          </a:prstGeom>
        </p:spPr>
      </p:pic>
    </p:spTree>
    <p:extLst>
      <p:ext uri="{BB962C8B-B14F-4D97-AF65-F5344CB8AC3E}">
        <p14:creationId xmlns:p14="http://schemas.microsoft.com/office/powerpoint/2010/main" val="1914347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a:extLst>
              <a:ext uri="{FF2B5EF4-FFF2-40B4-BE49-F238E27FC236}">
                <a16:creationId xmlns:a16="http://schemas.microsoft.com/office/drawing/2014/main" id="{55C815B3-74D6-CBE8-E7E7-DE48E0FFA148}"/>
              </a:ext>
            </a:extLst>
          </p:cNvPr>
          <p:cNvSpPr/>
          <p:nvPr/>
        </p:nvSpPr>
        <p:spPr>
          <a:xfrm>
            <a:off x="839788" y="1828804"/>
            <a:ext cx="10512425" cy="731520"/>
          </a:xfrm>
          <a:prstGeom prst="roundRect">
            <a:avLst/>
          </a:prstGeom>
          <a:solidFill>
            <a:srgbClr val="DAE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latin typeface="Roboto" panose="02000000000000000000" pitchFamily="2" charset="0"/>
                <a:ea typeface="Roboto" panose="02000000000000000000" pitchFamily="2" charset="0"/>
              </a:rPr>
              <a:t>Krankheit bedeutet, dass Körperfunktionen gestört sind und behandelt werden müssen.</a:t>
            </a:r>
          </a:p>
        </p:txBody>
      </p:sp>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29</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471121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WAS  BEDEUTET GESUNDHEIT?</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7" name="Textfeld 6">
            <a:extLst>
              <a:ext uri="{FF2B5EF4-FFF2-40B4-BE49-F238E27FC236}">
                <a16:creationId xmlns:a16="http://schemas.microsoft.com/office/drawing/2014/main" id="{4B01B510-1498-452B-8D44-B52852FEA9A9}"/>
              </a:ext>
            </a:extLst>
          </p:cNvPr>
          <p:cNvSpPr txBox="1"/>
          <p:nvPr/>
        </p:nvSpPr>
        <p:spPr>
          <a:xfrm>
            <a:off x="839787" y="1376363"/>
            <a:ext cx="10510520" cy="4247317"/>
          </a:xfrm>
          <a:prstGeom prst="rect">
            <a:avLst/>
          </a:prstGeom>
          <a:noFill/>
        </p:spPr>
        <p:txBody>
          <a:bodyPr wrap="square" rtlCol="0">
            <a:spAutoFit/>
          </a:bodyPr>
          <a:lstStyle/>
          <a:p>
            <a:r>
              <a:rPr lang="de-DE" b="1">
                <a:solidFill>
                  <a:schemeClr val="accent1"/>
                </a:solidFill>
                <a:latin typeface="Roboto" panose="02000000000000000000" pitchFamily="2" charset="0"/>
                <a:ea typeface="Roboto" panose="02000000000000000000" pitchFamily="2" charset="0"/>
              </a:rPr>
              <a:t>Ist Gesundheit das Gegenteil von Krankheit?</a:t>
            </a:r>
          </a:p>
          <a:p>
            <a:endParaRPr lang="de-DE" u="sng">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Biomedizinische Perspektive: </a:t>
            </a:r>
            <a:r>
              <a:rPr lang="de-DE">
                <a:latin typeface="Roboto" panose="02000000000000000000" pitchFamily="2" charset="0"/>
                <a:ea typeface="Roboto" panose="02000000000000000000" pitchFamily="2" charset="0"/>
              </a:rPr>
              <a:t>Gesundheit ist das Funktionieren des Körpers und das Überwinden von Störungen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Psychologische Perspektive: </a:t>
            </a:r>
            <a:r>
              <a:rPr lang="de-DE">
                <a:latin typeface="Roboto" panose="02000000000000000000" pitchFamily="2" charset="0"/>
                <a:ea typeface="Roboto" panose="02000000000000000000" pitchFamily="2" charset="0"/>
              </a:rPr>
              <a:t>Gesundheit ist die Stärke, mit gesundheitlichen und psychischen Beeinträchtigungen umgehen zu können.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solidFill>
                  <a:srgbClr val="539E38"/>
                </a:solidFill>
                <a:latin typeface="Roboto" panose="02000000000000000000" pitchFamily="2" charset="0"/>
                <a:ea typeface="Roboto" panose="02000000000000000000" pitchFamily="2" charset="0"/>
              </a:rPr>
              <a:t>Funktionale Perspektive:</a:t>
            </a:r>
            <a:r>
              <a:rPr lang="de-DE">
                <a:latin typeface="Roboto" panose="02000000000000000000" pitchFamily="2" charset="0"/>
                <a:ea typeface="Roboto" panose="02000000000000000000" pitchFamily="2" charset="0"/>
              </a:rPr>
              <a:t> Gesundheit bedeutet Leistungsfähigkeit bei der Erfüllung alltäglicher Anforderungen</a:t>
            </a:r>
          </a:p>
        </p:txBody>
      </p:sp>
      <p:sp>
        <p:nvSpPr>
          <p:cNvPr id="2" name="Textfeld 1">
            <a:extLst>
              <a:ext uri="{FF2B5EF4-FFF2-40B4-BE49-F238E27FC236}">
                <a16:creationId xmlns:a16="http://schemas.microsoft.com/office/drawing/2014/main" id="{571E6A99-6C56-E984-728F-258E9B9E57B2}"/>
              </a:ext>
            </a:extLst>
          </p:cNvPr>
          <p:cNvSpPr txBox="1"/>
          <p:nvPr/>
        </p:nvSpPr>
        <p:spPr>
          <a:xfrm>
            <a:off x="837881" y="2655220"/>
            <a:ext cx="10510520" cy="715089"/>
          </a:xfrm>
          <a:prstGeom prst="roundRect">
            <a:avLst/>
          </a:prstGeom>
          <a:noFill/>
        </p:spPr>
        <p:txBody>
          <a:bodyPr wrap="square" rtlCol="0">
            <a:spAutoFit/>
          </a:bodyPr>
          <a:lstStyle/>
          <a:p>
            <a:r>
              <a:rPr lang="de-DE">
                <a:latin typeface="Roboto" panose="02000000000000000000" pitchFamily="2" charset="0"/>
                <a:ea typeface="Roboto" panose="02000000000000000000" pitchFamily="2" charset="0"/>
              </a:rPr>
              <a:t>Gesundheit ist ein komplexes Konstrukt, mit vielen Definitionen und Modellen, je nach Betrachtungsweise:</a:t>
            </a:r>
            <a:endParaRPr lang="de-DE"/>
          </a:p>
        </p:txBody>
      </p:sp>
    </p:spTree>
    <p:extLst>
      <p:ext uri="{BB962C8B-B14F-4D97-AF65-F5344CB8AC3E}">
        <p14:creationId xmlns:p14="http://schemas.microsoft.com/office/powerpoint/2010/main" val="310546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lvl="0" algn="ctr"/>
            <a:r>
              <a:rPr lang="de-DE">
                <a:latin typeface="Roboto" panose="02000000000000000000" pitchFamily="2" charset="0"/>
                <a:ea typeface="Roboto" panose="02000000000000000000" pitchFamily="2" charset="0"/>
              </a:rPr>
              <a:t>Im Projekt KlimaBild dreht sich alles um den Zusammenhang zwischen Klimawandel und Gesundheit. </a:t>
            </a:r>
          </a:p>
          <a:p>
            <a:pPr lvl="0" algn="ctr"/>
            <a:endParaRPr lang="de-DE">
              <a:latin typeface="Roboto" panose="02000000000000000000" pitchFamily="2" charset="0"/>
              <a:ea typeface="Roboto" panose="02000000000000000000" pitchFamily="2" charset="0"/>
            </a:endParaRPr>
          </a:p>
          <a:p>
            <a:pPr lvl="0" algn="ctr"/>
            <a:r>
              <a:rPr lang="de-DE">
                <a:latin typeface="Roboto" panose="02000000000000000000" pitchFamily="2" charset="0"/>
                <a:ea typeface="Roboto" panose="02000000000000000000" pitchFamily="2" charset="0"/>
              </a:rPr>
              <a:t>KlimaBild beantwortet z. B. die Fragen: </a:t>
            </a:r>
          </a:p>
          <a:p>
            <a:pPr lvl="0" algn="ctr"/>
            <a:endParaRPr lang="de-DE">
              <a:latin typeface="Roboto" panose="02000000000000000000" pitchFamily="2" charset="0"/>
              <a:ea typeface="Roboto" panose="02000000000000000000" pitchFamily="2" charset="0"/>
            </a:endParaRPr>
          </a:p>
          <a:p>
            <a:pPr lvl="0" algn="ctr"/>
            <a:r>
              <a:rPr lang="de-DE">
                <a:latin typeface="Roboto" panose="02000000000000000000" pitchFamily="2" charset="0"/>
                <a:ea typeface="Roboto" panose="02000000000000000000" pitchFamily="2" charset="0"/>
              </a:rPr>
              <a:t>Wie hängen Klimawandel und Gesundheit zusammen? </a:t>
            </a:r>
          </a:p>
          <a:p>
            <a:pPr lvl="0" algn="ctr"/>
            <a:r>
              <a:rPr lang="de-DE">
                <a:latin typeface="Roboto" panose="02000000000000000000" pitchFamily="2" charset="0"/>
                <a:ea typeface="Roboto" panose="02000000000000000000" pitchFamily="2" charset="0"/>
              </a:rPr>
              <a:t>Wie wirkt was auf die Gesundheit? </a:t>
            </a:r>
          </a:p>
          <a:p>
            <a:pPr lvl="0" algn="ctr"/>
            <a:r>
              <a:rPr lang="de-DE">
                <a:latin typeface="Roboto" panose="02000000000000000000" pitchFamily="2" charset="0"/>
                <a:ea typeface="Roboto" panose="02000000000000000000" pitchFamily="2" charset="0"/>
              </a:rPr>
              <a:t>Welche Bedeutung hat das für die KJA? </a:t>
            </a:r>
          </a:p>
          <a:p>
            <a:pPr algn="ctr"/>
            <a:r>
              <a:rPr lang="de-DE">
                <a:latin typeface="Roboto"/>
                <a:ea typeface="Roboto"/>
                <a:cs typeface="Roboto"/>
              </a:rPr>
              <a:t>Wie können wir uns an anpassen – in der KJA und im Alltag? </a:t>
            </a:r>
            <a:endParaRPr lang="de-DE">
              <a:latin typeface="Roboto" panose="02000000000000000000" pitchFamily="2" charset="0"/>
              <a:ea typeface="Roboto" panose="02000000000000000000" pitchFamily="2" charset="0"/>
              <a:cs typeface="Roboto"/>
            </a:endParaRPr>
          </a:p>
          <a:p>
            <a:pPr lvl="0" algn="ctr"/>
            <a:r>
              <a:rPr lang="de-DE">
                <a:latin typeface="Roboto" panose="02000000000000000000" pitchFamily="2" charset="0"/>
                <a:ea typeface="Roboto" panose="02000000000000000000" pitchFamily="2" charset="0"/>
              </a:rPr>
              <a:t>Wie stärke ich meine Gesundheit, wie können die Kinder und Jugendlichen ihre Gesundheit stärken? </a:t>
            </a:r>
          </a:p>
          <a:p>
            <a:pPr algn="ctr"/>
            <a:r>
              <a:rPr lang="de-DE">
                <a:latin typeface="Roboto"/>
                <a:ea typeface="Roboto"/>
                <a:cs typeface="Roboto"/>
              </a:rPr>
              <a:t>Wie befähige ich mich, die Kinder und Jugendlichen, mit dieser Krise und den dadurch entstehenden Ängsten umzugehen? </a:t>
            </a:r>
            <a:endParaRPr lang="de-DE">
              <a:latin typeface="Roboto" panose="02000000000000000000" pitchFamily="2" charset="0"/>
              <a:ea typeface="Roboto" panose="02000000000000000000" pitchFamily="2" charset="0"/>
              <a:cs typeface="Roboto"/>
            </a:endParaRPr>
          </a:p>
          <a:p>
            <a:pPr lvl="0" algn="ctr"/>
            <a:endParaRPr lang="de-DE">
              <a:latin typeface="Roboto" panose="02000000000000000000" pitchFamily="2" charset="0"/>
              <a:ea typeface="Roboto" panose="02000000000000000000" pitchFamily="2" charset="0"/>
            </a:endParaRPr>
          </a:p>
          <a:p>
            <a:pPr lvl="0" algn="ctr"/>
            <a:endParaRPr lang="de-DE">
              <a:latin typeface="Roboto" panose="02000000000000000000" pitchFamily="2" charset="0"/>
              <a:ea typeface="Roboto" panose="02000000000000000000" pitchFamily="2" charset="0"/>
            </a:endParaRPr>
          </a:p>
          <a:p>
            <a:pPr lvl="0" algn="ctr"/>
            <a:r>
              <a:rPr lang="de-DE">
                <a:latin typeface="Roboto" panose="02000000000000000000" pitchFamily="2" charset="0"/>
                <a:ea typeface="Roboto" panose="02000000000000000000" pitchFamily="2" charset="0"/>
              </a:rPr>
              <a:t>Und so weiter, und so fort. </a:t>
            </a:r>
            <a:r>
              <a:rPr lang="de-DE">
                <a:latin typeface="Roboto" panose="02000000000000000000" pitchFamily="2" charset="0"/>
                <a:ea typeface="Roboto" panose="02000000000000000000" pitchFamily="2" charset="0"/>
                <a:sym typeface="Wingdings" panose="05000000000000000000" pitchFamily="2" charset="2"/>
              </a:rPr>
              <a:t> </a:t>
            </a:r>
            <a:r>
              <a:rPr lang="de-DE">
                <a:latin typeface="Roboto" panose="02000000000000000000" pitchFamily="2" charset="0"/>
                <a:ea typeface="Roboto" panose="02000000000000000000" pitchFamily="2" charset="0"/>
              </a:rPr>
              <a:t>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Worum handelt es sich bei KlimaBild?</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08571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30</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2" y="441325"/>
            <a:ext cx="464470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WAS  BEDEUTET GESUNDHEIT?</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7" name="Textfeld 6">
            <a:extLst>
              <a:ext uri="{FF2B5EF4-FFF2-40B4-BE49-F238E27FC236}">
                <a16:creationId xmlns:a16="http://schemas.microsoft.com/office/drawing/2014/main" id="{4B01B510-1498-452B-8D44-B52852FEA9A9}"/>
              </a:ext>
            </a:extLst>
          </p:cNvPr>
          <p:cNvSpPr txBox="1"/>
          <p:nvPr/>
        </p:nvSpPr>
        <p:spPr>
          <a:xfrm>
            <a:off x="839788" y="1410355"/>
            <a:ext cx="10512425" cy="4893647"/>
          </a:xfrm>
          <a:prstGeom prst="rect">
            <a:avLst/>
          </a:prstGeom>
          <a:noFill/>
        </p:spPr>
        <p:txBody>
          <a:bodyPr wrap="square" rtlCol="0">
            <a:spAutoFit/>
          </a:bodyPr>
          <a:lstStyle/>
          <a:p>
            <a:r>
              <a:rPr lang="de-DE" u="sng">
                <a:latin typeface="Roboto" panose="02000000000000000000" pitchFamily="2" charset="0"/>
                <a:ea typeface="Roboto" panose="02000000000000000000" pitchFamily="2" charset="0"/>
              </a:rPr>
              <a:t>Definition der Weltgesundheitsorganisation (WHO)</a:t>
            </a:r>
          </a:p>
          <a:p>
            <a:endParaRPr lang="de-DE" b="1">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Gesundheit wird </a:t>
            </a:r>
            <a:r>
              <a:rPr lang="de-DE" b="1">
                <a:latin typeface="Roboto" panose="02000000000000000000" pitchFamily="2" charset="0"/>
                <a:ea typeface="Roboto" panose="02000000000000000000" pitchFamily="2" charset="0"/>
              </a:rPr>
              <a:t>NICHT</a:t>
            </a:r>
            <a:r>
              <a:rPr lang="de-DE">
                <a:latin typeface="Roboto" panose="02000000000000000000" pitchFamily="2" charset="0"/>
                <a:ea typeface="Roboto" panose="02000000000000000000" pitchFamily="2" charset="0"/>
              </a:rPr>
              <a:t> als das Gegenteil von Krankheit verstanden </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Gesundheit ist kein Normalzustand, stattdessen eher zu verstehen als:  </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rPr>
              <a:t>Idealzustand</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rPr>
              <a:t>Prozess, in dem der Idealzustand angestrebt wird </a:t>
            </a:r>
          </a:p>
          <a:p>
            <a:pPr marL="742950" lvl="1"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b="1">
                <a:latin typeface="Roboto" panose="02000000000000000000" pitchFamily="2" charset="0"/>
                <a:ea typeface="Roboto" panose="02000000000000000000" pitchFamily="2" charset="0"/>
                <a:cs typeface="Arial" panose="020B0604020202020204" pitchFamily="34" charset="0"/>
              </a:rPr>
              <a:t>→ Ansatz der Salutogenese</a:t>
            </a:r>
          </a:p>
          <a:p>
            <a:pPr marL="285750" indent="-285750">
              <a:buClr>
                <a:srgbClr val="539E38"/>
              </a:buClr>
              <a:buFont typeface="Wingdings" pitchFamily="2" charset="2"/>
              <a:buChar char="§"/>
            </a:pPr>
            <a:endParaRPr lang="de-DE" b="1">
              <a:latin typeface="Roboto" panose="02000000000000000000" pitchFamily="2" charset="0"/>
              <a:ea typeface="Roboto" panose="02000000000000000000" pitchFamily="2" charset="0"/>
              <a:cs typeface="Arial" panose="020B060402020202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Salus = gesund; genese = Entstehung </a:t>
            </a:r>
            <a:r>
              <a:rPr lang="de-DE">
                <a:latin typeface="Roboto" panose="02000000000000000000" pitchFamily="2" charset="0"/>
                <a:ea typeface="Roboto" panose="02000000000000000000" pitchFamily="2" charset="0"/>
                <a:sym typeface="Wingdings" panose="05000000000000000000" pitchFamily="2" charset="2"/>
              </a:rPr>
              <a:t> Entstehung von Gesundheit </a:t>
            </a: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342900" indent="-342900">
              <a:buClr>
                <a:srgbClr val="539E38"/>
              </a:buClr>
              <a:buFont typeface="Wingdings" pitchFamily="2" charset="2"/>
              <a:buChar char="§"/>
            </a:pPr>
            <a:r>
              <a:rPr lang="de-DE" sz="2400" b="1">
                <a:solidFill>
                  <a:srgbClr val="539E38"/>
                </a:solidFill>
                <a:latin typeface="Roboto" panose="02000000000000000000" pitchFamily="2" charset="0"/>
                <a:ea typeface="Roboto" panose="02000000000000000000" pitchFamily="2" charset="0"/>
              </a:rPr>
              <a:t>Wie entsteht Gesundheit? Wie kann sie erzeugt/gefördert werden?</a:t>
            </a:r>
          </a:p>
          <a:p>
            <a:pPr marL="742950" lvl="1" indent="-285750">
              <a:buFont typeface="Arial" panose="020B0604020202020204" pitchFamily="34" charset="0"/>
              <a:buChar char="•"/>
            </a:pPr>
            <a:endParaRPr lang="de-DE">
              <a:latin typeface="Roboto" panose="02000000000000000000" pitchFamily="2" charset="0"/>
              <a:ea typeface="Roboto" panose="02000000000000000000" pitchFamily="2" charset="0"/>
            </a:endParaRPr>
          </a:p>
        </p:txBody>
      </p:sp>
      <p:sp>
        <p:nvSpPr>
          <p:cNvPr id="6" name="Textfeld 5">
            <a:extLst>
              <a:ext uri="{FF2B5EF4-FFF2-40B4-BE49-F238E27FC236}">
                <a16:creationId xmlns:a16="http://schemas.microsoft.com/office/drawing/2014/main" id="{2E6B21CA-C85F-D6EF-D9DE-7D932D201C90}"/>
              </a:ext>
            </a:extLst>
          </p:cNvPr>
          <p:cNvSpPr txBox="1"/>
          <p:nvPr/>
        </p:nvSpPr>
        <p:spPr>
          <a:xfrm>
            <a:off x="841693" y="1987980"/>
            <a:ext cx="10510519" cy="715089"/>
          </a:xfrm>
          <a:prstGeom prst="roundRect">
            <a:avLst/>
          </a:prstGeom>
          <a:solidFill>
            <a:srgbClr val="DAEFD3"/>
          </a:solidFill>
          <a:ln>
            <a:noFill/>
          </a:ln>
        </p:spPr>
        <p:txBody>
          <a:bodyPr wrap="square" lIns="91440" tIns="45720" rIns="91440" bIns="45720" rtlCol="0" anchor="t">
            <a:spAutoFit/>
          </a:bodyPr>
          <a:lstStyle/>
          <a:p>
            <a:pPr algn="ctr"/>
            <a:r>
              <a:rPr lang="de-DE">
                <a:latin typeface="Roboto"/>
                <a:ea typeface="Roboto"/>
              </a:rPr>
              <a:t>Gesundheit ist ein </a:t>
            </a:r>
            <a:r>
              <a:rPr lang="de-DE" b="1">
                <a:solidFill>
                  <a:srgbClr val="539E38"/>
                </a:solidFill>
                <a:latin typeface="Roboto"/>
                <a:ea typeface="Roboto"/>
              </a:rPr>
              <a:t>Zustand des vollständigen körperlichen, geistigen und sozialen Wohlbefindens </a:t>
            </a:r>
            <a:r>
              <a:rPr lang="de-DE">
                <a:latin typeface="Roboto"/>
                <a:ea typeface="Roboto"/>
              </a:rPr>
              <a:t>und nicht nur die Abwesenheit von Krankheit oder Schwäche.</a:t>
            </a:r>
          </a:p>
        </p:txBody>
      </p:sp>
    </p:spTree>
    <p:extLst>
      <p:ext uri="{BB962C8B-B14F-4D97-AF65-F5344CB8AC3E}">
        <p14:creationId xmlns:p14="http://schemas.microsoft.com/office/powerpoint/2010/main" val="412294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31</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2" y="441325"/>
            <a:ext cx="464470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DAS SALUTOGENESE-MODELL</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8" name="Textfeld 7">
            <a:extLst>
              <a:ext uri="{FF2B5EF4-FFF2-40B4-BE49-F238E27FC236}">
                <a16:creationId xmlns:a16="http://schemas.microsoft.com/office/drawing/2014/main" id="{3B0617C1-0DC6-E825-38C2-6259A5BE74FB}"/>
              </a:ext>
            </a:extLst>
          </p:cNvPr>
          <p:cNvSpPr txBox="1"/>
          <p:nvPr/>
        </p:nvSpPr>
        <p:spPr>
          <a:xfrm>
            <a:off x="839788" y="1404725"/>
            <a:ext cx="5865492" cy="5078313"/>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Der aktuelle Gesundheitszustand ist permanent in Bewegung zwischen Gesundheit und Krankheit:</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rPr>
              <a:t>Gesundheitszustand = wie in einem Fluss</a:t>
            </a:r>
          </a:p>
          <a:p>
            <a:r>
              <a:rPr lang="de-DE">
                <a:latin typeface="Roboto" panose="02000000000000000000" pitchFamily="2" charset="0"/>
                <a:ea typeface="Roboto" panose="02000000000000000000" pitchFamily="2" charset="0"/>
              </a:rPr>
              <a:t> </a:t>
            </a:r>
          </a:p>
          <a:p>
            <a:endParaRPr lang="de-DE">
              <a:latin typeface="Roboto" panose="02000000000000000000" pitchFamily="2" charset="0"/>
              <a:ea typeface="Roboto" panose="02000000000000000000" pitchFamily="2" charset="0"/>
            </a:endParaRPr>
          </a:p>
          <a:p>
            <a:r>
              <a:rPr lang="de-DE">
                <a:latin typeface="Roboto" panose="02000000000000000000" pitchFamily="2" charset="0"/>
                <a:ea typeface="Roboto" panose="02000000000000000000" pitchFamily="2" charset="0"/>
                <a:sym typeface="Wingdings" panose="05000000000000000000" pitchFamily="2" charset="2"/>
              </a:rPr>
              <a:t> </a:t>
            </a:r>
            <a:r>
              <a:rPr lang="de-DE">
                <a:latin typeface="Roboto" panose="02000000000000000000" pitchFamily="2" charset="0"/>
                <a:ea typeface="Roboto" panose="02000000000000000000" pitchFamily="2" charset="0"/>
              </a:rPr>
              <a:t>Verschiedenste Einflüsse </a:t>
            </a:r>
            <a:r>
              <a:rPr lang="de-DE" b="1">
                <a:latin typeface="Roboto" panose="02000000000000000000" pitchFamily="2" charset="0"/>
                <a:ea typeface="Roboto" panose="02000000000000000000" pitchFamily="2" charset="0"/>
              </a:rPr>
              <a:t>können</a:t>
            </a:r>
            <a:r>
              <a:rPr lang="de-DE">
                <a:latin typeface="Roboto" panose="02000000000000000000" pitchFamily="2" charset="0"/>
                <a:ea typeface="Roboto" panose="02000000000000000000" pitchFamily="2" charset="0"/>
              </a:rPr>
              <a:t> beeinflussen, in welche Richtung sich unser Gesundheitszustand verschiebt. </a:t>
            </a:r>
          </a:p>
          <a:p>
            <a:endParaRPr lang="de-DE">
              <a:latin typeface="Roboto" panose="02000000000000000000" pitchFamily="2" charset="0"/>
              <a:ea typeface="Roboto" panose="02000000000000000000" pitchFamily="2" charset="0"/>
              <a:cs typeface="Arial" panose="020B0604020202020204" pitchFamily="34" charset="0"/>
            </a:endParaRPr>
          </a:p>
          <a:p>
            <a:endParaRPr lang="de-DE">
              <a:latin typeface="Arial" panose="020B0604020202020204" pitchFamily="34" charset="0"/>
              <a:ea typeface="Roboto" panose="02000000000000000000" pitchFamily="2" charset="0"/>
              <a:cs typeface="Arial" panose="020B0604020202020204" pitchFamily="34" charset="0"/>
            </a:endParaRPr>
          </a:p>
          <a:p>
            <a:r>
              <a:rPr lang="de-DE">
                <a:latin typeface="Arial" panose="020B0604020202020204" pitchFamily="34" charset="0"/>
                <a:ea typeface="Roboto" panose="02000000000000000000" pitchFamily="2" charset="0"/>
                <a:cs typeface="Arial" panose="020B0604020202020204" pitchFamily="34" charset="0"/>
              </a:rPr>
              <a:t>Diese Einflüsse werden im Model in drei Kategorien unterteilt</a:t>
            </a:r>
          </a:p>
          <a:p>
            <a:r>
              <a:rPr lang="de-DE">
                <a:latin typeface="Arial" panose="020B0604020202020204" pitchFamily="34" charset="0"/>
                <a:ea typeface="Roboto" panose="02000000000000000000" pitchFamily="2" charset="0"/>
                <a:cs typeface="Arial" panose="020B0604020202020204" pitchFamily="34" charset="0"/>
              </a:rPr>
              <a:t>→ </a:t>
            </a:r>
            <a:r>
              <a:rPr lang="de-DE" b="1">
                <a:solidFill>
                  <a:srgbClr val="539E38"/>
                </a:solidFill>
                <a:latin typeface="Arial" panose="020B0604020202020204" pitchFamily="34" charset="0"/>
                <a:ea typeface="Roboto" panose="02000000000000000000" pitchFamily="2" charset="0"/>
                <a:cs typeface="Arial" panose="020B0604020202020204" pitchFamily="34" charset="0"/>
              </a:rPr>
              <a:t>Stressoren, Widerstandsressourcen, Kohärenzgefühl</a:t>
            </a:r>
          </a:p>
          <a:p>
            <a:endParaRPr lang="de-DE" b="1">
              <a:solidFill>
                <a:srgbClr val="539E38"/>
              </a:solidFill>
              <a:latin typeface="Arial" panose="020B0604020202020204" pitchFamily="34" charset="0"/>
              <a:ea typeface="Roboto" panose="02000000000000000000" pitchFamily="2" charset="0"/>
              <a:cs typeface="Arial" panose="020B0604020202020204" pitchFamily="34" charset="0"/>
            </a:endParaRPr>
          </a:p>
          <a:p>
            <a:r>
              <a:rPr lang="de-DE" b="1">
                <a:solidFill>
                  <a:srgbClr val="539E38"/>
                </a:solidFill>
                <a:latin typeface="Arial" panose="020B0604020202020204" pitchFamily="34" charset="0"/>
                <a:ea typeface="Roboto" panose="02000000000000000000" pitchFamily="2" charset="0"/>
                <a:cs typeface="Arial" panose="020B0604020202020204" pitchFamily="34" charset="0"/>
              </a:rPr>
              <a:t>Wie stark diese Einflüsse das Gefühl von gesund / krank beeinflussen, hängt u.a. stark mit dem Kohärenzgefühl zusammen. </a:t>
            </a:r>
            <a:endParaRPr lang="de-DE" b="1">
              <a:solidFill>
                <a:srgbClr val="539E38"/>
              </a:solidFill>
              <a:latin typeface="Roboto" panose="02000000000000000000" pitchFamily="2" charset="0"/>
              <a:ea typeface="Roboto" panose="02000000000000000000" pitchFamily="2" charset="0"/>
            </a:endParaRPr>
          </a:p>
        </p:txBody>
      </p:sp>
      <p:pic>
        <p:nvPicPr>
          <p:cNvPr id="1026" name="Picture 2" descr="Kostenlose Fotos zum Thema Okavango delta">
            <a:extLst>
              <a:ext uri="{FF2B5EF4-FFF2-40B4-BE49-F238E27FC236}">
                <a16:creationId xmlns:a16="http://schemas.microsoft.com/office/drawing/2014/main" id="{F57722C8-E1A1-D3D5-2D3F-211D3A558E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9278" y="1404725"/>
            <a:ext cx="5207665" cy="29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32</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2" y="441325"/>
            <a:ext cx="464470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DAS SALUTOGENESE-MODELL</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8" name="Textfeld 7">
            <a:extLst>
              <a:ext uri="{FF2B5EF4-FFF2-40B4-BE49-F238E27FC236}">
                <a16:creationId xmlns:a16="http://schemas.microsoft.com/office/drawing/2014/main" id="{3B0617C1-0DC6-E825-38C2-6259A5BE74FB}"/>
              </a:ext>
            </a:extLst>
          </p:cNvPr>
          <p:cNvSpPr txBox="1"/>
          <p:nvPr/>
        </p:nvSpPr>
        <p:spPr>
          <a:xfrm>
            <a:off x="839788" y="1404725"/>
            <a:ext cx="5865492" cy="923330"/>
          </a:xfrm>
          <a:prstGeom prst="rect">
            <a:avLst/>
          </a:prstGeom>
          <a:noFill/>
        </p:spPr>
        <p:txBody>
          <a:bodyPr wrap="square" rtlCol="0">
            <a:spAutoFit/>
          </a:bodyPr>
          <a:lstStyle/>
          <a:p>
            <a:r>
              <a:rPr lang="de-DE">
                <a:latin typeface="Roboto" panose="02000000000000000000" pitchFamily="2" charset="0"/>
                <a:ea typeface="Roboto" panose="02000000000000000000" pitchFamily="2" charset="0"/>
              </a:rPr>
              <a:t>Gesundheit und Krankheit sind Endpunkte eines Kontinuums.</a:t>
            </a:r>
          </a:p>
          <a:p>
            <a:endParaRPr lang="de-DE">
              <a:latin typeface="Roboto" panose="02000000000000000000" pitchFamily="2" charset="0"/>
              <a:ea typeface="Roboto" panose="02000000000000000000" pitchFamily="2" charset="0"/>
            </a:endParaRPr>
          </a:p>
        </p:txBody>
      </p:sp>
      <p:pic>
        <p:nvPicPr>
          <p:cNvPr id="3" name="Grafik 2">
            <a:extLst>
              <a:ext uri="{FF2B5EF4-FFF2-40B4-BE49-F238E27FC236}">
                <a16:creationId xmlns:a16="http://schemas.microsoft.com/office/drawing/2014/main" id="{DBCF149C-D5C4-4E82-3F7E-A4CAA96B37F5}"/>
              </a:ext>
            </a:extLst>
          </p:cNvPr>
          <p:cNvPicPr>
            <a:picLocks noChangeAspect="1"/>
          </p:cNvPicPr>
          <p:nvPr/>
        </p:nvPicPr>
        <p:blipFill>
          <a:blip r:embed="rId3"/>
          <a:stretch>
            <a:fillRect/>
          </a:stretch>
        </p:blipFill>
        <p:spPr>
          <a:xfrm>
            <a:off x="2209800" y="2054720"/>
            <a:ext cx="7772400" cy="4371975"/>
          </a:xfrm>
          <a:prstGeom prst="rect">
            <a:avLst/>
          </a:prstGeom>
        </p:spPr>
      </p:pic>
    </p:spTree>
    <p:extLst>
      <p:ext uri="{BB962C8B-B14F-4D97-AF65-F5344CB8AC3E}">
        <p14:creationId xmlns:p14="http://schemas.microsoft.com/office/powerpoint/2010/main" val="210348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98E1E37-46B4-83A8-C4BD-7C481F66E59B}"/>
              </a:ext>
            </a:extLst>
          </p:cNvPr>
          <p:cNvSpPr>
            <a:spLocks noGrp="1"/>
          </p:cNvSpPr>
          <p:nvPr>
            <p:ph sz="half" idx="1"/>
          </p:nvPr>
        </p:nvSpPr>
        <p:spPr>
          <a:xfrm>
            <a:off x="859123" y="2300556"/>
            <a:ext cx="5219817" cy="1649831"/>
          </a:xfrm>
        </p:spPr>
        <p:txBody>
          <a:bodyPr>
            <a:normAutofit/>
          </a:bodyPr>
          <a:lstStyle/>
          <a:p>
            <a:pPr marL="0" indent="0">
              <a:buNone/>
            </a:pPr>
            <a:r>
              <a:rPr lang="de-DE" sz="1600" b="1">
                <a:latin typeface="Roboto" panose="02000000000000000000" pitchFamily="2" charset="0"/>
                <a:ea typeface="Roboto" panose="02000000000000000000" pitchFamily="2" charset="0"/>
              </a:rPr>
              <a:t>Biochemische Stressoren</a:t>
            </a:r>
          </a:p>
          <a:p>
            <a:pPr>
              <a:buClr>
                <a:srgbClr val="539E38"/>
              </a:buClr>
              <a:buFont typeface="Wingdings" pitchFamily="2" charset="2"/>
              <a:buChar char="§"/>
            </a:pPr>
            <a:r>
              <a:rPr lang="de-DE" sz="1600">
                <a:latin typeface="Roboto" panose="02000000000000000000" pitchFamily="2" charset="0"/>
                <a:ea typeface="Roboto" panose="02000000000000000000" pitchFamily="2" charset="0"/>
              </a:rPr>
              <a:t>Bakterien</a:t>
            </a:r>
          </a:p>
          <a:p>
            <a:pPr>
              <a:buClr>
                <a:srgbClr val="539E38"/>
              </a:buClr>
              <a:buFont typeface="Wingdings" pitchFamily="2" charset="2"/>
              <a:buChar char="§"/>
            </a:pPr>
            <a:r>
              <a:rPr lang="de-DE" sz="1600">
                <a:latin typeface="Roboto" panose="02000000000000000000" pitchFamily="2" charset="0"/>
                <a:ea typeface="Roboto" panose="02000000000000000000" pitchFamily="2" charset="0"/>
              </a:rPr>
              <a:t>Viren</a:t>
            </a:r>
          </a:p>
          <a:p>
            <a:pPr>
              <a:buClr>
                <a:srgbClr val="539E38"/>
              </a:buClr>
              <a:buFont typeface="Wingdings" pitchFamily="2" charset="2"/>
              <a:buChar char="§"/>
            </a:pPr>
            <a:r>
              <a:rPr lang="de-DE" sz="1600">
                <a:latin typeface="Roboto" panose="02000000000000000000" pitchFamily="2" charset="0"/>
                <a:ea typeface="Roboto" panose="02000000000000000000" pitchFamily="2" charset="0"/>
              </a:rPr>
              <a:t>Parasiten</a:t>
            </a:r>
            <a:endParaRPr lang="de-DE" sz="2000">
              <a:latin typeface="Roboto" panose="02000000000000000000" pitchFamily="2" charset="0"/>
              <a:ea typeface="Roboto" panose="02000000000000000000" pitchFamily="2" charset="0"/>
            </a:endParaRPr>
          </a:p>
        </p:txBody>
      </p:sp>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p:txBody>
          <a:bodyPr/>
          <a:lstStyle/>
          <a:p>
            <a:fld id="{158587C1-528D-DD41-A28D-5485E29A5B23}" type="slidenum">
              <a:rPr lang="de-DE" smtClean="0"/>
              <a:t>33</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4844212"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DAS SALUTOGENESE-MODELL</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pic>
        <p:nvPicPr>
          <p:cNvPr id="1026" name="Picture 2" descr="Kostenlose Fotos zum Thema Streit">
            <a:extLst>
              <a:ext uri="{FF2B5EF4-FFF2-40B4-BE49-F238E27FC236}">
                <a16:creationId xmlns:a16="http://schemas.microsoft.com/office/drawing/2014/main" id="{074AE157-327B-9B53-32F3-79EACD84E98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13539" y="4364423"/>
            <a:ext cx="3791968" cy="2001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99487D3-9AA9-E358-400A-94D20C252839}"/>
              </a:ext>
            </a:extLst>
          </p:cNvPr>
          <p:cNvSpPr txBox="1"/>
          <p:nvPr/>
        </p:nvSpPr>
        <p:spPr>
          <a:xfrm>
            <a:off x="6127146" y="2306078"/>
            <a:ext cx="4641375" cy="171329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Physikalische Stressoren</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Hitze</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Strahlungen</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Schadstoffe</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Unfälle</a:t>
            </a:r>
          </a:p>
        </p:txBody>
      </p:sp>
      <p:sp>
        <p:nvSpPr>
          <p:cNvPr id="8" name="Textfeld 7">
            <a:extLst>
              <a:ext uri="{FF2B5EF4-FFF2-40B4-BE49-F238E27FC236}">
                <a16:creationId xmlns:a16="http://schemas.microsoft.com/office/drawing/2014/main" id="{BFA986C5-D4A5-5B9E-94F7-CAA7AF560A14}"/>
              </a:ext>
            </a:extLst>
          </p:cNvPr>
          <p:cNvSpPr txBox="1"/>
          <p:nvPr/>
        </p:nvSpPr>
        <p:spPr>
          <a:xfrm>
            <a:off x="838200" y="4209833"/>
            <a:ext cx="4492882" cy="136345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Psychosoziale Stressoren</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Streit</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Mobbing</a:t>
            </a:r>
          </a:p>
          <a:p>
            <a:pPr marL="285750" marR="0" lvl="0" indent="-285750" algn="l" defTabSz="914400" rtl="0" eaLnBrk="1" fontAlgn="auto" latinLnBrk="0" hangingPunct="1">
              <a:lnSpc>
                <a:spcPct val="90000"/>
              </a:lnSpc>
              <a:spcBef>
                <a:spcPts val="1000"/>
              </a:spcBef>
              <a:spcAft>
                <a:spcPts val="0"/>
              </a:spcAft>
              <a:buClr>
                <a:srgbClr val="539E38"/>
              </a:buClr>
              <a:buSzTx/>
              <a:buFont typeface="Wingdings" pitchFamily="2" charset="2"/>
              <a:buChar char="§"/>
              <a:tabLst/>
              <a:defRPr/>
            </a:pPr>
            <a:r>
              <a:rPr kumimoji="0" lang="de-D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Überforderung</a:t>
            </a:r>
          </a:p>
        </p:txBody>
      </p:sp>
      <p:sp>
        <p:nvSpPr>
          <p:cNvPr id="3" name="Textfeld 2">
            <a:extLst>
              <a:ext uri="{FF2B5EF4-FFF2-40B4-BE49-F238E27FC236}">
                <a16:creationId xmlns:a16="http://schemas.microsoft.com/office/drawing/2014/main" id="{0A4773F1-36CE-B855-95CB-CA2AE58E2582}"/>
              </a:ext>
            </a:extLst>
          </p:cNvPr>
          <p:cNvSpPr txBox="1"/>
          <p:nvPr/>
        </p:nvSpPr>
        <p:spPr>
          <a:xfrm>
            <a:off x="857802" y="1400524"/>
            <a:ext cx="10510519" cy="715089"/>
          </a:xfrm>
          <a:prstGeom prst="roundRect">
            <a:avLst/>
          </a:prstGeom>
          <a:solidFill>
            <a:srgbClr val="DAEFD3"/>
          </a:solidFill>
          <a:ln>
            <a:noFill/>
          </a:ln>
        </p:spPr>
        <p:txBody>
          <a:bodyPr wrap="square" lIns="91440" tIns="45720" rIns="91440" bIns="45720" rtlCol="0" anchor="t">
            <a:spAutoFit/>
          </a:bodyPr>
          <a:lstStyle/>
          <a:p>
            <a:pPr algn="ctr"/>
            <a:r>
              <a:rPr lang="de-DE" u="sng">
                <a:latin typeface="Roboto"/>
                <a:ea typeface="Roboto"/>
              </a:rPr>
              <a:t>Stressoren</a:t>
            </a:r>
            <a:r>
              <a:rPr lang="de-DE">
                <a:latin typeface="Roboto"/>
                <a:ea typeface="Roboto"/>
              </a:rPr>
              <a:t>: Faktoren, die sich negativ auf unser Empfinden auswirken, also krankmachend wirken können</a:t>
            </a:r>
          </a:p>
        </p:txBody>
      </p:sp>
    </p:spTree>
    <p:extLst>
      <p:ext uri="{BB962C8B-B14F-4D97-AF65-F5344CB8AC3E}">
        <p14:creationId xmlns:p14="http://schemas.microsoft.com/office/powerpoint/2010/main" val="98481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p:txBody>
          <a:bodyPr/>
          <a:lstStyle/>
          <a:p>
            <a:fld id="{158587C1-528D-DD41-A28D-5485E29A5B23}" type="slidenum">
              <a:rPr lang="de-DE" smtClean="0"/>
              <a:t>34</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4727834"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DAS SALUTOGENESE-MODELL</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10" name="Inhaltsplatzhalter 4">
            <a:extLst>
              <a:ext uri="{FF2B5EF4-FFF2-40B4-BE49-F238E27FC236}">
                <a16:creationId xmlns:a16="http://schemas.microsoft.com/office/drawing/2014/main" id="{B378D119-6522-4194-C1EE-CF5A9918F1F8}"/>
              </a:ext>
            </a:extLst>
          </p:cNvPr>
          <p:cNvSpPr txBox="1">
            <a:spLocks/>
          </p:cNvSpPr>
          <p:nvPr/>
        </p:nvSpPr>
        <p:spPr>
          <a:xfrm>
            <a:off x="841693" y="2388358"/>
            <a:ext cx="10510520" cy="40283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effectLst/>
                <a:latin typeface="Roboto" panose="02000000000000000000" pitchFamily="2" charset="0"/>
                <a:ea typeface="Roboto" panose="02000000000000000000" pitchFamily="2" charset="0"/>
              </a:rPr>
              <a:t>Sozioökonomische Bedingungen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Intaktes soziales Umfeld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Finanzielle Stabilität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Verfügbarkeit von Gütern oder Dienstleistungen </a:t>
            </a:r>
          </a:p>
          <a:p>
            <a:pPr marL="0" indent="0">
              <a:buNone/>
            </a:pPr>
            <a:endParaRPr lang="de-DE" sz="1800">
              <a:latin typeface="Roboto" panose="02000000000000000000" pitchFamily="2" charset="0"/>
              <a:ea typeface="Roboto" panose="02000000000000000000" pitchFamily="2" charset="0"/>
            </a:endParaRPr>
          </a:p>
          <a:p>
            <a:pPr marL="0" indent="0">
              <a:buNone/>
            </a:pPr>
            <a:r>
              <a:rPr lang="de-DE" sz="1800" b="1">
                <a:latin typeface="Roboto" panose="02000000000000000000" pitchFamily="2" charset="0"/>
                <a:ea typeface="Roboto" panose="02000000000000000000" pitchFamily="2" charset="0"/>
              </a:rPr>
              <a:t>Mentale Stärke</a:t>
            </a:r>
          </a:p>
          <a:p>
            <a:pPr>
              <a:buClr>
                <a:srgbClr val="539E38"/>
              </a:buClr>
              <a:buFont typeface="Wingdings" pitchFamily="2" charset="2"/>
              <a:buChar char="§"/>
            </a:pPr>
            <a:r>
              <a:rPr lang="de-DE" sz="1800" kern="1200">
                <a:solidFill>
                  <a:schemeClr val="tx1"/>
                </a:solidFill>
                <a:effectLst/>
                <a:latin typeface="Roboto" panose="02000000000000000000" pitchFamily="2" charset="0"/>
                <a:ea typeface="Roboto" panose="02000000000000000000" pitchFamily="2" charset="0"/>
              </a:rPr>
              <a:t>Selbstwertgefühl</a:t>
            </a:r>
          </a:p>
          <a:p>
            <a:pPr>
              <a:buClr>
                <a:srgbClr val="539E38"/>
              </a:buClr>
              <a:buFont typeface="Wingdings" pitchFamily="2" charset="2"/>
              <a:buChar char="§"/>
            </a:pPr>
            <a:r>
              <a:rPr lang="de-DE" sz="1800" kern="1200">
                <a:solidFill>
                  <a:schemeClr val="tx1"/>
                </a:solidFill>
                <a:effectLst/>
                <a:latin typeface="Roboto" panose="02000000000000000000" pitchFamily="2" charset="0"/>
                <a:ea typeface="Roboto" panose="02000000000000000000" pitchFamily="2" charset="0"/>
              </a:rPr>
              <a:t>Ausleben bestimmter Lebensweisen </a:t>
            </a:r>
          </a:p>
          <a:p>
            <a:pPr marL="0" indent="0">
              <a:buNone/>
            </a:pPr>
            <a:r>
              <a:rPr lang="de-DE" sz="1800" kern="1200">
                <a:solidFill>
                  <a:schemeClr val="tx1"/>
                </a:solidFill>
                <a:effectLst/>
                <a:latin typeface="Arial" panose="020B0604020202020204" pitchFamily="34" charset="0"/>
                <a:ea typeface="Roboto" panose="02000000000000000000" pitchFamily="2" charset="0"/>
                <a:cs typeface="Arial" panose="020B0604020202020204" pitchFamily="34" charset="0"/>
              </a:rPr>
              <a:t>→ </a:t>
            </a:r>
            <a:r>
              <a:rPr lang="de-DE" sz="1800" kern="1200">
                <a:solidFill>
                  <a:schemeClr val="tx1"/>
                </a:solidFill>
                <a:effectLst/>
                <a:latin typeface="Roboto" panose="02000000000000000000" pitchFamily="2" charset="0"/>
                <a:ea typeface="Roboto" panose="02000000000000000000" pitchFamily="2" charset="0"/>
              </a:rPr>
              <a:t>Religionen und Weltanschauungen </a:t>
            </a:r>
          </a:p>
          <a:p>
            <a:pPr marL="0" indent="0">
              <a:buNone/>
            </a:pPr>
            <a:endParaRPr lang="de-DE" sz="1800">
              <a:latin typeface="Roboto" panose="02000000000000000000" pitchFamily="2" charset="0"/>
              <a:ea typeface="Roboto" panose="02000000000000000000" pitchFamily="2" charset="0"/>
            </a:endParaRPr>
          </a:p>
          <a:p>
            <a:pPr marL="0" indent="0">
              <a:buNone/>
            </a:pPr>
            <a:r>
              <a:rPr lang="de-DE" sz="1800" b="1">
                <a:latin typeface="Roboto" panose="02000000000000000000" pitchFamily="2" charset="0"/>
                <a:ea typeface="Roboto" panose="02000000000000000000" pitchFamily="2" charset="0"/>
              </a:rPr>
              <a:t>Wissen, Intelligenz</a:t>
            </a: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pic>
        <p:nvPicPr>
          <p:cNvPr id="2050" name="Picture 2" descr="Kostenlose Fotos zum Thema Frau">
            <a:extLst>
              <a:ext uri="{FF2B5EF4-FFF2-40B4-BE49-F238E27FC236}">
                <a16:creationId xmlns:a16="http://schemas.microsoft.com/office/drawing/2014/main" id="{E99C3DE3-D59B-FCF1-C8DF-0FB7454DA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7534" y="2930089"/>
            <a:ext cx="4450080" cy="2975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6553A640-42C0-C826-240F-69435C97C2C6}"/>
              </a:ext>
            </a:extLst>
          </p:cNvPr>
          <p:cNvSpPr txBox="1"/>
          <p:nvPr/>
        </p:nvSpPr>
        <p:spPr>
          <a:xfrm>
            <a:off x="839788" y="1402403"/>
            <a:ext cx="10510519" cy="715089"/>
          </a:xfrm>
          <a:prstGeom prst="roundRect">
            <a:avLst/>
          </a:prstGeom>
          <a:solidFill>
            <a:srgbClr val="DAEFD3"/>
          </a:solidFill>
          <a:ln>
            <a:noFill/>
          </a:ln>
        </p:spPr>
        <p:txBody>
          <a:bodyPr wrap="square" lIns="91440" tIns="45720" rIns="91440" bIns="45720" rtlCol="0" anchor="t">
            <a:spAutoFit/>
          </a:bodyPr>
          <a:lstStyle/>
          <a:p>
            <a:pPr algn="ctr"/>
            <a:r>
              <a:rPr lang="de-DE" u="sng">
                <a:latin typeface="Roboto"/>
                <a:ea typeface="Roboto"/>
              </a:rPr>
              <a:t>Generalisierte Widerstandsressourcen</a:t>
            </a:r>
            <a:r>
              <a:rPr lang="de-DE">
                <a:latin typeface="Roboto"/>
                <a:ea typeface="Roboto"/>
              </a:rPr>
              <a:t>: All das, was Menschen dabei hilft, krankmachende Stressoren zu bewältigen</a:t>
            </a:r>
          </a:p>
        </p:txBody>
      </p:sp>
    </p:spTree>
    <p:extLst>
      <p:ext uri="{BB962C8B-B14F-4D97-AF65-F5344CB8AC3E}">
        <p14:creationId xmlns:p14="http://schemas.microsoft.com/office/powerpoint/2010/main" val="9279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p:txBody>
          <a:bodyPr/>
          <a:lstStyle/>
          <a:p>
            <a:fld id="{158587C1-528D-DD41-A28D-5485E29A5B23}" type="slidenum">
              <a:rPr lang="de-DE" smtClean="0"/>
              <a:t>35</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2" y="376011"/>
            <a:ext cx="885094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DAS SALUTOGENESE-MODELL – GESUNDHEIT IST ERLERNBAR</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13" name="Inhaltsplatzhalter 4">
            <a:extLst>
              <a:ext uri="{FF2B5EF4-FFF2-40B4-BE49-F238E27FC236}">
                <a16:creationId xmlns:a16="http://schemas.microsoft.com/office/drawing/2014/main" id="{5266B102-7314-0D20-EE55-10982799D24A}"/>
              </a:ext>
            </a:extLst>
          </p:cNvPr>
          <p:cNvSpPr txBox="1">
            <a:spLocks/>
          </p:cNvSpPr>
          <p:nvPr/>
        </p:nvSpPr>
        <p:spPr>
          <a:xfrm>
            <a:off x="854826" y="1392918"/>
            <a:ext cx="10497388" cy="344798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b="1">
                <a:solidFill>
                  <a:srgbClr val="539E38"/>
                </a:solidFill>
                <a:latin typeface="Roboto" panose="02000000000000000000" pitchFamily="2" charset="0"/>
                <a:ea typeface="Roboto" panose="02000000000000000000" pitchFamily="2" charset="0"/>
              </a:rPr>
              <a:t>Kohärenzgefühl </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Entwickelt sich durch positive Lebenserfahrung im Kinder und Jugendalter, kann in jedem Alter gestärkt werden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Eine innere Überzeugung </a:t>
            </a:r>
            <a:r>
              <a:rPr lang="de-DE" sz="1800">
                <a:latin typeface="Arial" panose="020B0604020202020204" pitchFamily="34" charset="0"/>
                <a:ea typeface="Roboto" panose="02000000000000000000" pitchFamily="2" charset="0"/>
                <a:cs typeface="Arial" panose="020B0604020202020204" pitchFamily="34" charset="0"/>
              </a:rPr>
              <a:t>→ Gefühl für Zugehörigkeit und Zufriedenheit</a:t>
            </a:r>
          </a:p>
          <a:p>
            <a:pPr marL="0" indent="0">
              <a:buNone/>
            </a:pPr>
            <a:endParaRPr lang="de-DE" sz="1800">
              <a:latin typeface="Arial" panose="020B0604020202020204" pitchFamily="34" charset="0"/>
              <a:ea typeface="Roboto" panose="02000000000000000000" pitchFamily="2" charset="0"/>
              <a:cs typeface="Arial" panose="020B0604020202020204" pitchFamily="34" charset="0"/>
            </a:endParaRPr>
          </a:p>
          <a:p>
            <a:pPr marL="0" indent="0">
              <a:buNone/>
            </a:pPr>
            <a:r>
              <a:rPr lang="de-DE" sz="1800" u="sng">
                <a:latin typeface="Arial" panose="020B0604020202020204" pitchFamily="34" charset="0"/>
                <a:ea typeface="Roboto" panose="02000000000000000000" pitchFamily="2" charset="0"/>
                <a:cs typeface="Arial" panose="020B0604020202020204" pitchFamily="34" charset="0"/>
              </a:rPr>
              <a:t>Grundhaltun</a:t>
            </a:r>
            <a:r>
              <a:rPr lang="de-DE" sz="1800">
                <a:latin typeface="Arial" panose="020B0604020202020204" pitchFamily="34" charset="0"/>
                <a:ea typeface="Roboto" panose="02000000000000000000" pitchFamily="2" charset="0"/>
                <a:cs typeface="Arial" panose="020B0604020202020204" pitchFamily="34" charset="0"/>
              </a:rPr>
              <a:t>g</a:t>
            </a:r>
            <a:endParaRPr lang="de-DE" sz="1800" u="sng">
              <a:latin typeface="Arial" panose="020B0604020202020204" pitchFamily="34" charset="0"/>
              <a:ea typeface="Roboto" panose="02000000000000000000" pitchFamily="2" charset="0"/>
              <a:cs typeface="Arial" panose="020B0604020202020204" pitchFamily="34" charset="0"/>
            </a:endParaRPr>
          </a:p>
          <a:p>
            <a:pPr>
              <a:buClr>
                <a:srgbClr val="539E38"/>
              </a:buClr>
              <a:buFont typeface="Wingdings" pitchFamily="2" charset="2"/>
              <a:buChar char="§"/>
            </a:pPr>
            <a:r>
              <a:rPr lang="de-DE" sz="1800">
                <a:latin typeface="Arial" panose="020B0604020202020204" pitchFamily="34" charset="0"/>
                <a:ea typeface="Roboto" panose="02000000000000000000" pitchFamily="2" charset="0"/>
                <a:cs typeface="Arial" panose="020B0604020202020204" pitchFamily="34" charset="0"/>
              </a:rPr>
              <a:t>Zusammenhänge im Leben werden verstanden und wichtige Lebensereignisse können eingeordnet werden</a:t>
            </a:r>
          </a:p>
          <a:p>
            <a:pPr>
              <a:buClr>
                <a:srgbClr val="539E38"/>
              </a:buClr>
              <a:buFont typeface="Wingdings" pitchFamily="2" charset="2"/>
              <a:buChar char="§"/>
            </a:pPr>
            <a:r>
              <a:rPr lang="de-DE" sz="1800">
                <a:latin typeface="Arial"/>
                <a:ea typeface="Roboto"/>
                <a:cs typeface="Arial"/>
              </a:rPr>
              <a:t>Die Anforderungen und Aufgaben des Lebens sind bewältigbar = </a:t>
            </a:r>
            <a:r>
              <a:rPr lang="de-DE" sz="1800" err="1">
                <a:latin typeface="Arial"/>
                <a:ea typeface="Roboto"/>
                <a:cs typeface="Arial"/>
              </a:rPr>
              <a:t>Gestalter:in</a:t>
            </a:r>
            <a:r>
              <a:rPr lang="de-DE" sz="1800">
                <a:latin typeface="Arial"/>
                <a:ea typeface="Roboto"/>
                <a:cs typeface="Arial"/>
              </a:rPr>
              <a:t> des eigenen Lebens</a:t>
            </a:r>
          </a:p>
          <a:p>
            <a:pPr>
              <a:buClr>
                <a:srgbClr val="539E38"/>
              </a:buClr>
              <a:buFont typeface="Wingdings" pitchFamily="2" charset="2"/>
              <a:buChar char="§"/>
            </a:pPr>
            <a:r>
              <a:rPr lang="de-DE" sz="1800">
                <a:latin typeface="Arial" panose="020B0604020202020204" pitchFamily="34" charset="0"/>
                <a:ea typeface="Roboto" panose="02000000000000000000" pitchFamily="2" charset="0"/>
                <a:cs typeface="Arial" panose="020B0604020202020204" pitchFamily="34" charset="0"/>
              </a:rPr>
              <a:t>Die Anforderungen und Aufgaben des Lebens ergeben einen Sinn = mein Leben hat einen Sinn</a:t>
            </a: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5" name="Titel 1">
            <a:extLst>
              <a:ext uri="{FF2B5EF4-FFF2-40B4-BE49-F238E27FC236}">
                <a16:creationId xmlns:a16="http://schemas.microsoft.com/office/drawing/2014/main" id="{C1EAA0FD-B3EE-A571-BABB-6789BB92F2AC}"/>
              </a:ext>
            </a:extLst>
          </p:cNvPr>
          <p:cNvSpPr txBox="1">
            <a:spLocks/>
          </p:cNvSpPr>
          <p:nvPr/>
        </p:nvSpPr>
        <p:spPr bwMode="gray">
          <a:xfrm>
            <a:off x="994093" y="5348618"/>
            <a:ext cx="2493690" cy="44278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2300" b="0">
                <a:solidFill>
                  <a:schemeClr val="tx1"/>
                </a:solidFill>
                <a:latin typeface="Roboto" panose="02000000000000000000" pitchFamily="2" charset="0"/>
                <a:ea typeface="Roboto" panose="02000000000000000000" pitchFamily="2" charset="0"/>
              </a:rPr>
              <a:t>Verstehbarkeit</a:t>
            </a:r>
            <a:endParaRPr kumimoji="0" lang="de-DE" sz="23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6" name="Titel 1">
            <a:extLst>
              <a:ext uri="{FF2B5EF4-FFF2-40B4-BE49-F238E27FC236}">
                <a16:creationId xmlns:a16="http://schemas.microsoft.com/office/drawing/2014/main" id="{5666EEF8-36BD-1D5F-B0E5-4AF6B4F8CFE4}"/>
              </a:ext>
            </a:extLst>
          </p:cNvPr>
          <p:cNvSpPr txBox="1">
            <a:spLocks/>
          </p:cNvSpPr>
          <p:nvPr/>
        </p:nvSpPr>
        <p:spPr bwMode="gray">
          <a:xfrm>
            <a:off x="4905648" y="5348618"/>
            <a:ext cx="2493690" cy="44278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2300" b="0">
                <a:solidFill>
                  <a:schemeClr val="tx1"/>
                </a:solidFill>
                <a:latin typeface="Roboto" panose="02000000000000000000" pitchFamily="2" charset="0"/>
                <a:ea typeface="Roboto" panose="02000000000000000000" pitchFamily="2" charset="0"/>
              </a:rPr>
              <a:t>Handhabbarkeit</a:t>
            </a:r>
            <a:endParaRPr kumimoji="0" lang="de-DE" sz="23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7" name="Titel 1">
            <a:extLst>
              <a:ext uri="{FF2B5EF4-FFF2-40B4-BE49-F238E27FC236}">
                <a16:creationId xmlns:a16="http://schemas.microsoft.com/office/drawing/2014/main" id="{D80C6997-F680-7DA1-5EB3-A58E498FB8C3}"/>
              </a:ext>
            </a:extLst>
          </p:cNvPr>
          <p:cNvSpPr txBox="1">
            <a:spLocks/>
          </p:cNvSpPr>
          <p:nvPr/>
        </p:nvSpPr>
        <p:spPr bwMode="gray">
          <a:xfrm>
            <a:off x="8816119" y="5348618"/>
            <a:ext cx="2493690" cy="44278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2300" b="0">
                <a:solidFill>
                  <a:schemeClr val="tx1"/>
                </a:solidFill>
                <a:latin typeface="Roboto" panose="02000000000000000000" pitchFamily="2" charset="0"/>
                <a:ea typeface="Roboto" panose="02000000000000000000" pitchFamily="2" charset="0"/>
              </a:rPr>
              <a:t>Sinnhaftigkeit</a:t>
            </a:r>
            <a:endParaRPr kumimoji="0" lang="de-DE" sz="23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8" name="Titel 1">
            <a:extLst>
              <a:ext uri="{FF2B5EF4-FFF2-40B4-BE49-F238E27FC236}">
                <a16:creationId xmlns:a16="http://schemas.microsoft.com/office/drawing/2014/main" id="{84D17254-EB90-3988-AF3C-6FC44DDAC853}"/>
              </a:ext>
            </a:extLst>
          </p:cNvPr>
          <p:cNvSpPr txBox="1">
            <a:spLocks/>
          </p:cNvSpPr>
          <p:nvPr/>
        </p:nvSpPr>
        <p:spPr bwMode="gray">
          <a:xfrm>
            <a:off x="994093" y="5941247"/>
            <a:ext cx="2493690" cy="349702"/>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1800" b="0">
                <a:solidFill>
                  <a:schemeClr val="tx1"/>
                </a:solidFill>
                <a:latin typeface="Roboto" panose="02000000000000000000" pitchFamily="2" charset="0"/>
                <a:ea typeface="Roboto" panose="02000000000000000000" pitchFamily="2" charset="0"/>
              </a:rPr>
              <a:t>verstehbar</a:t>
            </a:r>
            <a:endParaRPr kumimoji="0" lang="de-DE" sz="18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10" name="Titel 1">
            <a:extLst>
              <a:ext uri="{FF2B5EF4-FFF2-40B4-BE49-F238E27FC236}">
                <a16:creationId xmlns:a16="http://schemas.microsoft.com/office/drawing/2014/main" id="{3884D1B1-A132-A479-6F0C-88758C8FB2D3}"/>
              </a:ext>
            </a:extLst>
          </p:cNvPr>
          <p:cNvSpPr txBox="1">
            <a:spLocks/>
          </p:cNvSpPr>
          <p:nvPr/>
        </p:nvSpPr>
        <p:spPr bwMode="gray">
          <a:xfrm>
            <a:off x="4905648" y="5962841"/>
            <a:ext cx="2493690" cy="349702"/>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1800" b="0">
                <a:solidFill>
                  <a:schemeClr val="tx1"/>
                </a:solidFill>
                <a:latin typeface="Roboto" panose="02000000000000000000" pitchFamily="2" charset="0"/>
                <a:ea typeface="Roboto" panose="02000000000000000000" pitchFamily="2" charset="0"/>
              </a:rPr>
              <a:t>handhabbar</a:t>
            </a:r>
            <a:endParaRPr kumimoji="0" lang="de-DE" sz="18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11" name="Titel 1">
            <a:extLst>
              <a:ext uri="{FF2B5EF4-FFF2-40B4-BE49-F238E27FC236}">
                <a16:creationId xmlns:a16="http://schemas.microsoft.com/office/drawing/2014/main" id="{CD28208F-E242-8BDB-38E9-EAF5C5C2A6BD}"/>
              </a:ext>
            </a:extLst>
          </p:cNvPr>
          <p:cNvSpPr txBox="1">
            <a:spLocks/>
          </p:cNvSpPr>
          <p:nvPr/>
        </p:nvSpPr>
        <p:spPr bwMode="gray">
          <a:xfrm>
            <a:off x="8860110" y="6009329"/>
            <a:ext cx="2493690" cy="349702"/>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1800" b="0">
                <a:solidFill>
                  <a:schemeClr val="tx1"/>
                </a:solidFill>
                <a:latin typeface="Roboto" panose="02000000000000000000" pitchFamily="2" charset="0"/>
                <a:ea typeface="Roboto" panose="02000000000000000000" pitchFamily="2" charset="0"/>
              </a:rPr>
              <a:t>sinnhaft</a:t>
            </a:r>
            <a:endParaRPr kumimoji="0" lang="de-DE" sz="18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2355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p:txBody>
          <a:bodyPr/>
          <a:lstStyle/>
          <a:p>
            <a:fld id="{158587C1-528D-DD41-A28D-5485E29A5B23}" type="slidenum">
              <a:rPr lang="de-DE" smtClean="0"/>
              <a:t>36</a:t>
            </a:fld>
            <a:endParaRPr lang="de-DE"/>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2" y="376011"/>
            <a:ext cx="885094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rgbClr val="539E38"/>
                </a:solidFill>
                <a:latin typeface="Roboto" panose="02000000000000000000" pitchFamily="2" charset="0"/>
                <a:ea typeface="Roboto" panose="02000000000000000000" pitchFamily="2" charset="0"/>
              </a:rPr>
              <a:t>PRÄVENTION &amp; GESUNDHEITSFÖRDERUNG</a:t>
            </a:r>
            <a:endParaRPr kumimoji="0" lang="de-DE" sz="2300" b="0" i="0" u="none" strike="noStrike" kern="1200" cap="none" spc="0" normalizeH="0" baseline="0" noProof="0">
              <a:ln>
                <a:noFill/>
              </a:ln>
              <a:solidFill>
                <a:srgbClr val="539E38"/>
              </a:solidFill>
              <a:effectLst/>
              <a:uLnTx/>
              <a:uFillTx/>
              <a:latin typeface="Roboto" panose="02000000000000000000" pitchFamily="2" charset="0"/>
              <a:ea typeface="Roboto" panose="02000000000000000000" pitchFamily="2" charset="0"/>
            </a:endParaRPr>
          </a:p>
        </p:txBody>
      </p:sp>
      <p:sp>
        <p:nvSpPr>
          <p:cNvPr id="13" name="Inhaltsplatzhalter 4">
            <a:extLst>
              <a:ext uri="{FF2B5EF4-FFF2-40B4-BE49-F238E27FC236}">
                <a16:creationId xmlns:a16="http://schemas.microsoft.com/office/drawing/2014/main" id="{5266B102-7314-0D20-EE55-10982799D24A}"/>
              </a:ext>
            </a:extLst>
          </p:cNvPr>
          <p:cNvSpPr txBox="1">
            <a:spLocks/>
          </p:cNvSpPr>
          <p:nvPr/>
        </p:nvSpPr>
        <p:spPr>
          <a:xfrm>
            <a:off x="854825" y="2512930"/>
            <a:ext cx="10497388" cy="3447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b="1">
                <a:solidFill>
                  <a:srgbClr val="539E38"/>
                </a:solidFill>
                <a:latin typeface="Roboto" panose="02000000000000000000" pitchFamily="2" charset="0"/>
                <a:ea typeface="Roboto" panose="02000000000000000000" pitchFamily="2" charset="0"/>
              </a:rPr>
              <a:t> Prävention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Pathogenetisches Verständnis von Gesundheit </a:t>
            </a:r>
            <a:r>
              <a:rPr lang="de-DE" sz="1800">
                <a:latin typeface="Roboto" panose="02000000000000000000" pitchFamily="2" charset="0"/>
                <a:ea typeface="Roboto" panose="02000000000000000000" pitchFamily="2" charset="0"/>
                <a:sym typeface="Wingdings" pitchFamily="2" charset="2"/>
              </a:rPr>
              <a:t> Entstehung fokussiert sich auf Krankheit</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Betrachtung von Risikofaktoren</a:t>
            </a:r>
            <a:endParaRPr lang="de-DE" sz="1800">
              <a:latin typeface="Arial" panose="020B0604020202020204" pitchFamily="34" charset="0"/>
              <a:ea typeface="Roboto" panose="02000000000000000000" pitchFamily="2" charset="0"/>
              <a:cs typeface="Arial" panose="020B0604020202020204" pitchFamily="34" charset="0"/>
            </a:endParaRPr>
          </a:p>
          <a:p>
            <a:pPr marL="0" indent="0">
              <a:buNone/>
            </a:pPr>
            <a:endParaRPr lang="de-DE" sz="1800">
              <a:latin typeface="Arial" panose="020B0604020202020204" pitchFamily="34" charset="0"/>
              <a:ea typeface="Roboto" panose="02000000000000000000" pitchFamily="2" charset="0"/>
              <a:cs typeface="Arial" panose="020B0604020202020204" pitchFamily="34" charset="0"/>
            </a:endParaRPr>
          </a:p>
          <a:p>
            <a:pPr marL="0" indent="0">
              <a:buNone/>
            </a:pPr>
            <a:r>
              <a:rPr lang="de-DE" sz="1800" b="1">
                <a:solidFill>
                  <a:srgbClr val="539E38"/>
                </a:solidFill>
                <a:latin typeface="Roboto" panose="02000000000000000000" pitchFamily="2" charset="0"/>
                <a:ea typeface="Roboto" panose="02000000000000000000" pitchFamily="2" charset="0"/>
              </a:rPr>
              <a:t>Gesundheitsförderung</a:t>
            </a:r>
          </a:p>
          <a:p>
            <a:pPr>
              <a:buClr>
                <a:srgbClr val="539E38"/>
              </a:buClr>
              <a:buFont typeface="Wingdings" pitchFamily="2" charset="2"/>
              <a:buChar char="§"/>
            </a:pPr>
            <a:r>
              <a:rPr lang="de-DE" sz="1800">
                <a:latin typeface="Arial" panose="020B0604020202020204" pitchFamily="34" charset="0"/>
                <a:ea typeface="Roboto" panose="02000000000000000000" pitchFamily="2" charset="0"/>
                <a:cs typeface="Arial" panose="020B0604020202020204" pitchFamily="34" charset="0"/>
              </a:rPr>
              <a:t>Orientierung am Salutogenese-Modell</a:t>
            </a:r>
          </a:p>
          <a:p>
            <a:pPr>
              <a:buClr>
                <a:srgbClr val="539E38"/>
              </a:buClr>
              <a:buFont typeface="Wingdings" pitchFamily="2" charset="2"/>
              <a:buChar char="§"/>
            </a:pPr>
            <a:r>
              <a:rPr lang="de-DE" sz="1800">
                <a:latin typeface="Arial" panose="020B0604020202020204" pitchFamily="34" charset="0"/>
                <a:ea typeface="Roboto" panose="02000000000000000000" pitchFamily="2" charset="0"/>
                <a:cs typeface="Arial" panose="020B0604020202020204" pitchFamily="34" charset="0"/>
              </a:rPr>
              <a:t>Fokus auf Erhalt und Stärkung der Gesundheit</a:t>
            </a:r>
          </a:p>
          <a:p>
            <a:pPr>
              <a:buClr>
                <a:srgbClr val="539E38"/>
              </a:buClr>
              <a:buFont typeface="Wingdings" pitchFamily="2" charset="2"/>
              <a:buChar char="§"/>
            </a:pPr>
            <a:r>
              <a:rPr lang="de-DE" sz="1800">
                <a:latin typeface="Arial" panose="020B0604020202020204" pitchFamily="34" charset="0"/>
                <a:ea typeface="Roboto" panose="02000000000000000000" pitchFamily="2" charset="0"/>
                <a:cs typeface="Arial" panose="020B0604020202020204" pitchFamily="34" charset="0"/>
              </a:rPr>
              <a:t>Betrachtung von Schutzfaktoren</a:t>
            </a: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a:p>
            <a:pPr marL="0" indent="0">
              <a:buFont typeface="Arial" panose="020B0604020202020204" pitchFamily="34" charset="0"/>
              <a:buNone/>
            </a:pPr>
            <a:endParaRPr lang="de-DE" sz="1800">
              <a:latin typeface="Roboto" panose="02000000000000000000" pitchFamily="2" charset="0"/>
              <a:ea typeface="Roboto" panose="02000000000000000000" pitchFamily="2" charset="0"/>
            </a:endParaRPr>
          </a:p>
        </p:txBody>
      </p:sp>
      <p:sp>
        <p:nvSpPr>
          <p:cNvPr id="2" name="Textfeld 1">
            <a:extLst>
              <a:ext uri="{FF2B5EF4-FFF2-40B4-BE49-F238E27FC236}">
                <a16:creationId xmlns:a16="http://schemas.microsoft.com/office/drawing/2014/main" id="{A0BCC838-1170-E0D7-69AA-BAA12700A94E}"/>
              </a:ext>
            </a:extLst>
          </p:cNvPr>
          <p:cNvSpPr txBox="1"/>
          <p:nvPr/>
        </p:nvSpPr>
        <p:spPr>
          <a:xfrm>
            <a:off x="839788" y="1402403"/>
            <a:ext cx="10510519" cy="715089"/>
          </a:xfrm>
          <a:prstGeom prst="roundRect">
            <a:avLst/>
          </a:prstGeom>
          <a:solidFill>
            <a:srgbClr val="DAEFD3"/>
          </a:solidFill>
          <a:ln>
            <a:noFill/>
          </a:ln>
        </p:spPr>
        <p:txBody>
          <a:bodyPr wrap="square" lIns="91440" tIns="45720" rIns="91440" bIns="45720" rtlCol="0" anchor="t">
            <a:spAutoFit/>
          </a:bodyPr>
          <a:lstStyle/>
          <a:p>
            <a:pPr algn="ctr"/>
            <a:r>
              <a:rPr lang="de-DE" u="sng">
                <a:latin typeface="Roboto"/>
                <a:ea typeface="Roboto"/>
              </a:rPr>
              <a:t>Prävention</a:t>
            </a:r>
            <a:r>
              <a:rPr lang="de-DE">
                <a:latin typeface="Roboto"/>
                <a:ea typeface="Roboto"/>
              </a:rPr>
              <a:t>: Maßnahmen, um Gesundheitsrisiken zu verringern oder zu vermeiden, indem die Umgebung oder das eigene Verhalten angepasst und / oder verändert werden.</a:t>
            </a:r>
          </a:p>
        </p:txBody>
      </p:sp>
    </p:spTree>
    <p:extLst>
      <p:ext uri="{BB962C8B-B14F-4D97-AF65-F5344CB8AC3E}">
        <p14:creationId xmlns:p14="http://schemas.microsoft.com/office/powerpoint/2010/main" val="370977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5800">
                <a:solidFill>
                  <a:schemeClr val="accent1"/>
                </a:solidFill>
                <a:latin typeface="Roboto" panose="02000000000000000000" pitchFamily="2" charset="0"/>
                <a:ea typeface="Roboto" panose="02000000000000000000" pitchFamily="2" charset="0"/>
              </a:rPr>
              <a:t>FOKUS GESUNDHEIT UND SALUTOGENESE</a:t>
            </a:r>
          </a:p>
        </p:txBody>
      </p:sp>
    </p:spTree>
    <p:extLst>
      <p:ext uri="{BB962C8B-B14F-4D97-AF65-F5344CB8AC3E}">
        <p14:creationId xmlns:p14="http://schemas.microsoft.com/office/powerpoint/2010/main" val="2767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BACK-UP AUSSAGEN</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endParaRPr lang="de-DE" sz="5800">
              <a:solidFill>
                <a:schemeClr val="accent1"/>
              </a:solidFill>
              <a:latin typeface="Roboto" panose="02000000000000000000" pitchFamily="2" charset="0"/>
              <a:ea typeface="Roboto" panose="02000000000000000000" pitchFamily="2" charset="0"/>
            </a:endParaRPr>
          </a:p>
        </p:txBody>
      </p:sp>
      <p:graphicFrame>
        <p:nvGraphicFramePr>
          <p:cNvPr id="6" name="Tabelle 8">
            <a:extLst>
              <a:ext uri="{FF2B5EF4-FFF2-40B4-BE49-F238E27FC236}">
                <a16:creationId xmlns:a16="http://schemas.microsoft.com/office/drawing/2014/main" id="{A9D45ED4-020E-B220-7548-727103DA1245}"/>
              </a:ext>
            </a:extLst>
          </p:cNvPr>
          <p:cNvGraphicFramePr>
            <a:graphicFrameLocks noGrp="1"/>
          </p:cNvGraphicFramePr>
          <p:nvPr>
            <p:extLst>
              <p:ext uri="{D42A27DB-BD31-4B8C-83A1-F6EECF244321}">
                <p14:modId xmlns:p14="http://schemas.microsoft.com/office/powerpoint/2010/main" val="1568003954"/>
              </p:ext>
            </p:extLst>
          </p:nvPr>
        </p:nvGraphicFramePr>
        <p:xfrm>
          <a:off x="2037244" y="3412932"/>
          <a:ext cx="8128000" cy="1706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72849312"/>
                    </a:ext>
                  </a:extLst>
                </a:gridCol>
                <a:gridCol w="4064000">
                  <a:extLst>
                    <a:ext uri="{9D8B030D-6E8A-4147-A177-3AD203B41FA5}">
                      <a16:colId xmlns:a16="http://schemas.microsoft.com/office/drawing/2014/main" val="882537871"/>
                    </a:ext>
                  </a:extLst>
                </a:gridCol>
              </a:tblGrid>
              <a:tr h="370840">
                <a:tc>
                  <a:txBody>
                    <a:bodyPr/>
                    <a:lstStyle/>
                    <a:p>
                      <a:r>
                        <a:rPr lang="de-DE" sz="2000">
                          <a:latin typeface="Roboto" panose="02000000000000000000" pitchFamily="2" charset="0"/>
                          <a:ea typeface="Roboto" panose="02000000000000000000" pitchFamily="2" charset="0"/>
                        </a:rPr>
                        <a:t>Was lässt mich gesund fühlen</a:t>
                      </a:r>
                    </a:p>
                  </a:txBody>
                  <a:tcPr/>
                </a:tc>
                <a:tc>
                  <a:txBody>
                    <a:bodyPr/>
                    <a:lstStyle/>
                    <a:p>
                      <a:r>
                        <a:rPr lang="de-DE" sz="2000">
                          <a:latin typeface="Roboto" panose="02000000000000000000" pitchFamily="2" charset="0"/>
                          <a:ea typeface="Roboto" panose="02000000000000000000" pitchFamily="2" charset="0"/>
                        </a:rPr>
                        <a:t>Was lässt mich krank fühlen</a:t>
                      </a:r>
                    </a:p>
                  </a:txBody>
                  <a:tcPr/>
                </a:tc>
                <a:extLst>
                  <a:ext uri="{0D108BD9-81ED-4DB2-BD59-A6C34878D82A}">
                    <a16:rowId xmlns:a16="http://schemas.microsoft.com/office/drawing/2014/main" val="1766902146"/>
                  </a:ext>
                </a:extLst>
              </a:tr>
              <a:tr h="370840">
                <a:tc>
                  <a:txBody>
                    <a:bodyPr/>
                    <a:lstStyle/>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Sport </a:t>
                      </a:r>
                    </a:p>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Obst &amp; Gemüse </a:t>
                      </a:r>
                    </a:p>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Harmonisches soziales Umfeld </a:t>
                      </a:r>
                    </a:p>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Positives Selbstwertgefühl </a:t>
                      </a:r>
                    </a:p>
                  </a:txBody>
                  <a:tcPr/>
                </a:tc>
                <a:tc>
                  <a:txBody>
                    <a:bodyPr/>
                    <a:lstStyle/>
                    <a:p>
                      <a:r>
                        <a:rPr lang="de-DE" sz="2000">
                          <a:latin typeface="Roboto" panose="02000000000000000000" pitchFamily="2" charset="0"/>
                          <a:ea typeface="Roboto" panose="02000000000000000000" pitchFamily="2" charset="0"/>
                        </a:rPr>
                        <a:t>Stress </a:t>
                      </a:r>
                    </a:p>
                    <a:p>
                      <a:r>
                        <a:rPr lang="de-DE" sz="2000">
                          <a:latin typeface="Roboto" panose="02000000000000000000" pitchFamily="2" charset="0"/>
                          <a:ea typeface="Roboto" panose="02000000000000000000" pitchFamily="2" charset="0"/>
                        </a:rPr>
                        <a:t>Überforderung  </a:t>
                      </a:r>
                    </a:p>
                    <a:p>
                      <a:r>
                        <a:rPr lang="de-DE" sz="2000">
                          <a:latin typeface="Roboto" panose="02000000000000000000" pitchFamily="2" charset="0"/>
                          <a:ea typeface="Roboto" panose="02000000000000000000" pitchFamily="2" charset="0"/>
                        </a:rPr>
                        <a:t>Streit/Konflikte  </a:t>
                      </a:r>
                    </a:p>
                    <a:p>
                      <a:r>
                        <a:rPr lang="de-DE" sz="2000">
                          <a:latin typeface="Roboto" panose="02000000000000000000" pitchFamily="2" charset="0"/>
                          <a:ea typeface="Roboto" panose="02000000000000000000" pitchFamily="2" charset="0"/>
                        </a:rPr>
                        <a:t>Krisen (finanziell, psychisch etc.) </a:t>
                      </a:r>
                    </a:p>
                  </a:txBody>
                  <a:tcPr/>
                </a:tc>
                <a:extLst>
                  <a:ext uri="{0D108BD9-81ED-4DB2-BD59-A6C34878D82A}">
                    <a16:rowId xmlns:a16="http://schemas.microsoft.com/office/drawing/2014/main" val="570382869"/>
                  </a:ext>
                </a:extLst>
              </a:tr>
            </a:tbl>
          </a:graphicData>
        </a:graphic>
      </p:graphicFrame>
    </p:spTree>
    <p:extLst>
      <p:ext uri="{BB962C8B-B14F-4D97-AF65-F5344CB8AC3E}">
        <p14:creationId xmlns:p14="http://schemas.microsoft.com/office/powerpoint/2010/main" val="5151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BLITZLICHT</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5800">
                <a:solidFill>
                  <a:schemeClr val="accent1"/>
                </a:solidFill>
                <a:latin typeface="Roboto" panose="02000000000000000000" pitchFamily="2" charset="0"/>
                <a:ea typeface="Roboto" panose="02000000000000000000" pitchFamily="2" charset="0"/>
              </a:rPr>
              <a:t>FOKUS KLIMAWANDEL UND GESUNDHEIT</a:t>
            </a:r>
          </a:p>
        </p:txBody>
      </p:sp>
    </p:spTree>
    <p:extLst>
      <p:ext uri="{BB962C8B-B14F-4D97-AF65-F5344CB8AC3E}">
        <p14:creationId xmlns:p14="http://schemas.microsoft.com/office/powerpoint/2010/main" val="90402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2000">
                <a:latin typeface="Roboto"/>
                <a:ea typeface="Roboto"/>
                <a:cs typeface="Roboto"/>
              </a:rPr>
              <a:t>In drei Modulen (so ist diese Präsentation auch gegliedert) beschäftigt sich KlimaBild spielerisch und mit verschiedenen Methoden mit Klimawandel und Gesundheit. Schwerpunkte sind: </a:t>
            </a:r>
          </a:p>
          <a:p>
            <a:pPr algn="ctr"/>
            <a:endParaRPr lang="de-DE" sz="2000">
              <a:latin typeface="Roboto" panose="02000000000000000000" pitchFamily="2" charset="0"/>
              <a:ea typeface="Roboto" panose="02000000000000000000" pitchFamily="2" charset="0"/>
              <a:cs typeface="Roboto" panose="02000000000000000000" pitchFamily="2" charset="0"/>
            </a:endParaRPr>
          </a:p>
          <a:p>
            <a:pPr algn="ctr"/>
            <a:r>
              <a:rPr lang="de-DE" sz="2000" b="1">
                <a:solidFill>
                  <a:schemeClr val="accent1"/>
                </a:solidFill>
                <a:latin typeface="Roboto" panose="02000000000000000000" pitchFamily="2" charset="0"/>
                <a:ea typeface="Roboto" panose="02000000000000000000" pitchFamily="2" charset="0"/>
              </a:rPr>
              <a:t>Modul 1 </a:t>
            </a:r>
          </a:p>
          <a:p>
            <a:pPr algn="ctr"/>
            <a:r>
              <a:rPr lang="de-DE" sz="2000">
                <a:latin typeface="Roboto" panose="02000000000000000000" pitchFamily="2" charset="0"/>
                <a:ea typeface="Roboto" panose="02000000000000000000" pitchFamily="2" charset="0"/>
              </a:rPr>
              <a:t>Gesundheitsdefinition, Salutogenese, Solastalgie, Klimaangst, Krise und Chance in der derzeitigen Situation</a:t>
            </a:r>
          </a:p>
          <a:p>
            <a:pPr algn="ctr"/>
            <a:endParaRPr lang="de-DE" sz="2000">
              <a:solidFill>
                <a:srgbClr val="FF0000"/>
              </a:solidFill>
              <a:latin typeface="Roboto" panose="02000000000000000000" pitchFamily="2" charset="0"/>
              <a:ea typeface="Roboto" panose="02000000000000000000" pitchFamily="2" charset="0"/>
              <a:cs typeface="Roboto"/>
            </a:endParaRPr>
          </a:p>
          <a:p>
            <a:pPr algn="ctr"/>
            <a:r>
              <a:rPr lang="de-DE" sz="2000" b="1">
                <a:solidFill>
                  <a:schemeClr val="accent1"/>
                </a:solidFill>
                <a:latin typeface="Roboto" panose="02000000000000000000" pitchFamily="2" charset="0"/>
                <a:ea typeface="Roboto" panose="02000000000000000000" pitchFamily="2" charset="0"/>
              </a:rPr>
              <a:t>Modul 2</a:t>
            </a:r>
          </a:p>
          <a:p>
            <a:pPr algn="ctr"/>
            <a:r>
              <a:rPr lang="de-DE" sz="2000">
                <a:latin typeface="Roboto" panose="02000000000000000000" pitchFamily="2" charset="0"/>
                <a:ea typeface="Roboto" panose="02000000000000000000" pitchFamily="2" charset="0"/>
              </a:rPr>
              <a:t>Hitze, UV-Strahlung, Luftschadstoffe, Umweltgerechtigkeit</a:t>
            </a:r>
          </a:p>
          <a:p>
            <a:pPr algn="ctr"/>
            <a:endParaRPr lang="de-DE" sz="2000">
              <a:solidFill>
                <a:srgbClr val="FF0000"/>
              </a:solidFill>
              <a:latin typeface="Roboto" panose="02000000000000000000" pitchFamily="2" charset="0"/>
              <a:ea typeface="Roboto" panose="02000000000000000000" pitchFamily="2" charset="0"/>
              <a:cs typeface="Roboto"/>
            </a:endParaRPr>
          </a:p>
          <a:p>
            <a:pPr algn="ctr"/>
            <a:r>
              <a:rPr lang="de-DE" sz="2000" b="1">
                <a:solidFill>
                  <a:schemeClr val="accent1"/>
                </a:solidFill>
                <a:latin typeface="Roboto" panose="02000000000000000000" pitchFamily="2" charset="0"/>
                <a:ea typeface="Roboto" panose="02000000000000000000" pitchFamily="2" charset="0"/>
              </a:rPr>
              <a:t>Modul 3 </a:t>
            </a:r>
          </a:p>
          <a:p>
            <a:pPr algn="ctr"/>
            <a:r>
              <a:rPr lang="de-DE" sz="2000">
                <a:latin typeface="Roboto" panose="02000000000000000000" pitchFamily="2" charset="0"/>
                <a:ea typeface="Roboto" panose="02000000000000000000" pitchFamily="2" charset="0"/>
              </a:rPr>
              <a:t>Extremwetterereignisse, mentale Gesundheit und Mental Health First Aid, </a:t>
            </a:r>
            <a:r>
              <a:rPr lang="de-DE" sz="2000" err="1">
                <a:latin typeface="Roboto" panose="02000000000000000000" pitchFamily="2" charset="0"/>
                <a:ea typeface="Roboto" panose="02000000000000000000" pitchFamily="2" charset="0"/>
              </a:rPr>
              <a:t>allergene</a:t>
            </a:r>
            <a:r>
              <a:rPr lang="de-DE" sz="2000">
                <a:latin typeface="Roboto" panose="02000000000000000000" pitchFamily="2" charset="0"/>
                <a:ea typeface="Roboto" panose="02000000000000000000" pitchFamily="2" charset="0"/>
              </a:rPr>
              <a:t> Pflanzen, vektorbasierte Infektionskrankheiten</a:t>
            </a:r>
            <a:endParaRPr lang="de-DE" sz="2000">
              <a:solidFill>
                <a:srgbClr val="FF0000"/>
              </a:solidFill>
              <a:latin typeface="Roboto" panose="02000000000000000000" pitchFamily="2" charset="0"/>
              <a:ea typeface="Roboto" panose="02000000000000000000" pitchFamily="2" charset="0"/>
              <a:cs typeface="Roboto"/>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Was sind die Inhalte von KlimaBild?</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43028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BACK-UP AUSSAGEN</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endParaRPr lang="de-DE" sz="5800">
              <a:solidFill>
                <a:schemeClr val="accent1"/>
              </a:solidFill>
              <a:latin typeface="Roboto" panose="02000000000000000000" pitchFamily="2" charset="0"/>
              <a:ea typeface="Roboto" panose="02000000000000000000" pitchFamily="2" charset="0"/>
            </a:endParaRPr>
          </a:p>
        </p:txBody>
      </p:sp>
      <p:graphicFrame>
        <p:nvGraphicFramePr>
          <p:cNvPr id="6" name="Tabelle 8">
            <a:extLst>
              <a:ext uri="{FF2B5EF4-FFF2-40B4-BE49-F238E27FC236}">
                <a16:creationId xmlns:a16="http://schemas.microsoft.com/office/drawing/2014/main" id="{A9D45ED4-020E-B220-7548-727103DA1245}"/>
              </a:ext>
            </a:extLst>
          </p:cNvPr>
          <p:cNvGraphicFramePr>
            <a:graphicFrameLocks noGrp="1"/>
          </p:cNvGraphicFramePr>
          <p:nvPr>
            <p:extLst>
              <p:ext uri="{D42A27DB-BD31-4B8C-83A1-F6EECF244321}">
                <p14:modId xmlns:p14="http://schemas.microsoft.com/office/powerpoint/2010/main" val="3038886394"/>
              </p:ext>
            </p:extLst>
          </p:nvPr>
        </p:nvGraphicFramePr>
        <p:xfrm>
          <a:off x="2037244" y="3412932"/>
          <a:ext cx="8128000" cy="2011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72849312"/>
                    </a:ext>
                  </a:extLst>
                </a:gridCol>
                <a:gridCol w="4064000">
                  <a:extLst>
                    <a:ext uri="{9D8B030D-6E8A-4147-A177-3AD203B41FA5}">
                      <a16:colId xmlns:a16="http://schemas.microsoft.com/office/drawing/2014/main" val="882537871"/>
                    </a:ext>
                  </a:extLst>
                </a:gridCol>
              </a:tblGrid>
              <a:tr h="370840">
                <a:tc>
                  <a:txBody>
                    <a:bodyPr/>
                    <a:lstStyle/>
                    <a:p>
                      <a:r>
                        <a:rPr lang="de-DE" sz="2000">
                          <a:latin typeface="Roboto" panose="02000000000000000000" pitchFamily="2" charset="0"/>
                          <a:ea typeface="Roboto" panose="02000000000000000000" pitchFamily="2" charset="0"/>
                        </a:rPr>
                        <a:t>Was lässt mich gesund fühlen</a:t>
                      </a:r>
                    </a:p>
                  </a:txBody>
                  <a:tcPr/>
                </a:tc>
                <a:tc>
                  <a:txBody>
                    <a:bodyPr/>
                    <a:lstStyle/>
                    <a:p>
                      <a:r>
                        <a:rPr lang="de-DE" sz="2000">
                          <a:latin typeface="Roboto" panose="02000000000000000000" pitchFamily="2" charset="0"/>
                          <a:ea typeface="Roboto" panose="02000000000000000000" pitchFamily="2" charset="0"/>
                        </a:rPr>
                        <a:t>Was lässt mich krank fühlen</a:t>
                      </a:r>
                    </a:p>
                  </a:txBody>
                  <a:tcPr/>
                </a:tc>
                <a:extLst>
                  <a:ext uri="{0D108BD9-81ED-4DB2-BD59-A6C34878D82A}">
                    <a16:rowId xmlns:a16="http://schemas.microsoft.com/office/drawing/2014/main" val="1766902146"/>
                  </a:ext>
                </a:extLst>
              </a:tr>
              <a:tr h="370840">
                <a:tc>
                  <a:txBody>
                    <a:bodyPr/>
                    <a:lstStyle/>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Saubere Luft </a:t>
                      </a:r>
                    </a:p>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Grünflächen </a:t>
                      </a:r>
                    </a:p>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Schöne Landschaften (Berge, Meer) </a:t>
                      </a:r>
                    </a:p>
                    <a:p>
                      <a:pPr rtl="0" fontAlgn="base"/>
                      <a:r>
                        <a:rPr lang="de-DE" sz="2000" b="0" i="0" u="none" strike="noStrike" kern="1200">
                          <a:solidFill>
                            <a:schemeClr val="dk1"/>
                          </a:solidFill>
                          <a:effectLst/>
                          <a:latin typeface="Roboto" panose="02000000000000000000" pitchFamily="2" charset="0"/>
                          <a:ea typeface="Roboto" panose="02000000000000000000" pitchFamily="2" charset="0"/>
                          <a:cs typeface="+mn-cs"/>
                        </a:rPr>
                        <a:t>Sonnenschein/Tageslicht  </a:t>
                      </a:r>
                    </a:p>
                  </a:txBody>
                  <a:tcPr/>
                </a:tc>
                <a:tc>
                  <a:txBody>
                    <a:bodyPr/>
                    <a:lstStyle/>
                    <a:p>
                      <a:r>
                        <a:rPr lang="de-DE" sz="2000">
                          <a:latin typeface="Roboto" panose="02000000000000000000" pitchFamily="2" charset="0"/>
                          <a:ea typeface="Roboto" panose="02000000000000000000" pitchFamily="2" charset="0"/>
                        </a:rPr>
                        <a:t>Abgase </a:t>
                      </a:r>
                    </a:p>
                    <a:p>
                      <a:r>
                        <a:rPr lang="de-DE" sz="2000">
                          <a:latin typeface="Roboto" panose="02000000000000000000" pitchFamily="2" charset="0"/>
                          <a:ea typeface="Roboto" panose="02000000000000000000" pitchFamily="2" charset="0"/>
                        </a:rPr>
                        <a:t>Verunreinigtes Wasser  </a:t>
                      </a:r>
                    </a:p>
                    <a:p>
                      <a:r>
                        <a:rPr lang="de-DE" sz="2000">
                          <a:latin typeface="Roboto" panose="02000000000000000000" pitchFamily="2" charset="0"/>
                          <a:ea typeface="Roboto" panose="02000000000000000000" pitchFamily="2" charset="0"/>
                        </a:rPr>
                        <a:t>Strahlung </a:t>
                      </a:r>
                    </a:p>
                    <a:p>
                      <a:r>
                        <a:rPr lang="de-DE" sz="2000">
                          <a:latin typeface="Roboto" panose="02000000000000000000" pitchFamily="2" charset="0"/>
                          <a:ea typeface="Roboto" panose="02000000000000000000" pitchFamily="2" charset="0"/>
                        </a:rPr>
                        <a:t>Bakterien &amp; Viren </a:t>
                      </a:r>
                    </a:p>
                  </a:txBody>
                  <a:tcPr/>
                </a:tc>
                <a:extLst>
                  <a:ext uri="{0D108BD9-81ED-4DB2-BD59-A6C34878D82A}">
                    <a16:rowId xmlns:a16="http://schemas.microsoft.com/office/drawing/2014/main" val="570382869"/>
                  </a:ext>
                </a:extLst>
              </a:tr>
            </a:tbl>
          </a:graphicData>
        </a:graphic>
      </p:graphicFrame>
    </p:spTree>
    <p:extLst>
      <p:ext uri="{BB962C8B-B14F-4D97-AF65-F5344CB8AC3E}">
        <p14:creationId xmlns:p14="http://schemas.microsoft.com/office/powerpoint/2010/main" val="55622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5800">
                <a:solidFill>
                  <a:schemeClr val="accent1"/>
                </a:solidFill>
                <a:latin typeface="Roboto" panose="02000000000000000000" pitchFamily="2" charset="0"/>
                <a:ea typeface="Roboto" panose="02000000000000000000" pitchFamily="2" charset="0"/>
              </a:rPr>
              <a:t>FOKUS KLIMAWANDEL UND SALUTOGENESE</a:t>
            </a:r>
          </a:p>
        </p:txBody>
      </p:sp>
    </p:spTree>
    <p:extLst>
      <p:ext uri="{BB962C8B-B14F-4D97-AF65-F5344CB8AC3E}">
        <p14:creationId xmlns:p14="http://schemas.microsoft.com/office/powerpoint/2010/main" val="63037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F968699-152D-4497-AB90-A7D9B6185ECE}"/>
              </a:ext>
            </a:extLst>
          </p:cNvPr>
          <p:cNvSpPr>
            <a:spLocks noGrp="1"/>
          </p:cNvSpPr>
          <p:nvPr>
            <p:ph type="sldNum" sz="quarter" idx="12"/>
          </p:nvPr>
        </p:nvSpPr>
        <p:spPr/>
        <p:txBody>
          <a:bodyPr/>
          <a:lstStyle/>
          <a:p>
            <a:fld id="{C457A7E8-3F45-46AC-80A6-5B03F18BB502}" type="slidenum">
              <a:rPr lang="de-DE" smtClean="0"/>
              <a:t>42</a:t>
            </a:fld>
            <a:endParaRPr lang="de-DE"/>
          </a:p>
        </p:txBody>
      </p:sp>
      <p:sp>
        <p:nvSpPr>
          <p:cNvPr id="6" name="Rechteck: obere Ecken abgerundet 5">
            <a:extLst>
              <a:ext uri="{FF2B5EF4-FFF2-40B4-BE49-F238E27FC236}">
                <a16:creationId xmlns:a16="http://schemas.microsoft.com/office/drawing/2014/main" id="{8543F8E0-8D78-4F3B-9D5A-80E161D9B775}"/>
              </a:ext>
            </a:extLst>
          </p:cNvPr>
          <p:cNvSpPr/>
          <p:nvPr/>
        </p:nvSpPr>
        <p:spPr>
          <a:xfrm>
            <a:off x="634815" y="1374107"/>
            <a:ext cx="1651300" cy="1086357"/>
          </a:xfrm>
          <a:prstGeom prst="round2Same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Stürme</a:t>
            </a:r>
          </a:p>
        </p:txBody>
      </p:sp>
      <p:sp>
        <p:nvSpPr>
          <p:cNvPr id="13" name="Rechteck: obere Ecken abgerundet 12">
            <a:extLst>
              <a:ext uri="{FF2B5EF4-FFF2-40B4-BE49-F238E27FC236}">
                <a16:creationId xmlns:a16="http://schemas.microsoft.com/office/drawing/2014/main" id="{54828A72-8E58-498A-A6F8-E8F8509FC27D}"/>
              </a:ext>
            </a:extLst>
          </p:cNvPr>
          <p:cNvSpPr/>
          <p:nvPr/>
        </p:nvSpPr>
        <p:spPr>
          <a:xfrm>
            <a:off x="4639788" y="1374107"/>
            <a:ext cx="1646741" cy="686741"/>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Alter &amp; Geschlecht</a:t>
            </a:r>
          </a:p>
        </p:txBody>
      </p:sp>
      <p:sp>
        <p:nvSpPr>
          <p:cNvPr id="21" name="Rechteck 20">
            <a:extLst>
              <a:ext uri="{FF2B5EF4-FFF2-40B4-BE49-F238E27FC236}">
                <a16:creationId xmlns:a16="http://schemas.microsoft.com/office/drawing/2014/main" id="{60F225D6-F76A-4687-91ED-E87015791C60}"/>
              </a:ext>
            </a:extLst>
          </p:cNvPr>
          <p:cNvSpPr/>
          <p:nvPr/>
        </p:nvSpPr>
        <p:spPr>
          <a:xfrm>
            <a:off x="2644431" y="2610677"/>
            <a:ext cx="1651369" cy="1040468"/>
          </a:xfrm>
          <a:prstGeom prst="rect">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Luft-verschmutzung</a:t>
            </a:r>
          </a:p>
        </p:txBody>
      </p:sp>
      <p:sp>
        <p:nvSpPr>
          <p:cNvPr id="23" name="Rechteck 22">
            <a:extLst>
              <a:ext uri="{FF2B5EF4-FFF2-40B4-BE49-F238E27FC236}">
                <a16:creationId xmlns:a16="http://schemas.microsoft.com/office/drawing/2014/main" id="{102DE6F5-7E5E-42E7-8BD8-006642D9E64D}"/>
              </a:ext>
            </a:extLst>
          </p:cNvPr>
          <p:cNvSpPr/>
          <p:nvPr/>
        </p:nvSpPr>
        <p:spPr>
          <a:xfrm>
            <a:off x="634746" y="3801360"/>
            <a:ext cx="1651369" cy="1040468"/>
          </a:xfrm>
          <a:prstGeom prst="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err="1"/>
              <a:t>Überschwem-mung</a:t>
            </a:r>
            <a:endParaRPr lang="de-DE" sz="1500"/>
          </a:p>
        </p:txBody>
      </p:sp>
      <p:sp>
        <p:nvSpPr>
          <p:cNvPr id="24" name="Rechteck 23">
            <a:extLst>
              <a:ext uri="{FF2B5EF4-FFF2-40B4-BE49-F238E27FC236}">
                <a16:creationId xmlns:a16="http://schemas.microsoft.com/office/drawing/2014/main" id="{B01F90D7-89BA-409F-BD01-983FDF09336A}"/>
              </a:ext>
            </a:extLst>
          </p:cNvPr>
          <p:cNvSpPr/>
          <p:nvPr/>
        </p:nvSpPr>
        <p:spPr>
          <a:xfrm>
            <a:off x="625457" y="2610679"/>
            <a:ext cx="1651369" cy="1040468"/>
          </a:xfrm>
          <a:prstGeom prst="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Dürren</a:t>
            </a:r>
          </a:p>
        </p:txBody>
      </p:sp>
      <p:sp>
        <p:nvSpPr>
          <p:cNvPr id="26" name="Rechteck: obere Ecken abgerundet 25">
            <a:extLst>
              <a:ext uri="{FF2B5EF4-FFF2-40B4-BE49-F238E27FC236}">
                <a16:creationId xmlns:a16="http://schemas.microsoft.com/office/drawing/2014/main" id="{7F1F1372-C21B-4A45-872C-77EE7B1EF664}"/>
              </a:ext>
            </a:extLst>
          </p:cNvPr>
          <p:cNvSpPr/>
          <p:nvPr/>
        </p:nvSpPr>
        <p:spPr>
          <a:xfrm>
            <a:off x="2639616" y="1374107"/>
            <a:ext cx="1651300" cy="1086357"/>
          </a:xfrm>
          <a:prstGeom prst="round2SameRect">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Wasser-qualität</a:t>
            </a:r>
          </a:p>
        </p:txBody>
      </p:sp>
      <p:sp>
        <p:nvSpPr>
          <p:cNvPr id="28" name="Rechteck 27">
            <a:extLst>
              <a:ext uri="{FF2B5EF4-FFF2-40B4-BE49-F238E27FC236}">
                <a16:creationId xmlns:a16="http://schemas.microsoft.com/office/drawing/2014/main" id="{F7D7BC11-5016-4465-B994-D4199A4E4DFE}"/>
              </a:ext>
            </a:extLst>
          </p:cNvPr>
          <p:cNvSpPr/>
          <p:nvPr/>
        </p:nvSpPr>
        <p:spPr>
          <a:xfrm>
            <a:off x="2644431" y="3801358"/>
            <a:ext cx="1651369" cy="1040468"/>
          </a:xfrm>
          <a:prstGeom prst="rect">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Änderung Landnutzung</a:t>
            </a:r>
          </a:p>
        </p:txBody>
      </p:sp>
      <p:sp>
        <p:nvSpPr>
          <p:cNvPr id="29" name="Rechteck 28">
            <a:extLst>
              <a:ext uri="{FF2B5EF4-FFF2-40B4-BE49-F238E27FC236}">
                <a16:creationId xmlns:a16="http://schemas.microsoft.com/office/drawing/2014/main" id="{88407A70-8A83-4F8D-AD29-920E9802634C}"/>
              </a:ext>
            </a:extLst>
          </p:cNvPr>
          <p:cNvSpPr/>
          <p:nvPr/>
        </p:nvSpPr>
        <p:spPr>
          <a:xfrm>
            <a:off x="4639788" y="2182489"/>
            <a:ext cx="1651369" cy="670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Gesundheits-status</a:t>
            </a:r>
          </a:p>
        </p:txBody>
      </p:sp>
      <p:sp>
        <p:nvSpPr>
          <p:cNvPr id="30" name="Rechteck 29">
            <a:extLst>
              <a:ext uri="{FF2B5EF4-FFF2-40B4-BE49-F238E27FC236}">
                <a16:creationId xmlns:a16="http://schemas.microsoft.com/office/drawing/2014/main" id="{CDCD042F-7090-44C1-AC62-1478436FB5D3}"/>
              </a:ext>
            </a:extLst>
          </p:cNvPr>
          <p:cNvSpPr/>
          <p:nvPr/>
        </p:nvSpPr>
        <p:spPr>
          <a:xfrm>
            <a:off x="4639789" y="2974577"/>
            <a:ext cx="1651369" cy="670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Sozioöko-</a:t>
            </a:r>
            <a:r>
              <a:rPr lang="de-DE" sz="1500" err="1"/>
              <a:t>nomischer</a:t>
            </a:r>
            <a:r>
              <a:rPr lang="de-DE" sz="1500"/>
              <a:t> Status</a:t>
            </a:r>
          </a:p>
        </p:txBody>
      </p:sp>
      <p:sp>
        <p:nvSpPr>
          <p:cNvPr id="31" name="Rechteck 30">
            <a:extLst>
              <a:ext uri="{FF2B5EF4-FFF2-40B4-BE49-F238E27FC236}">
                <a16:creationId xmlns:a16="http://schemas.microsoft.com/office/drawing/2014/main" id="{EAB15D6C-0DF2-49B1-BABB-24413DD0ADE5}"/>
              </a:ext>
            </a:extLst>
          </p:cNvPr>
          <p:cNvSpPr/>
          <p:nvPr/>
        </p:nvSpPr>
        <p:spPr>
          <a:xfrm>
            <a:off x="4639788" y="3766665"/>
            <a:ext cx="1651369" cy="670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Soziales Kapital</a:t>
            </a:r>
          </a:p>
        </p:txBody>
      </p:sp>
      <p:sp>
        <p:nvSpPr>
          <p:cNvPr id="32" name="Rechteck 31">
            <a:extLst>
              <a:ext uri="{FF2B5EF4-FFF2-40B4-BE49-F238E27FC236}">
                <a16:creationId xmlns:a16="http://schemas.microsoft.com/office/drawing/2014/main" id="{25EB12FA-64C6-4760-AA04-40FD70412832}"/>
              </a:ext>
            </a:extLst>
          </p:cNvPr>
          <p:cNvSpPr/>
          <p:nvPr/>
        </p:nvSpPr>
        <p:spPr>
          <a:xfrm>
            <a:off x="4658521" y="4558753"/>
            <a:ext cx="1651369" cy="670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500"/>
              <a:t>Gesundheits-infrastruktur</a:t>
            </a:r>
          </a:p>
        </p:txBody>
      </p:sp>
      <p:sp>
        <p:nvSpPr>
          <p:cNvPr id="36" name="Textfeld 35">
            <a:extLst>
              <a:ext uri="{FF2B5EF4-FFF2-40B4-BE49-F238E27FC236}">
                <a16:creationId xmlns:a16="http://schemas.microsoft.com/office/drawing/2014/main" id="{9A334C8F-2E7B-4DFC-9230-20C2F6620ADC}"/>
              </a:ext>
            </a:extLst>
          </p:cNvPr>
          <p:cNvSpPr txBox="1"/>
          <p:nvPr/>
        </p:nvSpPr>
        <p:spPr>
          <a:xfrm>
            <a:off x="479376" y="980728"/>
            <a:ext cx="6408712" cy="323165"/>
          </a:xfrm>
          <a:prstGeom prst="rect">
            <a:avLst/>
          </a:prstGeom>
          <a:noFill/>
        </p:spPr>
        <p:txBody>
          <a:bodyPr wrap="square" rtlCol="0">
            <a:spAutoFit/>
          </a:bodyPr>
          <a:lstStyle/>
          <a:p>
            <a:pPr algn="l"/>
            <a:r>
              <a:rPr lang="de-DE" sz="1500" b="1">
                <a:solidFill>
                  <a:srgbClr val="C00000"/>
                </a:solidFill>
              </a:rPr>
              <a:t> Direkte Effekte</a:t>
            </a:r>
            <a:r>
              <a:rPr lang="de-DE" sz="1500"/>
              <a:t>	   </a:t>
            </a:r>
            <a:r>
              <a:rPr lang="de-DE" sz="1500" b="1">
                <a:solidFill>
                  <a:srgbClr val="E68200"/>
                </a:solidFill>
              </a:rPr>
              <a:t>Indirekte Effekte    </a:t>
            </a:r>
            <a:r>
              <a:rPr lang="de-DE" sz="1500" b="1">
                <a:solidFill>
                  <a:schemeClr val="accent1"/>
                </a:solidFill>
              </a:rPr>
              <a:t>Soziale</a:t>
            </a:r>
            <a:r>
              <a:rPr lang="de-DE" sz="1500"/>
              <a:t> </a:t>
            </a:r>
            <a:r>
              <a:rPr lang="de-DE" sz="1500" b="1">
                <a:solidFill>
                  <a:schemeClr val="accent1"/>
                </a:solidFill>
              </a:rPr>
              <a:t>Faktoren</a:t>
            </a:r>
          </a:p>
        </p:txBody>
      </p:sp>
      <p:sp>
        <p:nvSpPr>
          <p:cNvPr id="37" name="Pfeil: nach oben gebogen 36">
            <a:extLst>
              <a:ext uri="{FF2B5EF4-FFF2-40B4-BE49-F238E27FC236}">
                <a16:creationId xmlns:a16="http://schemas.microsoft.com/office/drawing/2014/main" id="{9A259EA7-0F2B-41F0-9275-5469BD4ECC29}"/>
              </a:ext>
            </a:extLst>
          </p:cNvPr>
          <p:cNvSpPr/>
          <p:nvPr/>
        </p:nvSpPr>
        <p:spPr>
          <a:xfrm>
            <a:off x="1487488" y="6228611"/>
            <a:ext cx="8640960" cy="518878"/>
          </a:xfrm>
          <a:prstGeom prst="bentUpArrow">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38" name="Pfeil: nach oben gebogen 37">
            <a:extLst>
              <a:ext uri="{FF2B5EF4-FFF2-40B4-BE49-F238E27FC236}">
                <a16:creationId xmlns:a16="http://schemas.microsoft.com/office/drawing/2014/main" id="{9FF82EB1-4EE2-4173-947E-C476E7530CD2}"/>
              </a:ext>
            </a:extLst>
          </p:cNvPr>
          <p:cNvSpPr/>
          <p:nvPr/>
        </p:nvSpPr>
        <p:spPr>
          <a:xfrm>
            <a:off x="3503713" y="5949280"/>
            <a:ext cx="5832648" cy="479821"/>
          </a:xfrm>
          <a:prstGeom prst="bentUpArrow">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39" name="Geschweifte Klammer links 38">
            <a:extLst>
              <a:ext uri="{FF2B5EF4-FFF2-40B4-BE49-F238E27FC236}">
                <a16:creationId xmlns:a16="http://schemas.microsoft.com/office/drawing/2014/main" id="{DB4C90BC-E943-4F99-8773-798EB34ABF63}"/>
              </a:ext>
            </a:extLst>
          </p:cNvPr>
          <p:cNvSpPr/>
          <p:nvPr/>
        </p:nvSpPr>
        <p:spPr>
          <a:xfrm>
            <a:off x="371633" y="900727"/>
            <a:ext cx="138203" cy="5327884"/>
          </a:xfrm>
          <a:prstGeom prst="leftBrace">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Textfeld 39">
            <a:extLst>
              <a:ext uri="{FF2B5EF4-FFF2-40B4-BE49-F238E27FC236}">
                <a16:creationId xmlns:a16="http://schemas.microsoft.com/office/drawing/2014/main" id="{3384B9E2-45D8-4848-B997-606CD0406296}"/>
              </a:ext>
            </a:extLst>
          </p:cNvPr>
          <p:cNvSpPr txBox="1"/>
          <p:nvPr/>
        </p:nvSpPr>
        <p:spPr>
          <a:xfrm rot="16200000">
            <a:off x="-566783" y="3318945"/>
            <a:ext cx="1481121" cy="323165"/>
          </a:xfrm>
          <a:prstGeom prst="rect">
            <a:avLst/>
          </a:prstGeom>
          <a:noFill/>
        </p:spPr>
        <p:txBody>
          <a:bodyPr wrap="square" rtlCol="0">
            <a:spAutoFit/>
          </a:bodyPr>
          <a:lstStyle/>
          <a:p>
            <a:pPr algn="l"/>
            <a:r>
              <a:rPr lang="de-DE" sz="1500"/>
              <a:t>Klimawandel</a:t>
            </a:r>
          </a:p>
        </p:txBody>
      </p:sp>
      <p:pic>
        <p:nvPicPr>
          <p:cNvPr id="46" name="Grafik 45">
            <a:extLst>
              <a:ext uri="{FF2B5EF4-FFF2-40B4-BE49-F238E27FC236}">
                <a16:creationId xmlns:a16="http://schemas.microsoft.com/office/drawing/2014/main" id="{75823E3D-3047-4A9C-850C-A4199B396BC3}"/>
              </a:ext>
            </a:extLst>
          </p:cNvPr>
          <p:cNvPicPr>
            <a:picLocks noChangeAspect="1"/>
          </p:cNvPicPr>
          <p:nvPr/>
        </p:nvPicPr>
        <p:blipFill>
          <a:blip r:embed="rId3"/>
          <a:stretch>
            <a:fillRect/>
          </a:stretch>
        </p:blipFill>
        <p:spPr>
          <a:xfrm>
            <a:off x="7413759" y="3218069"/>
            <a:ext cx="4136218" cy="2522972"/>
          </a:xfrm>
          <a:prstGeom prst="rect">
            <a:avLst/>
          </a:prstGeom>
        </p:spPr>
      </p:pic>
      <p:sp>
        <p:nvSpPr>
          <p:cNvPr id="60" name="Rechteck 59">
            <a:extLst>
              <a:ext uri="{FF2B5EF4-FFF2-40B4-BE49-F238E27FC236}">
                <a16:creationId xmlns:a16="http://schemas.microsoft.com/office/drawing/2014/main" id="{458CAD42-D9FB-4F1C-82C3-2310B1189662}"/>
              </a:ext>
            </a:extLst>
          </p:cNvPr>
          <p:cNvSpPr/>
          <p:nvPr/>
        </p:nvSpPr>
        <p:spPr>
          <a:xfrm>
            <a:off x="8955069" y="2683542"/>
            <a:ext cx="1731711" cy="338787"/>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Mentale Gesundheit</a:t>
            </a:r>
          </a:p>
        </p:txBody>
      </p:sp>
      <p:sp>
        <p:nvSpPr>
          <p:cNvPr id="61" name="Rechteck 60">
            <a:extLst>
              <a:ext uri="{FF2B5EF4-FFF2-40B4-BE49-F238E27FC236}">
                <a16:creationId xmlns:a16="http://schemas.microsoft.com/office/drawing/2014/main" id="{0D8043F9-2B55-4E96-A611-AA7603242FBB}"/>
              </a:ext>
            </a:extLst>
          </p:cNvPr>
          <p:cNvSpPr/>
          <p:nvPr/>
        </p:nvSpPr>
        <p:spPr>
          <a:xfrm>
            <a:off x="10416480" y="1673841"/>
            <a:ext cx="1512168" cy="327476"/>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Unterernährung</a:t>
            </a:r>
          </a:p>
        </p:txBody>
      </p:sp>
      <p:sp>
        <p:nvSpPr>
          <p:cNvPr id="62" name="Rechteck 61">
            <a:extLst>
              <a:ext uri="{FF2B5EF4-FFF2-40B4-BE49-F238E27FC236}">
                <a16:creationId xmlns:a16="http://schemas.microsoft.com/office/drawing/2014/main" id="{C16B3647-A83D-4212-AC92-D26E69F50515}"/>
              </a:ext>
            </a:extLst>
          </p:cNvPr>
          <p:cNvSpPr/>
          <p:nvPr/>
        </p:nvSpPr>
        <p:spPr>
          <a:xfrm>
            <a:off x="7176120" y="1682899"/>
            <a:ext cx="864096" cy="327476"/>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Allergien</a:t>
            </a:r>
          </a:p>
        </p:txBody>
      </p:sp>
      <p:sp>
        <p:nvSpPr>
          <p:cNvPr id="63" name="Rechteck 62">
            <a:extLst>
              <a:ext uri="{FF2B5EF4-FFF2-40B4-BE49-F238E27FC236}">
                <a16:creationId xmlns:a16="http://schemas.microsoft.com/office/drawing/2014/main" id="{907B47A0-AF93-45C1-BA37-76DD278C9120}"/>
              </a:ext>
            </a:extLst>
          </p:cNvPr>
          <p:cNvSpPr/>
          <p:nvPr/>
        </p:nvSpPr>
        <p:spPr>
          <a:xfrm>
            <a:off x="9513200" y="2165450"/>
            <a:ext cx="2343440" cy="327476"/>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Herzkreislauferkrankungen</a:t>
            </a:r>
          </a:p>
        </p:txBody>
      </p:sp>
      <p:sp>
        <p:nvSpPr>
          <p:cNvPr id="64" name="Rechteck 63">
            <a:extLst>
              <a:ext uri="{FF2B5EF4-FFF2-40B4-BE49-F238E27FC236}">
                <a16:creationId xmlns:a16="http://schemas.microsoft.com/office/drawing/2014/main" id="{1BE2E1B6-129B-4602-ABE1-BA0C6B451BF6}"/>
              </a:ext>
            </a:extLst>
          </p:cNvPr>
          <p:cNvSpPr/>
          <p:nvPr/>
        </p:nvSpPr>
        <p:spPr>
          <a:xfrm>
            <a:off x="6945077" y="2681670"/>
            <a:ext cx="1902250" cy="338787"/>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Infektionskrankheiten</a:t>
            </a:r>
          </a:p>
        </p:txBody>
      </p:sp>
      <p:sp>
        <p:nvSpPr>
          <p:cNvPr id="65" name="Rechteck 64">
            <a:extLst>
              <a:ext uri="{FF2B5EF4-FFF2-40B4-BE49-F238E27FC236}">
                <a16:creationId xmlns:a16="http://schemas.microsoft.com/office/drawing/2014/main" id="{C74B50EB-63EC-4C53-A3C2-4AFE45700D04}"/>
              </a:ext>
            </a:extLst>
          </p:cNvPr>
          <p:cNvSpPr/>
          <p:nvPr/>
        </p:nvSpPr>
        <p:spPr>
          <a:xfrm>
            <a:off x="8328248" y="1682899"/>
            <a:ext cx="1800200" cy="327476"/>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Verletzungen/Unfälle</a:t>
            </a:r>
          </a:p>
        </p:txBody>
      </p:sp>
      <p:sp>
        <p:nvSpPr>
          <p:cNvPr id="66" name="Rechteck 65">
            <a:extLst>
              <a:ext uri="{FF2B5EF4-FFF2-40B4-BE49-F238E27FC236}">
                <a16:creationId xmlns:a16="http://schemas.microsoft.com/office/drawing/2014/main" id="{3A3246C7-3044-41CF-AE1F-40D1611F2DC8}"/>
              </a:ext>
            </a:extLst>
          </p:cNvPr>
          <p:cNvSpPr/>
          <p:nvPr/>
        </p:nvSpPr>
        <p:spPr>
          <a:xfrm>
            <a:off x="7104112" y="2161819"/>
            <a:ext cx="2088232" cy="327476"/>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Atemwegserkrankungen</a:t>
            </a:r>
          </a:p>
        </p:txBody>
      </p:sp>
      <p:sp>
        <p:nvSpPr>
          <p:cNvPr id="67" name="Rechteck 66">
            <a:extLst>
              <a:ext uri="{FF2B5EF4-FFF2-40B4-BE49-F238E27FC236}">
                <a16:creationId xmlns:a16="http://schemas.microsoft.com/office/drawing/2014/main" id="{ED0E2666-0202-409F-886E-977040815378}"/>
              </a:ext>
            </a:extLst>
          </p:cNvPr>
          <p:cNvSpPr/>
          <p:nvPr/>
        </p:nvSpPr>
        <p:spPr>
          <a:xfrm>
            <a:off x="10794522" y="2675483"/>
            <a:ext cx="1224136" cy="331066"/>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a:solidFill>
                  <a:schemeClr val="tx1">
                    <a:lumMod val="95000"/>
                    <a:lumOff val="5000"/>
                  </a:schemeClr>
                </a:solidFill>
              </a:rPr>
              <a:t>….</a:t>
            </a:r>
          </a:p>
        </p:txBody>
      </p:sp>
      <p:sp>
        <p:nvSpPr>
          <p:cNvPr id="69" name="Textfeld 68">
            <a:extLst>
              <a:ext uri="{FF2B5EF4-FFF2-40B4-BE49-F238E27FC236}">
                <a16:creationId xmlns:a16="http://schemas.microsoft.com/office/drawing/2014/main" id="{C2A7E094-513B-4C37-B1FF-88FE8FE70640}"/>
              </a:ext>
            </a:extLst>
          </p:cNvPr>
          <p:cNvSpPr txBox="1"/>
          <p:nvPr/>
        </p:nvSpPr>
        <p:spPr>
          <a:xfrm>
            <a:off x="8071978" y="1054666"/>
            <a:ext cx="3096344" cy="323165"/>
          </a:xfrm>
          <a:prstGeom prst="rect">
            <a:avLst/>
          </a:prstGeom>
          <a:noFill/>
        </p:spPr>
        <p:txBody>
          <a:bodyPr wrap="square" rtlCol="0">
            <a:spAutoFit/>
          </a:bodyPr>
          <a:lstStyle/>
          <a:p>
            <a:pPr algn="l"/>
            <a:r>
              <a:rPr lang="de-DE" sz="1500" b="1">
                <a:solidFill>
                  <a:schemeClr val="tx1">
                    <a:lumMod val="95000"/>
                    <a:lumOff val="5000"/>
                  </a:schemeClr>
                </a:solidFill>
              </a:rPr>
              <a:t>Gesundheitliche Folgen</a:t>
            </a:r>
          </a:p>
        </p:txBody>
      </p:sp>
      <p:sp>
        <p:nvSpPr>
          <p:cNvPr id="70" name="Geschweifte Klammer links 69">
            <a:extLst>
              <a:ext uri="{FF2B5EF4-FFF2-40B4-BE49-F238E27FC236}">
                <a16:creationId xmlns:a16="http://schemas.microsoft.com/office/drawing/2014/main" id="{A794316B-1952-4E98-BC88-F605181C05CD}"/>
              </a:ext>
            </a:extLst>
          </p:cNvPr>
          <p:cNvSpPr/>
          <p:nvPr/>
        </p:nvSpPr>
        <p:spPr>
          <a:xfrm rot="5400000">
            <a:off x="9385639" y="-1027786"/>
            <a:ext cx="192458" cy="5073582"/>
          </a:xfrm>
          <a:prstGeom prst="leftBrace">
            <a:avLst>
              <a:gd name="adj1" fmla="val 8333"/>
              <a:gd name="adj2" fmla="val 50563"/>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1" name="Geschweifte Klammer links 70">
            <a:extLst>
              <a:ext uri="{FF2B5EF4-FFF2-40B4-BE49-F238E27FC236}">
                <a16:creationId xmlns:a16="http://schemas.microsoft.com/office/drawing/2014/main" id="{887111B4-5A9C-4861-A7E5-E4473808175E}"/>
              </a:ext>
            </a:extLst>
          </p:cNvPr>
          <p:cNvSpPr/>
          <p:nvPr/>
        </p:nvSpPr>
        <p:spPr>
          <a:xfrm rot="16200000">
            <a:off x="9400658" y="3244251"/>
            <a:ext cx="192458" cy="5073582"/>
          </a:xfrm>
          <a:prstGeom prst="leftBrace">
            <a:avLst>
              <a:gd name="adj1" fmla="val 8333"/>
              <a:gd name="adj2" fmla="val 50563"/>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2" name="Pfeil: nach oben gebogen 71">
            <a:extLst>
              <a:ext uri="{FF2B5EF4-FFF2-40B4-BE49-F238E27FC236}">
                <a16:creationId xmlns:a16="http://schemas.microsoft.com/office/drawing/2014/main" id="{0E3E109F-183B-49FE-A6D9-16A800A06B6C}"/>
              </a:ext>
            </a:extLst>
          </p:cNvPr>
          <p:cNvSpPr/>
          <p:nvPr/>
        </p:nvSpPr>
        <p:spPr>
          <a:xfrm flipV="1">
            <a:off x="3621140" y="534112"/>
            <a:ext cx="1419847" cy="449097"/>
          </a:xfrm>
          <a:prstGeom prst="bentUpArrow">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73" name="Pfeil: nach oben gebogen 72">
            <a:extLst>
              <a:ext uri="{FF2B5EF4-FFF2-40B4-BE49-F238E27FC236}">
                <a16:creationId xmlns:a16="http://schemas.microsoft.com/office/drawing/2014/main" id="{8BD3F448-E728-4E52-894B-4F14E8BAB133}"/>
              </a:ext>
            </a:extLst>
          </p:cNvPr>
          <p:cNvSpPr/>
          <p:nvPr/>
        </p:nvSpPr>
        <p:spPr>
          <a:xfrm flipV="1">
            <a:off x="1559496" y="540958"/>
            <a:ext cx="1542880" cy="462321"/>
          </a:xfrm>
          <a:prstGeom prst="bentUpArrow">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75" name="Pfeil: nach oben gebogen 74">
            <a:extLst>
              <a:ext uri="{FF2B5EF4-FFF2-40B4-BE49-F238E27FC236}">
                <a16:creationId xmlns:a16="http://schemas.microsoft.com/office/drawing/2014/main" id="{DBB74F21-5A81-47BE-91B3-4FD4F8009AA4}"/>
              </a:ext>
            </a:extLst>
          </p:cNvPr>
          <p:cNvSpPr/>
          <p:nvPr/>
        </p:nvSpPr>
        <p:spPr>
          <a:xfrm flipV="1">
            <a:off x="5919160" y="496436"/>
            <a:ext cx="3633224" cy="497407"/>
          </a:xfrm>
          <a:prstGeom prst="ben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76" name="Pfeil: nach oben gebogen 75">
            <a:extLst>
              <a:ext uri="{FF2B5EF4-FFF2-40B4-BE49-F238E27FC236}">
                <a16:creationId xmlns:a16="http://schemas.microsoft.com/office/drawing/2014/main" id="{4BA54C0C-5CF6-4956-8A61-89FB78779296}"/>
              </a:ext>
            </a:extLst>
          </p:cNvPr>
          <p:cNvSpPr/>
          <p:nvPr/>
        </p:nvSpPr>
        <p:spPr>
          <a:xfrm flipV="1">
            <a:off x="1199456" y="223305"/>
            <a:ext cx="4392488" cy="497407"/>
          </a:xfrm>
          <a:prstGeom prst="bentUpArrow">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0" name="Rechteck 79">
            <a:extLst>
              <a:ext uri="{FF2B5EF4-FFF2-40B4-BE49-F238E27FC236}">
                <a16:creationId xmlns:a16="http://schemas.microsoft.com/office/drawing/2014/main" id="{BCDB1421-B3FA-4659-92FF-CD5E7899774B}"/>
              </a:ext>
            </a:extLst>
          </p:cNvPr>
          <p:cNvSpPr/>
          <p:nvPr/>
        </p:nvSpPr>
        <p:spPr>
          <a:xfrm rot="16200000">
            <a:off x="767373" y="541325"/>
            <a:ext cx="757423" cy="121381"/>
          </a:xfrm>
          <a:prstGeom prst="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1" name="Rechteck 80">
            <a:extLst>
              <a:ext uri="{FF2B5EF4-FFF2-40B4-BE49-F238E27FC236}">
                <a16:creationId xmlns:a16="http://schemas.microsoft.com/office/drawing/2014/main" id="{5293F75D-BF3F-4D52-A44E-CAA9D2D75DE9}"/>
              </a:ext>
            </a:extLst>
          </p:cNvPr>
          <p:cNvSpPr/>
          <p:nvPr/>
        </p:nvSpPr>
        <p:spPr>
          <a:xfrm rot="16200000">
            <a:off x="1281660" y="701713"/>
            <a:ext cx="441612" cy="121381"/>
          </a:xfrm>
          <a:prstGeom prst="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3" name="Rechteck 82">
            <a:extLst>
              <a:ext uri="{FF2B5EF4-FFF2-40B4-BE49-F238E27FC236}">
                <a16:creationId xmlns:a16="http://schemas.microsoft.com/office/drawing/2014/main" id="{21141910-E9B7-4A65-BEF3-9F0C468496D0}"/>
              </a:ext>
            </a:extLst>
          </p:cNvPr>
          <p:cNvSpPr/>
          <p:nvPr/>
        </p:nvSpPr>
        <p:spPr>
          <a:xfrm rot="16200000">
            <a:off x="5623660" y="680745"/>
            <a:ext cx="479864" cy="111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4" name="Rechteck 83">
            <a:extLst>
              <a:ext uri="{FF2B5EF4-FFF2-40B4-BE49-F238E27FC236}">
                <a16:creationId xmlns:a16="http://schemas.microsoft.com/office/drawing/2014/main" id="{1329403B-8A0D-43FA-8055-ABAEDCB41E26}"/>
              </a:ext>
            </a:extLst>
          </p:cNvPr>
          <p:cNvSpPr/>
          <p:nvPr/>
        </p:nvSpPr>
        <p:spPr>
          <a:xfrm rot="16200000">
            <a:off x="3337731" y="696857"/>
            <a:ext cx="449098" cy="117724"/>
          </a:xfrm>
          <a:prstGeom prst="rect">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5" name="Rechteck 84">
            <a:extLst>
              <a:ext uri="{FF2B5EF4-FFF2-40B4-BE49-F238E27FC236}">
                <a16:creationId xmlns:a16="http://schemas.microsoft.com/office/drawing/2014/main" id="{C2846A0F-75F2-4089-8C22-599EDAB5B400}"/>
              </a:ext>
            </a:extLst>
          </p:cNvPr>
          <p:cNvSpPr/>
          <p:nvPr/>
        </p:nvSpPr>
        <p:spPr>
          <a:xfrm rot="16200000">
            <a:off x="3385317" y="6274996"/>
            <a:ext cx="200492" cy="107718"/>
          </a:xfrm>
          <a:prstGeom prst="rect">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6" name="Rechteck 85">
            <a:extLst>
              <a:ext uri="{FF2B5EF4-FFF2-40B4-BE49-F238E27FC236}">
                <a16:creationId xmlns:a16="http://schemas.microsoft.com/office/drawing/2014/main" id="{9C9EAE21-F1D0-4D90-BD5D-4E8F13902A3B}"/>
              </a:ext>
            </a:extLst>
          </p:cNvPr>
          <p:cNvSpPr/>
          <p:nvPr/>
        </p:nvSpPr>
        <p:spPr>
          <a:xfrm rot="16200000">
            <a:off x="1185638" y="6434189"/>
            <a:ext cx="518881" cy="107720"/>
          </a:xfrm>
          <a:prstGeom prst="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87" name="Rechteck 86">
            <a:extLst>
              <a:ext uri="{FF2B5EF4-FFF2-40B4-BE49-F238E27FC236}">
                <a16:creationId xmlns:a16="http://schemas.microsoft.com/office/drawing/2014/main" id="{ED3C34CE-146E-4F89-8703-75873627D6E4}"/>
              </a:ext>
            </a:extLst>
          </p:cNvPr>
          <p:cNvSpPr/>
          <p:nvPr/>
        </p:nvSpPr>
        <p:spPr>
          <a:xfrm>
            <a:off x="10128448" y="0"/>
            <a:ext cx="1905230" cy="948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grpSp>
        <p:nvGrpSpPr>
          <p:cNvPr id="7" name="Gruppieren 6">
            <a:extLst>
              <a:ext uri="{FF2B5EF4-FFF2-40B4-BE49-F238E27FC236}">
                <a16:creationId xmlns:a16="http://schemas.microsoft.com/office/drawing/2014/main" id="{AF24BDAF-D9ED-4A12-BA88-844AE9F48512}"/>
              </a:ext>
            </a:extLst>
          </p:cNvPr>
          <p:cNvGrpSpPr/>
          <p:nvPr/>
        </p:nvGrpSpPr>
        <p:grpSpPr>
          <a:xfrm>
            <a:off x="634815" y="4992041"/>
            <a:ext cx="1651300" cy="1086357"/>
            <a:chOff x="634815" y="4992041"/>
            <a:chExt cx="1651300" cy="1086357"/>
          </a:xfrm>
        </p:grpSpPr>
        <p:sp>
          <p:nvSpPr>
            <p:cNvPr id="25" name="Rechteck: obere Ecken abgerundet 24">
              <a:extLst>
                <a:ext uri="{FF2B5EF4-FFF2-40B4-BE49-F238E27FC236}">
                  <a16:creationId xmlns:a16="http://schemas.microsoft.com/office/drawing/2014/main" id="{E8E60B93-4A8B-437E-A0FA-7C5CAA925D0D}"/>
                </a:ext>
              </a:extLst>
            </p:cNvPr>
            <p:cNvSpPr/>
            <p:nvPr/>
          </p:nvSpPr>
          <p:spPr>
            <a:xfrm rot="10800000">
              <a:off x="634815" y="4992041"/>
              <a:ext cx="1651300" cy="1086357"/>
            </a:xfrm>
            <a:prstGeom prst="round2SameRect">
              <a:avLst/>
            </a:prstGeom>
            <a:solidFill>
              <a:srgbClr val="9C10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a:p>
          </p:txBody>
        </p:sp>
        <p:sp>
          <p:nvSpPr>
            <p:cNvPr id="2" name="Textfeld 1">
              <a:extLst>
                <a:ext uri="{FF2B5EF4-FFF2-40B4-BE49-F238E27FC236}">
                  <a16:creationId xmlns:a16="http://schemas.microsoft.com/office/drawing/2014/main" id="{511B87E9-A976-4BA9-A3B6-3810851A9501}"/>
                </a:ext>
              </a:extLst>
            </p:cNvPr>
            <p:cNvSpPr txBox="1"/>
            <p:nvPr/>
          </p:nvSpPr>
          <p:spPr>
            <a:xfrm>
              <a:off x="782136" y="5337937"/>
              <a:ext cx="1301028" cy="323165"/>
            </a:xfrm>
            <a:prstGeom prst="rect">
              <a:avLst/>
            </a:prstGeom>
            <a:noFill/>
          </p:spPr>
          <p:txBody>
            <a:bodyPr wrap="square" rtlCol="0">
              <a:spAutoFit/>
            </a:bodyPr>
            <a:lstStyle/>
            <a:p>
              <a:pPr algn="l"/>
              <a:r>
                <a:rPr lang="de-DE" sz="1500">
                  <a:solidFill>
                    <a:schemeClr val="bg1"/>
                  </a:solidFill>
                </a:rPr>
                <a:t>Hitzewellen</a:t>
              </a:r>
            </a:p>
          </p:txBody>
        </p:sp>
      </p:grpSp>
      <p:grpSp>
        <p:nvGrpSpPr>
          <p:cNvPr id="8" name="Gruppieren 7">
            <a:extLst>
              <a:ext uri="{FF2B5EF4-FFF2-40B4-BE49-F238E27FC236}">
                <a16:creationId xmlns:a16="http://schemas.microsoft.com/office/drawing/2014/main" id="{64A89E1E-0523-492F-B0A6-6FB1029490BC}"/>
              </a:ext>
            </a:extLst>
          </p:cNvPr>
          <p:cNvGrpSpPr/>
          <p:nvPr/>
        </p:nvGrpSpPr>
        <p:grpSpPr>
          <a:xfrm>
            <a:off x="2644500" y="4992041"/>
            <a:ext cx="1651300" cy="1086357"/>
            <a:chOff x="2644500" y="4992041"/>
            <a:chExt cx="1651300" cy="1086357"/>
          </a:xfrm>
        </p:grpSpPr>
        <p:sp>
          <p:nvSpPr>
            <p:cNvPr id="27" name="Rechteck: obere Ecken abgerundet 26">
              <a:extLst>
                <a:ext uri="{FF2B5EF4-FFF2-40B4-BE49-F238E27FC236}">
                  <a16:creationId xmlns:a16="http://schemas.microsoft.com/office/drawing/2014/main" id="{3A3B34DD-781B-45C3-9076-D92654B79893}"/>
                </a:ext>
              </a:extLst>
            </p:cNvPr>
            <p:cNvSpPr/>
            <p:nvPr/>
          </p:nvSpPr>
          <p:spPr>
            <a:xfrm rot="10800000">
              <a:off x="2644500" y="4992041"/>
              <a:ext cx="1651300" cy="1086357"/>
            </a:xfrm>
            <a:prstGeom prst="round2SameRect">
              <a:avLst/>
            </a:prstGeom>
            <a:solidFill>
              <a:srgbClr val="E68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a:p>
          </p:txBody>
        </p:sp>
        <p:sp>
          <p:nvSpPr>
            <p:cNvPr id="4" name="Rechteck 3">
              <a:extLst>
                <a:ext uri="{FF2B5EF4-FFF2-40B4-BE49-F238E27FC236}">
                  <a16:creationId xmlns:a16="http://schemas.microsoft.com/office/drawing/2014/main" id="{40C42C15-6969-4315-A914-3CC049CAFA24}"/>
                </a:ext>
              </a:extLst>
            </p:cNvPr>
            <p:cNvSpPr/>
            <p:nvPr/>
          </p:nvSpPr>
          <p:spPr>
            <a:xfrm>
              <a:off x="2772194" y="5258217"/>
              <a:ext cx="1426737" cy="553998"/>
            </a:xfrm>
            <a:prstGeom prst="rect">
              <a:avLst/>
            </a:prstGeom>
          </p:spPr>
          <p:txBody>
            <a:bodyPr wrap="none">
              <a:spAutoFit/>
            </a:bodyPr>
            <a:lstStyle/>
            <a:p>
              <a:r>
                <a:rPr lang="de-DE" sz="1500">
                  <a:solidFill>
                    <a:schemeClr val="bg1"/>
                  </a:solidFill>
                </a:rPr>
                <a:t>Ökologischer</a:t>
              </a:r>
            </a:p>
            <a:p>
              <a:pPr algn="ctr"/>
              <a:r>
                <a:rPr lang="de-DE" sz="1500">
                  <a:solidFill>
                    <a:schemeClr val="bg1"/>
                  </a:solidFill>
                </a:rPr>
                <a:t>Wandel</a:t>
              </a:r>
            </a:p>
          </p:txBody>
        </p:sp>
      </p:grpSp>
      <p:grpSp>
        <p:nvGrpSpPr>
          <p:cNvPr id="9" name="Gruppieren 8">
            <a:extLst>
              <a:ext uri="{FF2B5EF4-FFF2-40B4-BE49-F238E27FC236}">
                <a16:creationId xmlns:a16="http://schemas.microsoft.com/office/drawing/2014/main" id="{0C8686E9-D0DD-4012-8071-22788FC59A13}"/>
              </a:ext>
            </a:extLst>
          </p:cNvPr>
          <p:cNvGrpSpPr/>
          <p:nvPr/>
        </p:nvGrpSpPr>
        <p:grpSpPr>
          <a:xfrm>
            <a:off x="4639788" y="5349063"/>
            <a:ext cx="1651300" cy="729335"/>
            <a:chOff x="4639788" y="5349063"/>
            <a:chExt cx="1651300" cy="729335"/>
          </a:xfrm>
        </p:grpSpPr>
        <p:sp>
          <p:nvSpPr>
            <p:cNvPr id="34" name="Rechteck: obere Ecken abgerundet 33">
              <a:extLst>
                <a:ext uri="{FF2B5EF4-FFF2-40B4-BE49-F238E27FC236}">
                  <a16:creationId xmlns:a16="http://schemas.microsoft.com/office/drawing/2014/main" id="{B1D8DB91-11D6-4F13-A01F-A0FA9D0FFCBA}"/>
                </a:ext>
              </a:extLst>
            </p:cNvPr>
            <p:cNvSpPr/>
            <p:nvPr/>
          </p:nvSpPr>
          <p:spPr>
            <a:xfrm rot="10800000">
              <a:off x="4639788" y="5349063"/>
              <a:ext cx="1651300" cy="72933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a:p>
          </p:txBody>
        </p:sp>
        <p:sp>
          <p:nvSpPr>
            <p:cNvPr id="5" name="Rechteck 4">
              <a:extLst>
                <a:ext uri="{FF2B5EF4-FFF2-40B4-BE49-F238E27FC236}">
                  <a16:creationId xmlns:a16="http://schemas.microsoft.com/office/drawing/2014/main" id="{0C5FFFF4-9ACE-4841-94D3-8E265FB4175D}"/>
                </a:ext>
              </a:extLst>
            </p:cNvPr>
            <p:cNvSpPr/>
            <p:nvPr/>
          </p:nvSpPr>
          <p:spPr>
            <a:xfrm>
              <a:off x="4749463" y="5407814"/>
              <a:ext cx="1502141" cy="553998"/>
            </a:xfrm>
            <a:prstGeom prst="rect">
              <a:avLst/>
            </a:prstGeom>
          </p:spPr>
          <p:txBody>
            <a:bodyPr wrap="none">
              <a:spAutoFit/>
            </a:bodyPr>
            <a:lstStyle/>
            <a:p>
              <a:pPr algn="ctr"/>
              <a:r>
                <a:rPr lang="de-DE" sz="1500">
                  <a:solidFill>
                    <a:schemeClr val="bg1"/>
                  </a:solidFill>
                </a:rPr>
                <a:t>Mobilität &amp; </a:t>
              </a:r>
            </a:p>
            <a:p>
              <a:pPr algn="ctr"/>
              <a:r>
                <a:rPr lang="de-DE" sz="1500">
                  <a:solidFill>
                    <a:schemeClr val="bg1"/>
                  </a:solidFill>
                </a:rPr>
                <a:t>Konfliktstatus</a:t>
              </a:r>
            </a:p>
          </p:txBody>
        </p:sp>
      </p:grpSp>
    </p:spTree>
    <p:extLst>
      <p:ext uri="{BB962C8B-B14F-4D97-AF65-F5344CB8AC3E}">
        <p14:creationId xmlns:p14="http://schemas.microsoft.com/office/powerpoint/2010/main" val="2892400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43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111336"/>
            <a:ext cx="5494938"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lang="de-DE" sz="2500">
                <a:solidFill>
                  <a:schemeClr val="accent1"/>
                </a:solidFill>
                <a:latin typeface="Roboto"/>
                <a:ea typeface="Roboto"/>
              </a:rPr>
              <a:t>KRISE &amp; CHANCE</a:t>
            </a:r>
            <a:r>
              <a:rPr lang="de-DE" sz="2500" b="0">
                <a:solidFill>
                  <a:schemeClr val="accent1"/>
                </a:solidFill>
                <a:latin typeface="Roboto"/>
                <a:ea typeface="Roboto"/>
              </a:rPr>
              <a:t> </a:t>
            </a:r>
            <a:r>
              <a:rPr kumimoji="0" lang="de-DE" sz="2500" b="0" i="0" u="none" strike="noStrike" kern="1200" cap="none" spc="0" normalizeH="0" baseline="0" noProof="0">
                <a:ln>
                  <a:noFill/>
                </a:ln>
                <a:solidFill>
                  <a:schemeClr val="accent1"/>
                </a:solidFill>
                <a:effectLst/>
                <a:uLnTx/>
                <a:uFillTx/>
                <a:latin typeface="Roboto"/>
                <a:ea typeface="Roboto"/>
              </a:rPr>
              <a:t>&amp; </a:t>
            </a:r>
            <a:r>
              <a:rPr lang="de-DE" sz="2500" b="0">
                <a:solidFill>
                  <a:schemeClr val="accent1"/>
                </a:solidFill>
                <a:latin typeface="Roboto"/>
                <a:ea typeface="Roboto"/>
              </a:rPr>
              <a:t>SOLASTALGIE</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2" name="Picture 2" descr="Kostenlose Fotos zum Thema Person">
            <a:extLst>
              <a:ext uri="{FF2B5EF4-FFF2-40B4-BE49-F238E27FC236}">
                <a16:creationId xmlns:a16="http://schemas.microsoft.com/office/drawing/2014/main" id="{62B27224-C843-AE4A-4ED7-06D7F8A8EC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694" y="2043485"/>
            <a:ext cx="6575568" cy="4376862"/>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Taube mit einfarbiger Füllung">
            <a:extLst>
              <a:ext uri="{FF2B5EF4-FFF2-40B4-BE49-F238E27FC236}">
                <a16:creationId xmlns:a16="http://schemas.microsoft.com/office/drawing/2014/main" id="{2F808DAF-A727-6CA6-6088-6EB104E73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07" y="354983"/>
            <a:ext cx="734257" cy="734257"/>
          </a:xfrm>
          <a:prstGeom prst="rect">
            <a:avLst/>
          </a:prstGeom>
        </p:spPr>
      </p:pic>
    </p:spTree>
    <p:extLst>
      <p:ext uri="{BB962C8B-B14F-4D97-AF65-F5344CB8AC3E}">
        <p14:creationId xmlns:p14="http://schemas.microsoft.com/office/powerpoint/2010/main" val="40224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44</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64823"/>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KRISE</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2" name="Textfeld 1">
            <a:extLst>
              <a:ext uri="{FF2B5EF4-FFF2-40B4-BE49-F238E27FC236}">
                <a16:creationId xmlns:a16="http://schemas.microsoft.com/office/drawing/2014/main" id="{1BC2C6EE-6D6F-F531-6BD0-10CA38410571}"/>
              </a:ext>
            </a:extLst>
          </p:cNvPr>
          <p:cNvSpPr txBox="1"/>
          <p:nvPr/>
        </p:nvSpPr>
        <p:spPr>
          <a:xfrm>
            <a:off x="841694" y="1377141"/>
            <a:ext cx="10512106" cy="2308324"/>
          </a:xfrm>
          <a:prstGeom prst="rect">
            <a:avLst/>
          </a:prstGeom>
          <a:noFill/>
        </p:spPr>
        <p:txBody>
          <a:bodyPr wrap="square" lIns="91440" tIns="45720" rIns="91440" bIns="45720" rtlCol="0" anchor="t">
            <a:spAutoFit/>
          </a:bodyPr>
          <a:lstStyle/>
          <a:p>
            <a:r>
              <a:rPr lang="de-DE">
                <a:latin typeface="Roboto" panose="02000000000000000000" pitchFamily="2" charset="0"/>
                <a:ea typeface="Roboto" panose="02000000000000000000" pitchFamily="2" charset="0"/>
              </a:rPr>
              <a:t>= „kritische Lage“</a:t>
            </a: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Krisen charakterisieren den Höhe- oder Wendepunkt dieser Störung</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rPr>
              <a:t>Per se nichts Schlechtes, sondern Ausgangspunkt für Wandel </a:t>
            </a:r>
            <a:endParaRPr lang="de-DE">
              <a:latin typeface="Roboto" panose="02000000000000000000" pitchFamily="2" charset="0"/>
              <a:ea typeface="Roboto" panose="02000000000000000000" pitchFamily="2" charset="0"/>
            </a:endParaRPr>
          </a:p>
        </p:txBody>
      </p:sp>
      <p:sp>
        <p:nvSpPr>
          <p:cNvPr id="8" name="Textfeld 7">
            <a:extLst>
              <a:ext uri="{FF2B5EF4-FFF2-40B4-BE49-F238E27FC236}">
                <a16:creationId xmlns:a16="http://schemas.microsoft.com/office/drawing/2014/main" id="{1B795664-0958-9BC5-CE4C-39E2BFEDD388}"/>
              </a:ext>
            </a:extLst>
          </p:cNvPr>
          <p:cNvSpPr txBox="1"/>
          <p:nvPr/>
        </p:nvSpPr>
        <p:spPr>
          <a:xfrm>
            <a:off x="838201" y="3854878"/>
            <a:ext cx="1891144" cy="400110"/>
          </a:xfrm>
          <a:prstGeom prst="rect">
            <a:avLst/>
          </a:prstGeom>
          <a:noFill/>
          <a:ln>
            <a:noFill/>
          </a:ln>
        </p:spPr>
        <p:txBody>
          <a:bodyPr wrap="square" rtlCol="0">
            <a:spAutoFit/>
          </a:bodyPr>
          <a:lstStyle/>
          <a:p>
            <a:r>
              <a:rPr lang="de-DE" sz="2000">
                <a:solidFill>
                  <a:srgbClr val="539E38"/>
                </a:solidFill>
                <a:latin typeface="Roboto" panose="02000000000000000000" pitchFamily="2" charset="0"/>
                <a:ea typeface="Roboto" panose="02000000000000000000" pitchFamily="2" charset="0"/>
              </a:rPr>
              <a:t>Die Klimakrise </a:t>
            </a:r>
          </a:p>
        </p:txBody>
      </p:sp>
      <p:sp>
        <p:nvSpPr>
          <p:cNvPr id="3" name="Textfeld 2">
            <a:extLst>
              <a:ext uri="{FF2B5EF4-FFF2-40B4-BE49-F238E27FC236}">
                <a16:creationId xmlns:a16="http://schemas.microsoft.com/office/drawing/2014/main" id="{FB538C1D-3C82-B1A2-0D4C-6F0A8E29FEED}"/>
              </a:ext>
            </a:extLst>
          </p:cNvPr>
          <p:cNvSpPr txBox="1"/>
          <p:nvPr/>
        </p:nvSpPr>
        <p:spPr>
          <a:xfrm>
            <a:off x="839787" y="4369046"/>
            <a:ext cx="10512425" cy="2031325"/>
          </a:xfrm>
          <a:prstGeom prst="rect">
            <a:avLst/>
          </a:prstGeom>
          <a:noFill/>
        </p:spPr>
        <p:txBody>
          <a:bodyPr wrap="square" rtlCol="0">
            <a:spAutoFit/>
          </a:bodyPr>
          <a:lstStyle/>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Jahrelang wurden zu viele Treibhausgase ausgestoßen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Es wurde </a:t>
            </a:r>
            <a:r>
              <a:rPr lang="de-DE" err="1">
                <a:latin typeface="Roboto" panose="02000000000000000000" pitchFamily="2" charset="0"/>
                <a:ea typeface="Roboto" panose="02000000000000000000" pitchFamily="2" charset="0"/>
              </a:rPr>
              <a:t>konsequenzlos</a:t>
            </a:r>
            <a:r>
              <a:rPr lang="de-DE">
                <a:latin typeface="Roboto" panose="02000000000000000000" pitchFamily="2" charset="0"/>
                <a:ea typeface="Roboto" panose="02000000000000000000" pitchFamily="2" charset="0"/>
              </a:rPr>
              <a:t> mit Natur und Umwelt umgegangen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Die Menschheit steht jetzt vor einem wichtigen Scheidepunkt</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r>
              <a:rPr lang="de-DE">
                <a:latin typeface="Roboto" panose="02000000000000000000" pitchFamily="2" charset="0"/>
                <a:ea typeface="Roboto" panose="02000000000000000000" pitchFamily="2" charset="0"/>
                <a:cs typeface="Arial" panose="020B0604020202020204" pitchFamily="34" charset="0"/>
              </a:rPr>
              <a:t>→ aktuelle Prognosen sind beängstigend</a:t>
            </a:r>
            <a:endParaRPr lang="de-DE">
              <a:latin typeface="Roboto" panose="02000000000000000000" pitchFamily="2" charset="0"/>
              <a:ea typeface="Roboto" panose="02000000000000000000" pitchFamily="2" charset="0"/>
            </a:endParaRPr>
          </a:p>
        </p:txBody>
      </p:sp>
      <p:cxnSp>
        <p:nvCxnSpPr>
          <p:cNvPr id="6" name="Gerade Verbindung 5">
            <a:extLst>
              <a:ext uri="{FF2B5EF4-FFF2-40B4-BE49-F238E27FC236}">
                <a16:creationId xmlns:a16="http://schemas.microsoft.com/office/drawing/2014/main" id="{15B84D7E-B1FC-D172-EC05-D78BB422688D}"/>
              </a:ext>
            </a:extLst>
          </p:cNvPr>
          <p:cNvCxnSpPr>
            <a:cxnSpLocks/>
          </p:cNvCxnSpPr>
          <p:nvPr/>
        </p:nvCxnSpPr>
        <p:spPr>
          <a:xfrm>
            <a:off x="839788" y="4219420"/>
            <a:ext cx="5256212" cy="0"/>
          </a:xfrm>
          <a:prstGeom prst="line">
            <a:avLst/>
          </a:prstGeom>
          <a:ln>
            <a:solidFill>
              <a:srgbClr val="539E38"/>
            </a:solidFill>
          </a:ln>
        </p:spPr>
        <p:style>
          <a:lnRef idx="3">
            <a:schemeClr val="accent1"/>
          </a:lnRef>
          <a:fillRef idx="0">
            <a:schemeClr val="accent1"/>
          </a:fillRef>
          <a:effectRef idx="2">
            <a:schemeClr val="accent1"/>
          </a:effectRef>
          <a:fontRef idx="minor">
            <a:schemeClr val="tx1"/>
          </a:fontRef>
        </p:style>
      </p:cxnSp>
      <p:sp>
        <p:nvSpPr>
          <p:cNvPr id="7" name="Abgerundetes Rechteck 6">
            <a:extLst>
              <a:ext uri="{FF2B5EF4-FFF2-40B4-BE49-F238E27FC236}">
                <a16:creationId xmlns:a16="http://schemas.microsoft.com/office/drawing/2014/main" id="{57C5C8C6-9184-85B8-CE3C-80B25BA7F55F}"/>
              </a:ext>
            </a:extLst>
          </p:cNvPr>
          <p:cNvSpPr/>
          <p:nvPr/>
        </p:nvSpPr>
        <p:spPr>
          <a:xfrm>
            <a:off x="839789" y="1898205"/>
            <a:ext cx="10512424" cy="698269"/>
          </a:xfrm>
          <a:prstGeom prst="roundRect">
            <a:avLst/>
          </a:prstGeom>
          <a:solidFill>
            <a:srgbClr val="DAE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a:solidFill>
                  <a:prstClr val="black"/>
                </a:solidFill>
                <a:latin typeface="Roboto" panose="02000000000000000000" pitchFamily="2" charset="0"/>
                <a:ea typeface="Roboto" panose="02000000000000000000" pitchFamily="2" charset="0"/>
              </a:rPr>
              <a:t>Eine über einen Zeitraum andauernde Störung des gesellschaftlichen, politischen oder wirtschaftlichen Systems.</a:t>
            </a:r>
          </a:p>
        </p:txBody>
      </p:sp>
    </p:spTree>
    <p:extLst>
      <p:ext uri="{BB962C8B-B14F-4D97-AF65-F5344CB8AC3E}">
        <p14:creationId xmlns:p14="http://schemas.microsoft.com/office/powerpoint/2010/main" val="119372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000">
                <a:latin typeface="Roboto" panose="02000000000000000000" pitchFamily="2" charset="0"/>
                <a:ea typeface="Roboto" panose="02000000000000000000" pitchFamily="2" charset="0"/>
              </a:rPr>
              <a:t>Wenn Krise als Chance, Wende- und Ausgangspunkt für einen Wandel verstanden werden kann </a:t>
            </a:r>
          </a:p>
          <a:p>
            <a:pPr lvl="0" algn="ctr"/>
            <a:r>
              <a:rPr lang="de-DE" sz="2000">
                <a:latin typeface="Roboto" panose="02000000000000000000" pitchFamily="2" charset="0"/>
                <a:ea typeface="Roboto" panose="02000000000000000000" pitchFamily="2" charset="0"/>
              </a:rPr>
              <a:t>-</a:t>
            </a:r>
          </a:p>
          <a:p>
            <a:pPr lvl="0" algn="ctr"/>
            <a:r>
              <a:rPr lang="de-DE" sz="2000">
                <a:latin typeface="Roboto" panose="02000000000000000000" pitchFamily="2" charset="0"/>
                <a:ea typeface="Roboto" panose="02000000000000000000" pitchFamily="2" charset="0"/>
              </a:rPr>
              <a:t>Wie seht ihr das, wie ergeht es euch damit in Bezug zur Klimakrise? </a:t>
            </a:r>
          </a:p>
          <a:p>
            <a:pPr lvl="0" algn="ctr"/>
            <a:endParaRPr lang="de-DE" sz="2000">
              <a:latin typeface="Roboto" panose="02000000000000000000" pitchFamily="2" charset="0"/>
              <a:ea typeface="Roboto" panose="02000000000000000000" pitchFamily="2" charset="0"/>
            </a:endParaRPr>
          </a:p>
          <a:p>
            <a:pPr lvl="0" algn="ctr"/>
            <a:r>
              <a:rPr lang="de-DE" sz="2000">
                <a:latin typeface="Roboto" panose="02000000000000000000" pitchFamily="2" charset="0"/>
                <a:ea typeface="Roboto" panose="02000000000000000000" pitchFamily="2" charset="0"/>
              </a:rPr>
              <a:t>Wie kann mit einer Krise umgegangen werden? Was kann helfen?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BLITZLICHT</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6571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46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pic>
        <p:nvPicPr>
          <p:cNvPr id="2" name="Picture 2" descr="Kostenlose Fotos zum Thema Person">
            <a:extLst>
              <a:ext uri="{FF2B5EF4-FFF2-40B4-BE49-F238E27FC236}">
                <a16:creationId xmlns:a16="http://schemas.microsoft.com/office/drawing/2014/main" id="{62B27224-C843-AE4A-4ED7-06D7F8A8EC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694" y="2043485"/>
            <a:ext cx="6575568" cy="437686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Taube mit einfarbiger Füllung">
            <a:extLst>
              <a:ext uri="{FF2B5EF4-FFF2-40B4-BE49-F238E27FC236}">
                <a16:creationId xmlns:a16="http://schemas.microsoft.com/office/drawing/2014/main" id="{41AFB4D6-207B-C494-14DA-5F2DE2E6D7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07" y="354983"/>
            <a:ext cx="734257" cy="734257"/>
          </a:xfrm>
          <a:prstGeom prst="rect">
            <a:avLst/>
          </a:prstGeom>
        </p:spPr>
      </p:pic>
      <p:sp>
        <p:nvSpPr>
          <p:cNvPr id="3" name="Titel 1">
            <a:extLst>
              <a:ext uri="{FF2B5EF4-FFF2-40B4-BE49-F238E27FC236}">
                <a16:creationId xmlns:a16="http://schemas.microsoft.com/office/drawing/2014/main" id="{A11AE2E0-91D3-3711-816D-88DD9CA2492A}"/>
              </a:ext>
            </a:extLst>
          </p:cNvPr>
          <p:cNvSpPr txBox="1">
            <a:spLocks/>
          </p:cNvSpPr>
          <p:nvPr/>
        </p:nvSpPr>
        <p:spPr bwMode="gray">
          <a:xfrm>
            <a:off x="841694" y="1111336"/>
            <a:ext cx="5494938"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a:defRPr/>
            </a:pPr>
            <a:r>
              <a:rPr lang="de-DE" sz="2500" b="0">
                <a:solidFill>
                  <a:schemeClr val="accent1"/>
                </a:solidFill>
                <a:latin typeface="Roboto"/>
                <a:ea typeface="Roboto"/>
              </a:rPr>
              <a:t>KRISE &amp; CHANCE </a:t>
            </a:r>
            <a:r>
              <a:rPr kumimoji="0" lang="de-DE" sz="2500" b="0" i="0" u="none" strike="noStrike" kern="1200" cap="none" spc="0" normalizeH="0" baseline="0" noProof="0">
                <a:ln>
                  <a:noFill/>
                </a:ln>
                <a:solidFill>
                  <a:schemeClr val="accent1"/>
                </a:solidFill>
                <a:effectLst/>
                <a:uLnTx/>
                <a:uFillTx/>
                <a:latin typeface="Roboto"/>
                <a:ea typeface="Roboto"/>
              </a:rPr>
              <a:t>&amp; </a:t>
            </a:r>
            <a:r>
              <a:rPr lang="de-DE" sz="2500">
                <a:solidFill>
                  <a:schemeClr val="accent1"/>
                </a:solidFill>
                <a:latin typeface="Roboto"/>
                <a:ea typeface="Roboto"/>
              </a:rPr>
              <a:t>SOLASTALGIE</a:t>
            </a:r>
            <a:endParaRPr kumimoji="0" lang="de-DE" sz="250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62566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47</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83686"/>
            <a:ext cx="525430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KLIMA- UND UMWELTÄNGSTE</a:t>
            </a:r>
          </a:p>
        </p:txBody>
      </p:sp>
      <p:sp>
        <p:nvSpPr>
          <p:cNvPr id="2" name="Textfeld 1">
            <a:extLst>
              <a:ext uri="{FF2B5EF4-FFF2-40B4-BE49-F238E27FC236}">
                <a16:creationId xmlns:a16="http://schemas.microsoft.com/office/drawing/2014/main" id="{E47FEB6E-A0E3-75DE-F7DB-5E7A6F6D7CC4}"/>
              </a:ext>
            </a:extLst>
          </p:cNvPr>
          <p:cNvSpPr txBox="1"/>
          <p:nvPr/>
        </p:nvSpPr>
        <p:spPr>
          <a:xfrm>
            <a:off x="854824" y="1401872"/>
            <a:ext cx="10498975" cy="2308324"/>
          </a:xfrm>
          <a:prstGeom prst="rect">
            <a:avLst/>
          </a:prstGeom>
          <a:noFill/>
        </p:spPr>
        <p:txBody>
          <a:bodyPr wrap="square" lIns="91440" tIns="45720" rIns="91440" bIns="45720" rtlCol="0" anchor="t">
            <a:spAutoFit/>
          </a:bodyPr>
          <a:lstStyle/>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Unsere Umwelt verändert sich</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cs typeface="Roboto"/>
              </a:rPr>
              <a:t>Auswirkungen des Klimawandels stellen eine Bedrohung dar, die unser Wohlbefinden und die mentale Gesundheit beeinflussen können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 negative Emotionen oder psychische Störungen können die Folge sein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r>
              <a:rPr lang="de-DE">
                <a:latin typeface="Roboto"/>
                <a:ea typeface="Roboto"/>
                <a:cs typeface="Arial"/>
              </a:rPr>
              <a:t>→ Klimaangst, Umweltangst, "</a:t>
            </a:r>
            <a:r>
              <a:rPr lang="de-DE" err="1">
                <a:latin typeface="Roboto"/>
                <a:ea typeface="Roboto"/>
                <a:cs typeface="Arial"/>
              </a:rPr>
              <a:t>Ökoangst</a:t>
            </a:r>
            <a:r>
              <a:rPr lang="de-DE">
                <a:latin typeface="Roboto"/>
                <a:ea typeface="Roboto"/>
                <a:cs typeface="Arial"/>
              </a:rPr>
              <a:t>", </a:t>
            </a:r>
            <a:r>
              <a:rPr lang="de-DE" err="1">
                <a:latin typeface="Roboto"/>
                <a:ea typeface="Roboto"/>
                <a:cs typeface="Arial"/>
              </a:rPr>
              <a:t>Solastalgie</a:t>
            </a:r>
            <a:endParaRPr lang="de-DE">
              <a:latin typeface="Roboto"/>
              <a:ea typeface="Roboto"/>
              <a:cs typeface="Arial"/>
            </a:endParaRPr>
          </a:p>
        </p:txBody>
      </p:sp>
      <p:sp>
        <p:nvSpPr>
          <p:cNvPr id="6" name="Textfeld 5">
            <a:extLst>
              <a:ext uri="{FF2B5EF4-FFF2-40B4-BE49-F238E27FC236}">
                <a16:creationId xmlns:a16="http://schemas.microsoft.com/office/drawing/2014/main" id="{D1648543-575C-8DBC-2C4D-630ABF58B18D}"/>
              </a:ext>
            </a:extLst>
          </p:cNvPr>
          <p:cNvSpPr txBox="1"/>
          <p:nvPr/>
        </p:nvSpPr>
        <p:spPr>
          <a:xfrm>
            <a:off x="838201" y="3821626"/>
            <a:ext cx="1891144" cy="400110"/>
          </a:xfrm>
          <a:prstGeom prst="rect">
            <a:avLst/>
          </a:prstGeom>
          <a:noFill/>
          <a:ln>
            <a:noFill/>
          </a:ln>
        </p:spPr>
        <p:txBody>
          <a:bodyPr wrap="square" rtlCol="0">
            <a:spAutoFit/>
          </a:bodyPr>
          <a:lstStyle/>
          <a:p>
            <a:r>
              <a:rPr lang="de-DE" sz="2000">
                <a:solidFill>
                  <a:srgbClr val="539E38"/>
                </a:solidFill>
                <a:latin typeface="Roboto" panose="02000000000000000000" pitchFamily="2" charset="0"/>
                <a:ea typeface="Roboto" panose="02000000000000000000" pitchFamily="2" charset="0"/>
              </a:rPr>
              <a:t>Was ist Angst?</a:t>
            </a:r>
          </a:p>
        </p:txBody>
      </p:sp>
      <p:sp>
        <p:nvSpPr>
          <p:cNvPr id="3" name="Textfeld 2">
            <a:extLst>
              <a:ext uri="{FF2B5EF4-FFF2-40B4-BE49-F238E27FC236}">
                <a16:creationId xmlns:a16="http://schemas.microsoft.com/office/drawing/2014/main" id="{8084FD67-1162-F89C-11A0-9A5D0C9A6850}"/>
              </a:ext>
            </a:extLst>
          </p:cNvPr>
          <p:cNvSpPr txBox="1"/>
          <p:nvPr/>
        </p:nvSpPr>
        <p:spPr>
          <a:xfrm>
            <a:off x="854825" y="4342989"/>
            <a:ext cx="10515599" cy="2031325"/>
          </a:xfrm>
          <a:prstGeom prst="rect">
            <a:avLst/>
          </a:prstGeom>
          <a:noFill/>
        </p:spPr>
        <p:txBody>
          <a:bodyPr wrap="square" rtlCol="0">
            <a:spAutoFit/>
          </a:bodyPr>
          <a:lstStyle/>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Emotionaler Zustand in Gefahrensituationen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Anspannung, Besorgtheit, innere Unruhe, Nervosität, Furcht </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Typische Anzeichen: schneller Herzschlag, Adrenalin wird ausgeschüttet = Körper wird darauf vorbereitet, die „Flucht zu ergreifen“ </a:t>
            </a:r>
          </a:p>
          <a:p>
            <a:endParaRPr lang="de-DE"/>
          </a:p>
        </p:txBody>
      </p:sp>
      <p:cxnSp>
        <p:nvCxnSpPr>
          <p:cNvPr id="5" name="Gerade Verbindung 4">
            <a:extLst>
              <a:ext uri="{FF2B5EF4-FFF2-40B4-BE49-F238E27FC236}">
                <a16:creationId xmlns:a16="http://schemas.microsoft.com/office/drawing/2014/main" id="{76D05182-F7EB-0509-3D30-A834CC334D97}"/>
              </a:ext>
            </a:extLst>
          </p:cNvPr>
          <p:cNvCxnSpPr>
            <a:cxnSpLocks/>
          </p:cNvCxnSpPr>
          <p:nvPr/>
        </p:nvCxnSpPr>
        <p:spPr>
          <a:xfrm>
            <a:off x="839788" y="4219420"/>
            <a:ext cx="5256212" cy="0"/>
          </a:xfrm>
          <a:prstGeom prst="line">
            <a:avLst/>
          </a:prstGeom>
          <a:ln>
            <a:solidFill>
              <a:srgbClr val="539E38"/>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67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48</a:t>
            </a:fld>
            <a:endParaRPr lang="de-DE"/>
          </a:p>
        </p:txBody>
      </p:sp>
      <p:sp>
        <p:nvSpPr>
          <p:cNvPr id="5" name="Textfeld 4">
            <a:extLst>
              <a:ext uri="{FF2B5EF4-FFF2-40B4-BE49-F238E27FC236}">
                <a16:creationId xmlns:a16="http://schemas.microsoft.com/office/drawing/2014/main" id="{4A7B0DB3-6753-73F6-2BED-AB91DFA522DD}"/>
              </a:ext>
            </a:extLst>
          </p:cNvPr>
          <p:cNvSpPr txBox="1"/>
          <p:nvPr/>
        </p:nvSpPr>
        <p:spPr>
          <a:xfrm>
            <a:off x="841694" y="5956240"/>
            <a:ext cx="9178636" cy="400110"/>
          </a:xfrm>
          <a:prstGeom prst="rect">
            <a:avLst/>
          </a:prstGeom>
          <a:noFill/>
          <a:ln>
            <a:noFill/>
          </a:ln>
        </p:spPr>
        <p:txBody>
          <a:bodyPr wrap="square" rtlCol="0">
            <a:spAutoFit/>
          </a:bodyPr>
          <a:lstStyle/>
          <a:p>
            <a:r>
              <a:rPr lang="de-DE" sz="2000">
                <a:solidFill>
                  <a:srgbClr val="539E38"/>
                </a:solidFill>
                <a:latin typeface="Roboto" panose="02000000000000000000" pitchFamily="2" charset="0"/>
                <a:ea typeface="Roboto" panose="02000000000000000000" pitchFamily="2" charset="0"/>
              </a:rPr>
              <a:t>Nicht jede emotionale Reaktion ist „krankhaft“ und muss behandelt werden!</a:t>
            </a:r>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81449"/>
            <a:ext cx="525430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KLIMA- UND UMWELTÄNGSTE</a:t>
            </a:r>
          </a:p>
        </p:txBody>
      </p:sp>
      <p:sp>
        <p:nvSpPr>
          <p:cNvPr id="2" name="Textfeld 1">
            <a:extLst>
              <a:ext uri="{FF2B5EF4-FFF2-40B4-BE49-F238E27FC236}">
                <a16:creationId xmlns:a16="http://schemas.microsoft.com/office/drawing/2014/main" id="{E47FEB6E-A0E3-75DE-F7DB-5E7A6F6D7CC4}"/>
              </a:ext>
            </a:extLst>
          </p:cNvPr>
          <p:cNvSpPr txBox="1"/>
          <p:nvPr/>
        </p:nvSpPr>
        <p:spPr>
          <a:xfrm>
            <a:off x="854825" y="1385247"/>
            <a:ext cx="10512106" cy="4524315"/>
          </a:xfrm>
          <a:prstGeom prst="rect">
            <a:avLst/>
          </a:prstGeom>
          <a:noFill/>
        </p:spPr>
        <p:txBody>
          <a:bodyPr wrap="square" rtlCol="0">
            <a:spAutoFit/>
          </a:bodyPr>
          <a:lstStyle/>
          <a:p>
            <a:r>
              <a:rPr lang="de-DE">
                <a:latin typeface="Arial" panose="020B0604020202020204" pitchFamily="34" charset="0"/>
                <a:ea typeface="Roboto" panose="02000000000000000000" pitchFamily="2" charset="0"/>
                <a:cs typeface="Arial" panose="020B0604020202020204" pitchFamily="34" charset="0"/>
              </a:rPr>
              <a:t>→ Angst kann eine angemessene (biologische) Reaktion in Gefahrensituationen sein</a:t>
            </a:r>
          </a:p>
          <a:p>
            <a:endParaRPr lang="de-DE">
              <a:latin typeface="Arial" panose="020B0604020202020204" pitchFamily="34" charset="0"/>
              <a:ea typeface="Roboto" panose="02000000000000000000" pitchFamily="2" charset="0"/>
              <a:cs typeface="Arial" panose="020B0604020202020204" pitchFamily="34" charset="0"/>
            </a:endParaRPr>
          </a:p>
          <a:p>
            <a:r>
              <a:rPr lang="de-DE">
                <a:latin typeface="Arial" panose="020B0604020202020204" pitchFamily="34" charset="0"/>
                <a:ea typeface="Roboto" panose="02000000000000000000" pitchFamily="2" charset="0"/>
                <a:cs typeface="Arial" panose="020B0604020202020204" pitchFamily="34" charset="0"/>
              </a:rPr>
              <a:t>→ Angst kann ab einem gewissen Grad krankhaft sein</a:t>
            </a:r>
            <a:endParaRPr lang="de-DE">
              <a:latin typeface="Roboto" panose="02000000000000000000" pitchFamily="2" charset="0"/>
              <a:ea typeface="Roboto" panose="02000000000000000000" pitchFamily="2" charset="0"/>
            </a:endParaRPr>
          </a:p>
          <a:p>
            <a:endParaRPr lang="de-DE" b="1">
              <a:latin typeface="Roboto" panose="02000000000000000000" pitchFamily="2" charset="0"/>
              <a:ea typeface="Roboto" panose="02000000000000000000" pitchFamily="2" charset="0"/>
            </a:endParaRPr>
          </a:p>
          <a:p>
            <a:r>
              <a:rPr lang="de-DE">
                <a:solidFill>
                  <a:srgbClr val="539E38"/>
                </a:solidFill>
                <a:latin typeface="Roboto" panose="02000000000000000000" pitchFamily="2" charset="0"/>
                <a:ea typeface="Roboto" panose="02000000000000000000" pitchFamily="2" charset="0"/>
              </a:rPr>
              <a:t>Ein Beispiel: Erleben von Extremwetterereignissen</a:t>
            </a:r>
          </a:p>
          <a:p>
            <a:endParaRPr lang="de-DE" b="1">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Starkregen, Überschwemmungen </a:t>
            </a:r>
            <a:r>
              <a:rPr lang="de-DE">
                <a:latin typeface="Roboto" panose="02000000000000000000" pitchFamily="2" charset="0"/>
                <a:ea typeface="Roboto" panose="02000000000000000000" pitchFamily="2" charset="0"/>
                <a:cs typeface="Arial" panose="020B0604020202020204" pitchFamily="34" charset="0"/>
              </a:rPr>
              <a:t>→ Zerstörung und Verluste </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cs typeface="Arial" panose="020B060402020202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Arial" panose="020B0604020202020204" pitchFamily="34" charset="0"/>
              </a:rPr>
              <a:t>Mögliche Folgen</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Arial" panose="020B0604020202020204" pitchFamily="34" charset="0"/>
              </a:rPr>
              <a:t>Posttraumatische Belastungsstörungen</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Arial" panose="020B0604020202020204" pitchFamily="34" charset="0"/>
              </a:rPr>
              <a:t>Angststörungen</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Arial" panose="020B0604020202020204" pitchFamily="34" charset="0"/>
              </a:rPr>
              <a:t>Suchterkrankungen</a:t>
            </a: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Arial" panose="020B0604020202020204" pitchFamily="34" charset="0"/>
              </a:rPr>
              <a:t>Depressionen</a:t>
            </a:r>
          </a:p>
          <a:p>
            <a:pPr lvl="1"/>
            <a:endParaRPr lang="de-DE">
              <a:latin typeface="Roboto" panose="02000000000000000000" pitchFamily="2" charset="0"/>
              <a:ea typeface="Roboto" panose="02000000000000000000" pitchFamily="2" charset="0"/>
              <a:cs typeface="Arial" panose="020B0604020202020204" pitchFamily="34" charset="0"/>
            </a:endParaRPr>
          </a:p>
          <a:p>
            <a:pPr lvl="1"/>
            <a:r>
              <a:rPr lang="de-DE">
                <a:latin typeface="Roboto" panose="02000000000000000000" pitchFamily="2" charset="0"/>
                <a:ea typeface="Roboto" panose="02000000000000000000" pitchFamily="2" charset="0"/>
                <a:cs typeface="Arial" panose="020B0604020202020204" pitchFamily="34" charset="0"/>
              </a:rPr>
              <a:t>→ ernsthafte psychische Störungen, die professionell behandelt werden müssen</a:t>
            </a:r>
          </a:p>
          <a:p>
            <a:pPr lvl="1"/>
            <a:endParaRPr lang="de-DE">
              <a:latin typeface="Roboto" panose="02000000000000000000" pitchFamily="2" charset="0"/>
              <a:ea typeface="Roboto" panose="02000000000000000000" pitchFamily="2" charset="0"/>
            </a:endParaRPr>
          </a:p>
        </p:txBody>
      </p:sp>
      <p:cxnSp>
        <p:nvCxnSpPr>
          <p:cNvPr id="3" name="Gerade Verbindung 2">
            <a:extLst>
              <a:ext uri="{FF2B5EF4-FFF2-40B4-BE49-F238E27FC236}">
                <a16:creationId xmlns:a16="http://schemas.microsoft.com/office/drawing/2014/main" id="{FAB003B5-D755-7CEE-1784-C6CA125F377F}"/>
              </a:ext>
            </a:extLst>
          </p:cNvPr>
          <p:cNvCxnSpPr>
            <a:cxnSpLocks/>
          </p:cNvCxnSpPr>
          <p:nvPr/>
        </p:nvCxnSpPr>
        <p:spPr>
          <a:xfrm>
            <a:off x="839788" y="2856137"/>
            <a:ext cx="5256212" cy="0"/>
          </a:xfrm>
          <a:prstGeom prst="line">
            <a:avLst/>
          </a:prstGeom>
          <a:ln>
            <a:solidFill>
              <a:srgbClr val="539E38"/>
            </a:solidFill>
          </a:ln>
        </p:spPr>
        <p:style>
          <a:lnRef idx="3">
            <a:schemeClr val="accent1"/>
          </a:lnRef>
          <a:fillRef idx="0">
            <a:schemeClr val="accent1"/>
          </a:fillRef>
          <a:effectRef idx="2">
            <a:schemeClr val="accent1"/>
          </a:effectRef>
          <a:fontRef idx="minor">
            <a:schemeClr val="tx1"/>
          </a:fontRef>
        </p:style>
      </p:cxnSp>
      <p:pic>
        <p:nvPicPr>
          <p:cNvPr id="1026" name="Picture 2">
            <a:extLst>
              <a:ext uri="{FF2B5EF4-FFF2-40B4-BE49-F238E27FC236}">
                <a16:creationId xmlns:a16="http://schemas.microsoft.com/office/drawing/2014/main" id="{F07BEE87-3DEC-F16C-2187-2B5A7D4EC7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625" y="5834062"/>
            <a:ext cx="5842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49</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64822"/>
            <a:ext cx="525430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KLIMA-, UMWELT, ÖKOANGST</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2" name="Textfeld 1">
            <a:extLst>
              <a:ext uri="{FF2B5EF4-FFF2-40B4-BE49-F238E27FC236}">
                <a16:creationId xmlns:a16="http://schemas.microsoft.com/office/drawing/2014/main" id="{784D94AE-7D9A-9EFD-014F-8251079E152C}"/>
              </a:ext>
            </a:extLst>
          </p:cNvPr>
          <p:cNvSpPr txBox="1"/>
          <p:nvPr/>
        </p:nvSpPr>
        <p:spPr>
          <a:xfrm>
            <a:off x="841694" y="2033850"/>
            <a:ext cx="10512105" cy="3970318"/>
          </a:xfrm>
          <a:prstGeom prst="rect">
            <a:avLst/>
          </a:prstGeom>
          <a:noFill/>
        </p:spPr>
        <p:txBody>
          <a:bodyPr wrap="square" rtlCol="0">
            <a:spAutoFit/>
          </a:bodyPr>
          <a:lstStyle/>
          <a:p>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Keine Reaktion auf eine akute Gefahr, sondern entsteht erst durch steigendes Bewusstsein (z.B. Thematisierung von Klimawandel und seinen Auswirkungen in der Politik, den Medien, im Bekanntenkreis etc.)</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Komplexes Konstrukt</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rPr>
              <a:t>Ängste und Sorgen können </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742950" lvl="1" indent="-285750">
              <a:buClr>
                <a:srgbClr val="539E38"/>
              </a:buClr>
              <a:buFont typeface="Wingdings" pitchFamily="2" charset="2"/>
              <a:buChar char="§"/>
            </a:pPr>
            <a:r>
              <a:rPr lang="de-DE">
                <a:latin typeface="Roboto" panose="02000000000000000000" pitchFamily="2" charset="0"/>
                <a:ea typeface="Roboto" panose="02000000000000000000" pitchFamily="2" charset="0"/>
              </a:rPr>
              <a:t>Anstoß für Veränderung sein </a:t>
            </a:r>
            <a:r>
              <a:rPr lang="de-DE">
                <a:latin typeface="Arial" panose="020B0604020202020204" pitchFamily="34" charset="0"/>
                <a:ea typeface="Roboto" panose="02000000000000000000" pitchFamily="2" charset="0"/>
                <a:cs typeface="Arial" panose="020B0604020202020204" pitchFamily="34" charset="0"/>
              </a:rPr>
              <a:t>→ umweltschützendes und nachhaltiges Verhalten</a:t>
            </a:r>
          </a:p>
          <a:p>
            <a:pPr marL="742950" lvl="1" indent="-285750">
              <a:buClr>
                <a:srgbClr val="539E38"/>
              </a:buClr>
              <a:buFont typeface="Wingdings" pitchFamily="2" charset="2"/>
              <a:buChar char="§"/>
            </a:pPr>
            <a:endParaRPr lang="de-DE">
              <a:latin typeface="Arial" panose="020B0604020202020204" pitchFamily="34" charset="0"/>
              <a:ea typeface="Roboto" panose="02000000000000000000" pitchFamily="2" charset="0"/>
              <a:cs typeface="Arial" panose="020B0604020202020204" pitchFamily="34" charset="0"/>
            </a:endParaRPr>
          </a:p>
          <a:p>
            <a:pPr marL="742950" lvl="1" indent="-285750">
              <a:buClr>
                <a:srgbClr val="539E38"/>
              </a:buClr>
              <a:buFont typeface="Wingdings" pitchFamily="2" charset="2"/>
              <a:buChar char="§"/>
            </a:pPr>
            <a:r>
              <a:rPr lang="de-DE">
                <a:latin typeface="Arial" panose="020B0604020202020204" pitchFamily="34" charset="0"/>
                <a:ea typeface="Roboto" panose="02000000000000000000" pitchFamily="2" charset="0"/>
                <a:cs typeface="Arial" panose="020B0604020202020204" pitchFamily="34" charset="0"/>
              </a:rPr>
              <a:t>Verdrängung, Verleugnung, Gefühl von Machtlosigkeit bewirken</a:t>
            </a:r>
            <a:endParaRPr lang="de-DE">
              <a:latin typeface="Roboto" panose="02000000000000000000" pitchFamily="2" charset="0"/>
              <a:ea typeface="Roboto" panose="02000000000000000000" pitchFamily="2" charset="0"/>
              <a:cs typeface="Arial" panose="020B0604020202020204" pitchFamily="34" charset="0"/>
            </a:endParaRPr>
          </a:p>
          <a:p>
            <a:pPr marL="742950" lvl="1" indent="-285750">
              <a:buFont typeface="Arial" panose="020B0604020202020204" pitchFamily="34" charset="0"/>
              <a:buChar char="•"/>
            </a:pPr>
            <a:endParaRPr lang="de-DE">
              <a:latin typeface="Roboto" panose="02000000000000000000" pitchFamily="2" charset="0"/>
              <a:ea typeface="Roboto" panose="02000000000000000000" pitchFamily="2" charset="0"/>
              <a:cs typeface="Arial" panose="020B0604020202020204" pitchFamily="34" charset="0"/>
            </a:endParaRPr>
          </a:p>
          <a:p>
            <a:r>
              <a:rPr lang="de-DE">
                <a:latin typeface="Arial" panose="020B0604020202020204" pitchFamily="34" charset="0"/>
                <a:ea typeface="Roboto" panose="02000000000000000000" pitchFamily="2" charset="0"/>
                <a:cs typeface="Arial" panose="020B0604020202020204" pitchFamily="34" charset="0"/>
              </a:rPr>
              <a:t>→ E</a:t>
            </a:r>
            <a:r>
              <a:rPr lang="de-DE">
                <a:latin typeface="Roboto" panose="02000000000000000000" pitchFamily="2" charset="0"/>
                <a:ea typeface="Roboto" panose="02000000000000000000" pitchFamily="2" charset="0"/>
                <a:cs typeface="Arial" panose="020B0604020202020204" pitchFamily="34" charset="0"/>
              </a:rPr>
              <a:t>rfordert sensiblen Umgang</a:t>
            </a:r>
            <a:endParaRPr lang="de-DE">
              <a:latin typeface="Arial" panose="020B0604020202020204" pitchFamily="34" charset="0"/>
              <a:ea typeface="Roboto" panose="02000000000000000000" pitchFamily="2" charset="0"/>
              <a:cs typeface="Arial" panose="020B0604020202020204" pitchFamily="34" charset="0"/>
            </a:endParaRPr>
          </a:p>
        </p:txBody>
      </p:sp>
      <p:sp>
        <p:nvSpPr>
          <p:cNvPr id="6" name="Abgerundetes Rechteck 5">
            <a:extLst>
              <a:ext uri="{FF2B5EF4-FFF2-40B4-BE49-F238E27FC236}">
                <a16:creationId xmlns:a16="http://schemas.microsoft.com/office/drawing/2014/main" id="{6A7E3CD8-94E1-E9CC-A943-B0001CD6FBC9}"/>
              </a:ext>
            </a:extLst>
          </p:cNvPr>
          <p:cNvSpPr/>
          <p:nvPr/>
        </p:nvSpPr>
        <p:spPr>
          <a:xfrm>
            <a:off x="837881" y="1394851"/>
            <a:ext cx="10512425" cy="776484"/>
          </a:xfrm>
          <a:prstGeom prst="roundRect">
            <a:avLst/>
          </a:prstGeom>
          <a:solidFill>
            <a:srgbClr val="DAE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a:solidFill>
                  <a:prstClr val="black"/>
                </a:solidFill>
                <a:latin typeface="Roboto" panose="02000000000000000000" pitchFamily="2" charset="0"/>
                <a:ea typeface="Roboto" panose="02000000000000000000" pitchFamily="2" charset="0"/>
              </a:rPr>
              <a:t>Sorge um die eigene Existenz in der Zukunft in einer sich wandelnden Welt (kognitive Ebene) bzw. Sorge vor den konkreten Auswirkungen des Klimawandels  (emotionale Ebene)</a:t>
            </a:r>
          </a:p>
        </p:txBody>
      </p:sp>
    </p:spTree>
    <p:extLst>
      <p:ext uri="{BB962C8B-B14F-4D97-AF65-F5344CB8AC3E}">
        <p14:creationId xmlns:p14="http://schemas.microsoft.com/office/powerpoint/2010/main" val="24368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lvl="0" algn="ctr"/>
            <a:r>
              <a:rPr lang="de-DE" sz="2000">
                <a:latin typeface="Roboto" panose="02000000000000000000" pitchFamily="2" charset="0"/>
                <a:ea typeface="Roboto" panose="02000000000000000000" pitchFamily="2" charset="0"/>
              </a:rPr>
              <a:t>Alle in KlimaBild entwickelten Materialien können kostenlos zu Bildungszwecken genutzt werden. </a:t>
            </a:r>
          </a:p>
          <a:p>
            <a:pPr lvl="0" algn="ctr"/>
            <a:r>
              <a:rPr lang="de-DE" sz="2000">
                <a:latin typeface="Roboto" panose="02000000000000000000" pitchFamily="2" charset="0"/>
                <a:ea typeface="Roboto" panose="02000000000000000000" pitchFamily="2" charset="0"/>
              </a:rPr>
              <a:t>Hierzu gehören und werden auf den anschließenden Folien erklärt: </a:t>
            </a:r>
          </a:p>
          <a:p>
            <a:pPr lvl="0" algn="ctr"/>
            <a:endParaRPr lang="de-DE" sz="2000">
              <a:latin typeface="Roboto" panose="02000000000000000000" pitchFamily="2" charset="0"/>
              <a:ea typeface="Roboto" panose="02000000000000000000" pitchFamily="2" charset="0"/>
            </a:endParaRPr>
          </a:p>
          <a:p>
            <a:pPr marL="285750" lvl="0" indent="-285750" algn="ctr">
              <a:buFont typeface="Wingdings" panose="05000000000000000000" pitchFamily="2" charset="2"/>
              <a:buChar char="§"/>
            </a:pPr>
            <a:r>
              <a:rPr lang="de-DE" sz="2000">
                <a:latin typeface="Roboto" panose="02000000000000000000" pitchFamily="2" charset="0"/>
                <a:ea typeface="Roboto" panose="02000000000000000000" pitchFamily="2" charset="0"/>
              </a:rPr>
              <a:t>das Wissenshandbuch </a:t>
            </a:r>
          </a:p>
          <a:p>
            <a:pPr marL="285750" lvl="0" indent="-285750" algn="ctr">
              <a:buFont typeface="Wingdings" panose="05000000000000000000" pitchFamily="2" charset="2"/>
              <a:buChar char="§"/>
            </a:pPr>
            <a:r>
              <a:rPr lang="de-DE" sz="2000">
                <a:latin typeface="Roboto" panose="02000000000000000000" pitchFamily="2" charset="0"/>
                <a:ea typeface="Roboto" panose="02000000000000000000" pitchFamily="2" charset="0"/>
              </a:rPr>
              <a:t>das Methodenhandbuch </a:t>
            </a:r>
          </a:p>
          <a:p>
            <a:pPr marL="285750" lvl="0" indent="-285750" algn="ctr">
              <a:buFont typeface="Wingdings" panose="05000000000000000000" pitchFamily="2" charset="2"/>
              <a:buChar char="§"/>
            </a:pPr>
            <a:r>
              <a:rPr lang="de-DE" sz="2000">
                <a:latin typeface="Roboto" panose="02000000000000000000" pitchFamily="2" charset="0"/>
                <a:ea typeface="Roboto" panose="02000000000000000000" pitchFamily="2" charset="0"/>
              </a:rPr>
              <a:t>die </a:t>
            </a:r>
            <a:r>
              <a:rPr lang="de-DE" sz="2000" err="1">
                <a:latin typeface="Roboto" panose="02000000000000000000" pitchFamily="2" charset="0"/>
                <a:ea typeface="Roboto" panose="02000000000000000000" pitchFamily="2" charset="0"/>
              </a:rPr>
              <a:t>KlimaBildKiste</a:t>
            </a:r>
            <a:r>
              <a:rPr lang="de-DE" sz="2000">
                <a:latin typeface="Roboto" panose="02000000000000000000" pitchFamily="2" charset="0"/>
                <a:ea typeface="Roboto" panose="02000000000000000000" pitchFamily="2" charset="0"/>
              </a:rPr>
              <a:t> (Leihgebühr)</a:t>
            </a:r>
          </a:p>
          <a:p>
            <a:pPr marL="285750" indent="-285750" algn="ctr">
              <a:buFont typeface="Wingdings" panose="05000000000000000000" pitchFamily="2" charset="2"/>
              <a:buChar char="§"/>
            </a:pPr>
            <a:r>
              <a:rPr lang="de-DE" sz="2000">
                <a:latin typeface="Roboto"/>
                <a:ea typeface="Roboto"/>
                <a:cs typeface="Roboto"/>
              </a:rPr>
              <a:t>der Foliensatz, den du dir gerade anschaust :)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Welche Materialien bietet KlimaBild?</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8466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50</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64823"/>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SOLASTALGIE</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6" name="Textfeld 5">
            <a:extLst>
              <a:ext uri="{FF2B5EF4-FFF2-40B4-BE49-F238E27FC236}">
                <a16:creationId xmlns:a16="http://schemas.microsoft.com/office/drawing/2014/main" id="{8FDF05FB-C6D8-343F-CA0D-8A3814B3655D}"/>
              </a:ext>
            </a:extLst>
          </p:cNvPr>
          <p:cNvSpPr txBox="1"/>
          <p:nvPr/>
        </p:nvSpPr>
        <p:spPr>
          <a:xfrm>
            <a:off x="843281" y="3011388"/>
            <a:ext cx="10510519" cy="1754326"/>
          </a:xfrm>
          <a:prstGeom prst="rect">
            <a:avLst/>
          </a:prstGeom>
          <a:noFill/>
        </p:spPr>
        <p:txBody>
          <a:bodyPr wrap="square" rtlCol="0">
            <a:spAutoFit/>
          </a:bodyPr>
          <a:lstStyle/>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Tahoma" panose="020B0604030504040204" pitchFamily="34" charset="0"/>
              </a:rPr>
              <a:t>Ursprung Anfang 2000er Jahre durch Umweltphilosophen Prof. Glenn Albrecht</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cs typeface="Tahoma" panose="020B060403050404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Tahoma" panose="020B0604030504040204" pitchFamily="34" charset="0"/>
              </a:rPr>
              <a:t>Gemütszustand von Anwohnern des australischen Hunter Valley, nachdem aufgrund von Kohletagebau sich ihre Heimat und die Natur veränderte bzw. diese zerstört wurde </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cs typeface="Tahoma" panose="020B060403050404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Tahoma" panose="020B0604030504040204" pitchFamily="34" charset="0"/>
              </a:rPr>
              <a:t>Prof. Albrecht beobachtete einen mit Heimweh vergleichbaren, emotionalen Zustand </a:t>
            </a:r>
          </a:p>
        </p:txBody>
      </p:sp>
      <p:sp>
        <p:nvSpPr>
          <p:cNvPr id="8" name="Textfeld 7">
            <a:extLst>
              <a:ext uri="{FF2B5EF4-FFF2-40B4-BE49-F238E27FC236}">
                <a16:creationId xmlns:a16="http://schemas.microsoft.com/office/drawing/2014/main" id="{F8DE0AE9-3848-1B42-B4D2-C53F0F7626BB}"/>
              </a:ext>
            </a:extLst>
          </p:cNvPr>
          <p:cNvSpPr txBox="1"/>
          <p:nvPr/>
        </p:nvSpPr>
        <p:spPr>
          <a:xfrm>
            <a:off x="843281" y="2029716"/>
            <a:ext cx="10510519" cy="715089"/>
          </a:xfrm>
          <a:prstGeom prst="roundRect">
            <a:avLst/>
          </a:prstGeom>
          <a:solidFill>
            <a:schemeClr val="accent1">
              <a:lumMod val="20000"/>
              <a:lumOff val="80000"/>
            </a:schemeClr>
          </a:solidFill>
          <a:ln>
            <a:noFill/>
          </a:ln>
        </p:spPr>
        <p:txBody>
          <a:bodyPr wrap="square" rtlCol="0">
            <a:spAutoFit/>
          </a:bodyPr>
          <a:lstStyle/>
          <a:p>
            <a:pPr algn="ctr"/>
            <a:r>
              <a:rPr lang="de-DE">
                <a:latin typeface="Roboto" panose="02000000000000000000" pitchFamily="2" charset="0"/>
                <a:ea typeface="Roboto" panose="02000000000000000000" pitchFamily="2" charset="0"/>
                <a:cs typeface="Tahoma" panose="020B0604030504040204" pitchFamily="34" charset="0"/>
              </a:rPr>
              <a:t>Das</a:t>
            </a:r>
            <a:r>
              <a:rPr lang="de-DE" sz="1800">
                <a:effectLst/>
                <a:latin typeface="Roboto" panose="02000000000000000000" pitchFamily="2" charset="0"/>
                <a:ea typeface="Roboto" panose="02000000000000000000" pitchFamily="2" charset="0"/>
                <a:cs typeface="Tahoma" panose="020B0604030504040204" pitchFamily="34" charset="0"/>
              </a:rPr>
              <a:t> schmerzhafte Gefühl, wenn Menschen Veränderungen in der eigenen Heimat machtlos ausgesetzt sind und dabei ein Gefühl von fehlendem Trost und Einsamkeit entsteht.</a:t>
            </a:r>
          </a:p>
        </p:txBody>
      </p:sp>
      <p:sp>
        <p:nvSpPr>
          <p:cNvPr id="9" name="Textfeld 8">
            <a:extLst>
              <a:ext uri="{FF2B5EF4-FFF2-40B4-BE49-F238E27FC236}">
                <a16:creationId xmlns:a16="http://schemas.microsoft.com/office/drawing/2014/main" id="{ABE3559F-06B2-C7C6-50FA-E3CE3DAB1811}"/>
              </a:ext>
            </a:extLst>
          </p:cNvPr>
          <p:cNvSpPr txBox="1"/>
          <p:nvPr/>
        </p:nvSpPr>
        <p:spPr>
          <a:xfrm>
            <a:off x="841694" y="1414583"/>
            <a:ext cx="6663193" cy="369332"/>
          </a:xfrm>
          <a:prstGeom prst="rect">
            <a:avLst/>
          </a:prstGeom>
          <a:noFill/>
        </p:spPr>
        <p:txBody>
          <a:bodyPr wrap="square" rtlCol="0">
            <a:spAutoFit/>
          </a:bodyPr>
          <a:lstStyle/>
          <a:p>
            <a:r>
              <a:rPr lang="de-DE" err="1">
                <a:latin typeface="Roboto" panose="02000000000000000000" pitchFamily="2" charset="0"/>
                <a:ea typeface="Roboto" panose="02000000000000000000" pitchFamily="2" charset="0"/>
              </a:rPr>
              <a:t>solacium</a:t>
            </a:r>
            <a:r>
              <a:rPr lang="de-DE">
                <a:latin typeface="Roboto" panose="02000000000000000000" pitchFamily="2" charset="0"/>
                <a:ea typeface="Roboto" panose="02000000000000000000" pitchFamily="2" charset="0"/>
              </a:rPr>
              <a:t> (Trost), </a:t>
            </a:r>
            <a:r>
              <a:rPr lang="de-DE" err="1">
                <a:latin typeface="Roboto" panose="02000000000000000000" pitchFamily="2" charset="0"/>
                <a:ea typeface="Roboto" panose="02000000000000000000" pitchFamily="2" charset="0"/>
              </a:rPr>
              <a:t>solus</a:t>
            </a:r>
            <a:r>
              <a:rPr lang="de-DE">
                <a:latin typeface="Roboto" panose="02000000000000000000" pitchFamily="2" charset="0"/>
                <a:ea typeface="Roboto" panose="02000000000000000000" pitchFamily="2" charset="0"/>
              </a:rPr>
              <a:t> (Einsamkeit) und </a:t>
            </a:r>
            <a:r>
              <a:rPr lang="de-DE" err="1">
                <a:latin typeface="Roboto" panose="02000000000000000000" pitchFamily="2" charset="0"/>
                <a:ea typeface="Roboto" panose="02000000000000000000" pitchFamily="2" charset="0"/>
              </a:rPr>
              <a:t>algos</a:t>
            </a:r>
            <a:r>
              <a:rPr lang="de-DE">
                <a:latin typeface="Roboto" panose="02000000000000000000" pitchFamily="2" charset="0"/>
                <a:ea typeface="Roboto" panose="02000000000000000000" pitchFamily="2" charset="0"/>
              </a:rPr>
              <a:t> (Schmerz)</a:t>
            </a:r>
          </a:p>
        </p:txBody>
      </p:sp>
    </p:spTree>
    <p:extLst>
      <p:ext uri="{BB962C8B-B14F-4D97-AF65-F5344CB8AC3E}">
        <p14:creationId xmlns:p14="http://schemas.microsoft.com/office/powerpoint/2010/main" val="188365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51</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41694" y="464825"/>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SOLASTALGIE</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6" name="Textfeld 5">
            <a:extLst>
              <a:ext uri="{FF2B5EF4-FFF2-40B4-BE49-F238E27FC236}">
                <a16:creationId xmlns:a16="http://schemas.microsoft.com/office/drawing/2014/main" id="{8FDF05FB-C6D8-343F-CA0D-8A3814B3655D}"/>
              </a:ext>
            </a:extLst>
          </p:cNvPr>
          <p:cNvSpPr txBox="1"/>
          <p:nvPr/>
        </p:nvSpPr>
        <p:spPr>
          <a:xfrm>
            <a:off x="841694" y="1397675"/>
            <a:ext cx="10512106" cy="2031325"/>
          </a:xfrm>
          <a:prstGeom prst="rect">
            <a:avLst/>
          </a:prstGeom>
          <a:noFill/>
        </p:spPr>
        <p:txBody>
          <a:bodyPr wrap="square" rtlCol="0">
            <a:spAutoFit/>
          </a:bodyPr>
          <a:lstStyle/>
          <a:p>
            <a:r>
              <a:rPr lang="de-DE" b="1">
                <a:solidFill>
                  <a:srgbClr val="539E38"/>
                </a:solidFill>
                <a:latin typeface="Roboto" panose="02000000000000000000" pitchFamily="2" charset="0"/>
                <a:ea typeface="Roboto" panose="02000000000000000000" pitchFamily="2" charset="0"/>
                <a:cs typeface="Tahoma" panose="020B0604030504040204" pitchFamily="34" charset="0"/>
              </a:rPr>
              <a:t>Übertragung auf Klimawandel</a:t>
            </a:r>
          </a:p>
          <a:p>
            <a:endParaRPr lang="de-DE" b="1">
              <a:latin typeface="Roboto" panose="02000000000000000000" pitchFamily="2" charset="0"/>
              <a:ea typeface="Roboto" panose="02000000000000000000" pitchFamily="2" charset="0"/>
              <a:cs typeface="Tahoma" panose="020B060403050404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Tahoma" panose="020B0604030504040204" pitchFamily="34" charset="0"/>
              </a:rPr>
              <a:t>Immer mehr Veränderungen in einer vertrauten Heimat </a:t>
            </a:r>
            <a:r>
              <a:rPr lang="de-DE">
                <a:latin typeface="Arial" panose="020B0604020202020204" pitchFamily="34" charset="0"/>
                <a:ea typeface="Roboto" panose="02000000000000000000" pitchFamily="2" charset="0"/>
                <a:cs typeface="Arial" panose="020B0604020202020204" pitchFamily="34" charset="0"/>
              </a:rPr>
              <a:t>→ </a:t>
            </a:r>
            <a:r>
              <a:rPr lang="de-DE">
                <a:latin typeface="Roboto" panose="02000000000000000000" pitchFamily="2" charset="0"/>
                <a:ea typeface="Roboto" panose="02000000000000000000" pitchFamily="2" charset="0"/>
                <a:cs typeface="Arial" panose="020B0604020202020204" pitchFamily="34" charset="0"/>
              </a:rPr>
              <a:t>Stress und Verlustgefühle </a:t>
            </a:r>
            <a:endParaRPr lang="de-DE">
              <a:latin typeface="Roboto" panose="02000000000000000000" pitchFamily="2" charset="0"/>
              <a:ea typeface="Roboto" panose="02000000000000000000" pitchFamily="2" charset="0"/>
              <a:cs typeface="Tahoma" panose="020B0604030504040204" pitchFamily="34" charset="0"/>
            </a:endParaRP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cs typeface="Tahoma" panose="020B060403050404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Tahoma" panose="020B0604030504040204" pitchFamily="34" charset="0"/>
              </a:rPr>
              <a:t>Gefühle von Geborgenheit und Beständigkeit gehen verloren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cs typeface="Tahoma" panose="020B0604030504040204" pitchFamily="34" charset="0"/>
            </a:endParaRPr>
          </a:p>
          <a:p>
            <a:pPr marL="285750" indent="-285750">
              <a:buClr>
                <a:srgbClr val="539E38"/>
              </a:buClr>
              <a:buFont typeface="Wingdings" pitchFamily="2" charset="2"/>
              <a:buChar char="§"/>
            </a:pPr>
            <a:r>
              <a:rPr lang="de-DE">
                <a:latin typeface="Roboto" panose="02000000000000000000" pitchFamily="2" charset="0"/>
                <a:ea typeface="Roboto" panose="02000000000000000000" pitchFamily="2" charset="0"/>
                <a:cs typeface="Tahoma" panose="020B0604030504040204" pitchFamily="34" charset="0"/>
              </a:rPr>
              <a:t>Stattdessen Trostlosigkeit und Einsamkeit </a:t>
            </a:r>
            <a:endParaRPr lang="de-DE">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4281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p:txBody>
          <a:bodyPr/>
          <a:lstStyle/>
          <a:p>
            <a:fld id="{158587C1-528D-DD41-A28D-5485E29A5B23}" type="slidenum">
              <a:rPr lang="de-DE" smtClean="0"/>
              <a:t>52</a:t>
            </a:fld>
            <a:endParaRPr lang="de-DE"/>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39788" y="441325"/>
            <a:ext cx="4326359"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500" b="0">
                <a:solidFill>
                  <a:schemeClr val="accent1"/>
                </a:solidFill>
                <a:latin typeface="Roboto" panose="02000000000000000000" pitchFamily="2" charset="0"/>
                <a:ea typeface="Roboto" panose="02000000000000000000" pitchFamily="2" charset="0"/>
              </a:rPr>
              <a:t>DER „RICHTIGE“ UMGANG</a:t>
            </a:r>
            <a:endPar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3" name="Textfeld 2">
            <a:extLst>
              <a:ext uri="{FF2B5EF4-FFF2-40B4-BE49-F238E27FC236}">
                <a16:creationId xmlns:a16="http://schemas.microsoft.com/office/drawing/2014/main" id="{BC9227EE-D576-66F0-8623-9D9B88954CD5}"/>
              </a:ext>
            </a:extLst>
          </p:cNvPr>
          <p:cNvSpPr txBox="1"/>
          <p:nvPr/>
        </p:nvSpPr>
        <p:spPr>
          <a:xfrm>
            <a:off x="841694" y="1376363"/>
            <a:ext cx="10512106" cy="3970318"/>
          </a:xfrm>
          <a:prstGeom prst="rect">
            <a:avLst/>
          </a:prstGeom>
          <a:noFill/>
        </p:spPr>
        <p:txBody>
          <a:bodyPr wrap="square" lIns="91440" tIns="45720" rIns="91440" bIns="45720" rtlCol="0" anchor="t">
            <a:spAutoFit/>
          </a:bodyPr>
          <a:lstStyle/>
          <a:p>
            <a:pPr marL="285750" indent="-285750">
              <a:buClr>
                <a:srgbClr val="539E38"/>
              </a:buClr>
              <a:buFont typeface="Wingdings" pitchFamily="2" charset="2"/>
              <a:buChar char="§"/>
            </a:pPr>
            <a:r>
              <a:rPr lang="de-DE">
                <a:latin typeface="Roboto"/>
                <a:ea typeface="Roboto"/>
                <a:cs typeface="Roboto"/>
              </a:rPr>
              <a:t>Vermeidung des „erhobenen Zeigefingers“ bezüglich klima- oder umweltfreundlichem Verhalten</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cs typeface="Roboto"/>
              </a:rPr>
              <a:t>Motivation für Veränderung, statt Angst schüren</a:t>
            </a:r>
          </a:p>
          <a:p>
            <a:pPr marL="742950" lvl="1"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pPr marL="742950" lvl="1" indent="-285750">
              <a:buClr>
                <a:srgbClr val="539E38"/>
              </a:buClr>
              <a:buFont typeface="Wingdings" pitchFamily="2" charset="2"/>
              <a:buChar char="§"/>
            </a:pPr>
            <a:r>
              <a:rPr lang="de-DE">
                <a:latin typeface="Roboto"/>
                <a:ea typeface="Roboto"/>
                <a:cs typeface="Roboto"/>
              </a:rPr>
              <a:t>Optionen aufzeigen = Veränderungen im Rahmen des Möglichen, z.B. Reflektion des eigenen (Konsum-) Verhaltens, politisches Engagement </a:t>
            </a:r>
          </a:p>
          <a:p>
            <a:pPr marL="285750" indent="-285750">
              <a:buClr>
                <a:srgbClr val="539E38"/>
              </a:buClr>
              <a:buFont typeface="Wingdings" pitchFamily="2" charset="2"/>
              <a:buChar char="§"/>
            </a:pPr>
            <a:endParaRPr lang="de-DE">
              <a:latin typeface="Roboto" panose="02000000000000000000" pitchFamily="2" charset="0"/>
              <a:ea typeface="Roboto" panose="02000000000000000000" pitchFamily="2" charset="0"/>
              <a:cs typeface="Roboto" panose="02000000000000000000" pitchFamily="2" charset="0"/>
            </a:endParaRPr>
          </a:p>
          <a:p>
            <a:pPr marL="742950" lvl="1" indent="-285750">
              <a:buClr>
                <a:srgbClr val="539E38"/>
              </a:buClr>
              <a:buFont typeface="Wingdings" pitchFamily="2" charset="2"/>
              <a:buChar char="§"/>
            </a:pPr>
            <a:r>
              <a:rPr lang="de-DE">
                <a:latin typeface="Roboto"/>
                <a:ea typeface="Roboto"/>
                <a:cs typeface="Roboto"/>
              </a:rPr>
              <a:t>Leidensdruck reduzieren: Verantwortung, die nicht auf den eigenen Schultern liegt, abgeben</a:t>
            </a:r>
          </a:p>
          <a:p>
            <a:pPr marL="742950" lvl="1" indent="-285750">
              <a:buClr>
                <a:srgbClr val="539E38"/>
              </a:buClr>
              <a:buFont typeface="Wingdings" pitchFamily="2" charset="2"/>
              <a:buChar char="§"/>
            </a:pPr>
            <a:endParaRPr lang="de-DE">
              <a:latin typeface="Roboto" panose="02000000000000000000" pitchFamily="2" charset="0"/>
              <a:ea typeface="Roboto" panose="02000000000000000000" pitchFamily="2" charset="0"/>
            </a:endParaRPr>
          </a:p>
          <a:p>
            <a:r>
              <a:rPr lang="de-DE" b="1">
                <a:solidFill>
                  <a:srgbClr val="539E38"/>
                </a:solidFill>
                <a:latin typeface="Roboto"/>
                <a:ea typeface="Roboto"/>
                <a:cs typeface="Roboto"/>
              </a:rPr>
              <a:t>Klimakrise als gesamtgesellschaftliche Herausforderung betrachten!</a:t>
            </a:r>
          </a:p>
          <a:p>
            <a:endParaRPr lang="de-DE" b="1">
              <a:latin typeface="Roboto" panose="02000000000000000000" pitchFamily="2" charset="0"/>
              <a:ea typeface="Roboto" panose="02000000000000000000" pitchFamily="2" charset="0"/>
            </a:endParaRPr>
          </a:p>
          <a:p>
            <a:r>
              <a:rPr lang="de-DE" b="1">
                <a:solidFill>
                  <a:srgbClr val="539E38"/>
                </a:solidFill>
                <a:latin typeface="Roboto"/>
                <a:ea typeface="Roboto"/>
                <a:cs typeface="Roboto"/>
              </a:rPr>
              <a:t>Die Chance in der Krise entdecken</a:t>
            </a:r>
          </a:p>
          <a:p>
            <a:endParaRPr lang="de-DE" b="1">
              <a:latin typeface="Roboto" panose="02000000000000000000" pitchFamily="2" charset="0"/>
              <a:ea typeface="Roboto" panose="02000000000000000000" pitchFamily="2" charset="0"/>
            </a:endParaRPr>
          </a:p>
          <a:p>
            <a:pPr marL="285750" indent="-285750">
              <a:buClr>
                <a:srgbClr val="539E38"/>
              </a:buClr>
              <a:buFont typeface="Wingdings" pitchFamily="2" charset="2"/>
              <a:buChar char="§"/>
            </a:pPr>
            <a:r>
              <a:rPr lang="de-DE">
                <a:latin typeface="Roboto"/>
                <a:ea typeface="Roboto"/>
                <a:cs typeface="Roboto"/>
              </a:rPr>
              <a:t>Umdenken, Kreativität, Aktivität, Zusammenhalt </a:t>
            </a:r>
            <a:endParaRPr lang="de-DE">
              <a:latin typeface="Roboto" panose="02000000000000000000" pitchFamily="2" charset="0"/>
              <a:ea typeface="Roboto" panose="02000000000000000000" pitchFamily="2" charset="0"/>
              <a:cs typeface="Roboto"/>
            </a:endParaRPr>
          </a:p>
        </p:txBody>
      </p:sp>
    </p:spTree>
    <p:extLst>
      <p:ext uri="{BB962C8B-B14F-4D97-AF65-F5344CB8AC3E}">
        <p14:creationId xmlns:p14="http://schemas.microsoft.com/office/powerpoint/2010/main" val="13250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000">
                <a:latin typeface="Roboto" panose="02000000000000000000" pitchFamily="2" charset="0"/>
                <a:ea typeface="Roboto" panose="02000000000000000000" pitchFamily="2" charset="0"/>
              </a:rPr>
              <a:t>Was beschäftigt euch? </a:t>
            </a:r>
          </a:p>
          <a:p>
            <a:pPr lvl="0" algn="ctr"/>
            <a:r>
              <a:rPr lang="de-DE" sz="2000">
                <a:latin typeface="Roboto" panose="02000000000000000000" pitchFamily="2" charset="0"/>
                <a:ea typeface="Roboto" panose="02000000000000000000" pitchFamily="2" charset="0"/>
              </a:rPr>
              <a:t>Habt ihr evtl. auch diese Gefühle?</a:t>
            </a:r>
          </a:p>
          <a:p>
            <a:pPr lvl="0" algn="ctr"/>
            <a:r>
              <a:rPr lang="de-DE" sz="2000">
                <a:latin typeface="Roboto" panose="02000000000000000000" pitchFamily="2" charset="0"/>
                <a:ea typeface="Roboto" panose="02000000000000000000" pitchFamily="2" charset="0"/>
              </a:rPr>
              <a:t>Kennt ihr solche Gefühle / Fragen aus eurer Arbeit mit den Kindern und Jugendlichen? </a:t>
            </a:r>
          </a:p>
          <a:p>
            <a:pPr lvl="0" algn="ctr"/>
            <a:r>
              <a:rPr lang="de-DE" sz="2000">
                <a:latin typeface="Roboto" panose="02000000000000000000" pitchFamily="2" charset="0"/>
                <a:ea typeface="Roboto" panose="02000000000000000000" pitchFamily="2" charset="0"/>
              </a:rPr>
              <a:t>Wie geht ihr damit um? </a:t>
            </a:r>
          </a:p>
          <a:p>
            <a:pPr lvl="0" algn="ctr"/>
            <a:endParaRPr lang="de-DE" sz="2000">
              <a:latin typeface="Roboto" panose="02000000000000000000" pitchFamily="2" charset="0"/>
              <a:ea typeface="Roboto" panose="02000000000000000000" pitchFamily="2" charset="0"/>
            </a:endParaRPr>
          </a:p>
          <a:p>
            <a:pPr algn="ctr"/>
            <a:r>
              <a:rPr lang="de-DE" sz="2000">
                <a:latin typeface="Roboto" panose="02000000000000000000" pitchFamily="2" charset="0"/>
                <a:ea typeface="Roboto" panose="02000000000000000000" pitchFamily="2" charset="0"/>
              </a:rPr>
              <a:t>Perspektivwechsel weg von “Alles geht den Bach runter...” hin zu „Klimawandel als Gesundheitschance“ </a:t>
            </a:r>
          </a:p>
          <a:p>
            <a:pPr algn="ctr"/>
            <a:endParaRPr lang="de-DE" sz="2000">
              <a:latin typeface="Roboto" panose="02000000000000000000" pitchFamily="2" charset="0"/>
              <a:ea typeface="Roboto" panose="02000000000000000000" pitchFamily="2" charset="0"/>
            </a:endParaRPr>
          </a:p>
          <a:p>
            <a:pPr algn="ctr"/>
            <a:r>
              <a:rPr lang="de-DE" sz="2000">
                <a:latin typeface="Roboto" panose="02000000000000000000" pitchFamily="2" charset="0"/>
                <a:ea typeface="Roboto" panose="02000000000000000000" pitchFamily="2" charset="0"/>
              </a:rPr>
              <a:t>Wie kann das Kohärenzgefühl mit seinen drei Säulen gestärkt werden?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AUSTAUSCH</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98051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Text, Flugzeug enthält.&#10;&#10;Automatisch generierte Beschreibung">
            <a:extLst>
              <a:ext uri="{FF2B5EF4-FFF2-40B4-BE49-F238E27FC236}">
                <a16:creationId xmlns:a16="http://schemas.microsoft.com/office/drawing/2014/main" id="{1339DC82-D427-EB81-3028-08748A5E80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22358" y="10"/>
            <a:ext cx="9669642" cy="6857990"/>
          </a:xfrm>
          <a:prstGeom prst="rect">
            <a:avLst/>
          </a:prstGeom>
        </p:spPr>
      </p:pic>
      <p:sp>
        <p:nvSpPr>
          <p:cNvPr id="55"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
            <a:extLst>
              <a:ext uri="{FF2B5EF4-FFF2-40B4-BE49-F238E27FC236}">
                <a16:creationId xmlns:a16="http://schemas.microsoft.com/office/drawing/2014/main" id="{FC40D927-62D2-A61B-A69F-50D811A2ACF5}"/>
              </a:ext>
            </a:extLst>
          </p:cNvPr>
          <p:cNvSpPr txBox="1">
            <a:spLocks/>
          </p:cNvSpPr>
          <p:nvPr/>
        </p:nvSpPr>
        <p:spPr bwMode="gray">
          <a:xfrm>
            <a:off x="839788" y="1376363"/>
            <a:ext cx="3973385" cy="3692028"/>
          </a:xfrm>
          <a:prstGeom prst="rect">
            <a:avLst/>
          </a:prstGeom>
          <a:noFill/>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R="0" lvl="0" algn="ctr" fontAlgn="auto">
              <a:lnSpc>
                <a:spcPct val="90000"/>
              </a:lnSpc>
              <a:spcAft>
                <a:spcPts val="600"/>
              </a:spcAft>
              <a:buClrTx/>
              <a:buSzTx/>
              <a:tabLst/>
              <a:defRPr/>
            </a:pPr>
            <a:r>
              <a:rPr lang="en-US" sz="4500" b="0">
                <a:solidFill>
                  <a:schemeClr val="tx1"/>
                </a:solidFill>
                <a:latin typeface="Roboto" panose="02000000000000000000" pitchFamily="2" charset="0"/>
                <a:ea typeface="Roboto" panose="02000000000000000000" pitchFamily="2" charset="0"/>
              </a:rPr>
              <a:t>IST EIN PERSPEKTIV-WECHSEL MÖGLICH?</a:t>
            </a:r>
          </a:p>
        </p:txBody>
      </p:sp>
      <p:sp>
        <p:nvSpPr>
          <p:cNvPr id="4" name="Foliennummernplatzhalter 3">
            <a:extLst>
              <a:ext uri="{FF2B5EF4-FFF2-40B4-BE49-F238E27FC236}">
                <a16:creationId xmlns:a16="http://schemas.microsoft.com/office/drawing/2014/main" id="{2A5ACA02-442D-BE36-0473-C15B592BCDD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158587C1-528D-DD41-A28D-5485E29A5B23}" type="slidenum">
              <a:rPr lang="en-US" smtClean="0">
                <a:solidFill>
                  <a:srgbClr val="FFFFFF"/>
                </a:solidFill>
                <a:latin typeface="Calibri" panose="020F0502020204030204"/>
              </a:rPr>
              <a:pPr defTabSz="914400">
                <a:spcAft>
                  <a:spcPts val="600"/>
                </a:spcAft>
                <a:defRPr/>
              </a:pPr>
              <a:t>54</a:t>
            </a:fld>
            <a:endParaRPr lang="en-US">
              <a:solidFill>
                <a:srgbClr val="FFFFFF"/>
              </a:solidFill>
              <a:latin typeface="Calibri" panose="020F0502020204030204"/>
            </a:endParaRPr>
          </a:p>
        </p:txBody>
      </p:sp>
    </p:spTree>
    <p:extLst>
      <p:ext uri="{BB962C8B-B14F-4D97-AF65-F5344CB8AC3E}">
        <p14:creationId xmlns:p14="http://schemas.microsoft.com/office/powerpoint/2010/main" val="3516400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708981"/>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PERSPEKTIVWECHSEL</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34" name="Textfeld 33">
            <a:extLst>
              <a:ext uri="{FF2B5EF4-FFF2-40B4-BE49-F238E27FC236}">
                <a16:creationId xmlns:a16="http://schemas.microsoft.com/office/drawing/2014/main" id="{C060EB95-6E40-88F0-727F-DF5C3DD1996B}"/>
              </a:ext>
            </a:extLst>
          </p:cNvPr>
          <p:cNvSpPr txBox="1"/>
          <p:nvPr/>
        </p:nvSpPr>
        <p:spPr>
          <a:xfrm>
            <a:off x="7064215" y="1860453"/>
            <a:ext cx="4980711" cy="4708981"/>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endParaRPr lang="de-DE">
              <a:solidFill>
                <a:srgbClr val="16772C"/>
              </a:solidFill>
              <a:latin typeface="Roboto" panose="02000000000000000000" pitchFamily="2" charset="0"/>
              <a:ea typeface="Roboto" panose="02000000000000000000" pitchFamily="2" charset="0"/>
            </a:endParaRPr>
          </a:p>
          <a:p>
            <a:pPr algn="ctr"/>
            <a:r>
              <a:rPr lang="de-DE">
                <a:solidFill>
                  <a:srgbClr val="16772C"/>
                </a:solidFill>
                <a:latin typeface="Roboto" panose="02000000000000000000" pitchFamily="2" charset="0"/>
                <a:ea typeface="Roboto" panose="02000000000000000000" pitchFamily="2" charset="0"/>
              </a:rPr>
              <a:t>												</a:t>
            </a:r>
            <a:endParaRPr lang="de-DE">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4" name="Grafik 3">
            <a:hlinkClick r:id="rId10"/>
            <a:extLst>
              <a:ext uri="{FF2B5EF4-FFF2-40B4-BE49-F238E27FC236}">
                <a16:creationId xmlns:a16="http://schemas.microsoft.com/office/drawing/2014/main" id="{41A4F8BF-CB88-24F9-8C50-91609ABD1625}"/>
              </a:ext>
            </a:extLst>
          </p:cNvPr>
          <p:cNvPicPr>
            <a:picLocks noChangeAspect="1"/>
          </p:cNvPicPr>
          <p:nvPr/>
        </p:nvPicPr>
        <p:blipFill>
          <a:blip r:embed="rId11"/>
          <a:stretch>
            <a:fillRect/>
          </a:stretch>
        </p:blipFill>
        <p:spPr>
          <a:xfrm>
            <a:off x="1910239" y="1860452"/>
            <a:ext cx="8371522" cy="4708981"/>
          </a:xfrm>
          <a:prstGeom prst="rect">
            <a:avLst/>
          </a:prstGeom>
        </p:spPr>
      </p:pic>
    </p:spTree>
    <p:extLst>
      <p:ext uri="{BB962C8B-B14F-4D97-AF65-F5344CB8AC3E}">
        <p14:creationId xmlns:p14="http://schemas.microsoft.com/office/powerpoint/2010/main" val="1943759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 Ein Tag im Jahr 2052</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endParaRPr lang="de-DE" sz="2400">
              <a:solidFill>
                <a:schemeClr val="accent1"/>
              </a:solidFill>
              <a:latin typeface="Roboto" panose="02000000000000000000" pitchFamily="2" charset="0"/>
              <a:ea typeface="Roboto" panose="02000000000000000000" pitchFamily="2" charset="0"/>
              <a:hlinkClick r:id="rId10"/>
            </a:endParaRPr>
          </a:p>
          <a:p>
            <a:pPr algn="ctr"/>
            <a:r>
              <a:rPr lang="de-DE" sz="2400">
                <a:solidFill>
                  <a:schemeClr val="accent1"/>
                </a:solidFill>
                <a:latin typeface="Roboto" panose="02000000000000000000" pitchFamily="2" charset="0"/>
                <a:ea typeface="Roboto" panose="02000000000000000000" pitchFamily="2" charset="0"/>
                <a:hlinkClick r:id="rId10"/>
              </a:rPr>
              <a:t>https://open.spotify.com/track/746FpmmF8Ig3hUPFknsPUf?si=a7c6377b0bbe40f0</a:t>
            </a:r>
            <a:r>
              <a:rPr lang="de-DE" sz="2400">
                <a:solidFill>
                  <a:schemeClr val="accent1"/>
                </a:solidFill>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27217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Lege oder setze dich entspannt hin. Schließe deine Augen und höre auf deinen Herzschlag. Konzentriere dich für ein paar Momente auf den regelmäßigen Rhythmus deines Herzens. Gehe nun zu deinem Atem </a:t>
            </a:r>
            <a:r>
              <a:rPr lang="de-DE" sz="1800" b="0" i="0" u="none" strike="noStrike">
                <a:effectLst/>
                <a:latin typeface="Segoe UI" panose="020B0502040204020203" pitchFamily="34" charset="0"/>
              </a:rPr>
              <a:t>über</a:t>
            </a:r>
            <a:r>
              <a:rPr lang="de-DE" sz="1800" b="0" i="0" u="none" strike="noStrike">
                <a:effectLst/>
                <a:latin typeface="Roboto" panose="02000000000000000000" pitchFamily="2" charset="0"/>
              </a:rPr>
              <a:t>. Nimm ihn ganz genau wahr. Kalte Luft strömt ein, breitet sich in deinem Körper aus und warme Luft strömt wieder aus deiner Nase aus. Entspanne dabei deinen gesamten Körper, auch dein Gesicht und die Stelle zwischen deinen Augenbrauen. Lass alles um dich rum los, lass deinen Atem fließen und lausche nur der Geschichte.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Versuche dir alles ganz genau vorzustellen vor deinem inneren Auge. Nimm die Gefühle, Farben und Gerüche bewusst war. Die Reise kann beginnen: </a:t>
            </a:r>
            <a:endParaRPr lang="de-DE" sz="2400" b="0" i="0" u="none" strike="noStrike">
              <a:effectLst/>
              <a:latin typeface="Segoe UI" panose="020B0502040204020203" pitchFamily="34" charset="0"/>
            </a:endParaRPr>
          </a:p>
          <a:p>
            <a:pPr algn="ctr"/>
            <a:endParaRPr lang="de-DE" sz="24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169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Wir befinden uns im Jahr 2052. Milo ist gerade aufgewacht und ist noch ganz verschlafen. Er steht langsam auf und zieht sich an. Heute wird es wieder sehr warm. Er schlüpft in seine kurze, hellblaue Hose und ein weißes T-Shirt. Er geht in die Küche, wo sein Vater und seine kleine Schwester schon auf ihn warten. Gemeinsam gehen sie nach oben aufs Dach zu ihrem eigenen Stadtgarten. Dort bauen sie allerhand Gemüse, Obst und Kräuter an. Als sie auf dem Dach ankommen ist es noch angenehm kühl. Es ist Sommer und die Natur in ihrer lebendigsten Phase. Die Luft ist frisch und es riecht süßlich durch all die Blumen und Pflanzen. Überall fliegen Schmetterlinge und andere Insekten durch den Garten. Alles ist bunt. Alle drei schätzen die Ruhe in ihrem kleinen Garten, bevor sie zur Schule und zur Arbeit gehen. Milo und seine Schwester sind beide in Gedanken versunken und gießen die verschiedenen Pflanzen. Milo ist für die Obstsorten zuständig. Sie haben verschiedene Beeren angebaut, aber auch Aprikosen und Nektarinen.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Heute Morgen ist es besonders schön, denkt Milo. Die Sonne ist gerade aufgegangen und an einigen Stellen blitzen die ersten goldenen Strahlen durch die umliegenden Häuser in ihren Garten. Milo genießt die Sonnenstrahlen auf seiner Haut, die wohltuende Wärme. Um bewusster im Einklang mit der Natur zu leben, versucht er so oft wie möglich seine Umgebung mit allen Sinnen zu erfassen. Deswegen ist er auch barfuß auf den Dachgarten gegangen und nimmt unter seinen Füßen  die feuchte Erde und das Gras bewusst wahr. Ganz tief atmet Milo die klare Morgenluft ein und aus. </a:t>
            </a:r>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2095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III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Während des Frühstücks läuft das Radio und die Nachrichten beginnen gerade. Es wird von einer neuen Technologie berichtet, die die CO</a:t>
            </a:r>
            <a:r>
              <a:rPr lang="de-DE" sz="1800" b="0" i="0" u="none" strike="noStrike" baseline="-25000">
                <a:effectLst/>
                <a:latin typeface="Roboto" panose="02000000000000000000" pitchFamily="2" charset="0"/>
              </a:rPr>
              <a:t>2</a:t>
            </a:r>
            <a:r>
              <a:rPr lang="de-DE" sz="1800" b="0" i="0" u="none" strike="noStrike">
                <a:effectLst/>
                <a:latin typeface="Roboto" panose="02000000000000000000" pitchFamily="2" charset="0"/>
              </a:rPr>
              <a:t>-Emissionen der Industrie weiter reduzieren wird. Auch von einer neuen, nachhaltigen Technologie, um Energie aus Wind zu gewinnen, ist die Rede. Am Ende der Nachrichten kommt wie jeden Morgen die Wettervorhersage. Auch heute soll es wieder heiß werden, bis zu 33 Grad. Aber das sind Milo und seine Familie schon gewohnt. Sie haben sich angepasst an die wiederkehrenden Hitzewellen im Sommer. Obwohl die Erderwärmung unter zwei Grad gehalten werden konnte, hat sich das Klima verändert. Es ist wärmer geworden und Milo hat gelernt, dass andere Wetterextreme wie Starkregen oder Stürme auch häufiger vorkommen als früher.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Milos Vater erzählt von den Nachrichten aus früheren Jahren. Sie waren immerzu negativ, die Menschen hatte Angst - Angst vor dem Klimawandel, vor Hunger und Kriegen. Heute ist es anders denkt Milo. Es gibt immer noch Nachrichten, die von Herausforderungen berichten, aber die meisten sind positiv. Milo freut sich daher jeden Morgen, sich zu informieren und die neuesten Erkenntnisse aus Wissenschaft, Forschung und der Gesellschaft zu hören.  </a:t>
            </a:r>
            <a:endParaRPr lang="de-DE" sz="2400" b="0" i="0" u="none" strike="noStrike">
              <a:effectLst/>
              <a:latin typeface="Segoe UI" panose="020B0502040204020203" pitchFamily="34" charset="0"/>
            </a:endParaRPr>
          </a:p>
          <a:p>
            <a:pPr algn="just" rtl="0" fontAlgn="base"/>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253360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2000" dirty="0">
                <a:latin typeface="Roboto"/>
                <a:ea typeface="Roboto"/>
                <a:cs typeface="Roboto"/>
              </a:rPr>
              <a:t>In unserem Wissenshandbuch werden alle wichtigen Themenbereiche, die auch in dieser Präsentation aufgegriffen werden, von Klimawandel und Gesundheit kurz und anschaulich erklärt. Es dient der Wissensvermittlung und als Nachschlagewerk. Die jeweiligen Themen können natürlich nicht in ihrer Gänze dargestellt werden und sind oftmals vereinfacht. Deswegen werden bei jedem Kapitel weiterführende Links angegeben. Vorangestellt ist ein übergreifendes Kapitel zum Thema Klimawandel und Gesundheit. Darauf folgen die Kapitel zu den Themen Salutogenese, </a:t>
            </a:r>
            <a:r>
              <a:rPr lang="de-DE" sz="2000" dirty="0" err="1">
                <a:latin typeface="Roboto"/>
                <a:ea typeface="Roboto"/>
                <a:cs typeface="Roboto"/>
              </a:rPr>
              <a:t>Solastalgie</a:t>
            </a:r>
            <a:r>
              <a:rPr lang="de-DE" sz="2000" dirty="0">
                <a:latin typeface="Roboto"/>
                <a:ea typeface="Roboto"/>
                <a:cs typeface="Roboto"/>
              </a:rPr>
              <a:t>, Extremwetterereignisse, Hitze, UV-Strahlung, Luftschadstoffe, </a:t>
            </a:r>
            <a:r>
              <a:rPr lang="de-DE" sz="2000" dirty="0" err="1">
                <a:latin typeface="Roboto"/>
                <a:ea typeface="Roboto"/>
                <a:cs typeface="Roboto"/>
              </a:rPr>
              <a:t>allergene</a:t>
            </a:r>
            <a:r>
              <a:rPr lang="de-DE" sz="2000" dirty="0">
                <a:latin typeface="Roboto"/>
                <a:ea typeface="Roboto"/>
                <a:cs typeface="Roboto"/>
              </a:rPr>
              <a:t> Pflanzen, Mücken &amp; Zecken.</a:t>
            </a:r>
          </a:p>
          <a:p>
            <a:pPr algn="ctr"/>
            <a:endParaRPr lang="de-DE" sz="2000">
              <a:latin typeface="Roboto"/>
              <a:ea typeface="Roboto"/>
              <a:cs typeface="Roboto"/>
            </a:endParaRPr>
          </a:p>
          <a:p>
            <a:pPr algn="ctr"/>
            <a:r>
              <a:rPr lang="de-DE" sz="2000" dirty="0">
                <a:latin typeface="Roboto"/>
                <a:ea typeface="Roboto"/>
                <a:cs typeface="Roboto"/>
              </a:rPr>
              <a:t>Das Wissenshandbuch kann unter diesem </a:t>
            </a:r>
            <a:r>
              <a:rPr lang="de-DE" sz="2000" dirty="0">
                <a:latin typeface="Roboto"/>
                <a:ea typeface="Roboto"/>
                <a:cs typeface="Roboto"/>
                <a:hlinkClick r:id="rId4"/>
              </a:rPr>
              <a:t>Downloadlink</a:t>
            </a:r>
            <a:r>
              <a:rPr lang="de-DE" sz="2000" dirty="0">
                <a:latin typeface="Roboto"/>
                <a:ea typeface="Roboto"/>
                <a:cs typeface="Roboto"/>
              </a:rPr>
              <a:t> heruntergeladen werden. </a:t>
            </a:r>
            <a:endParaRPr lang="de-DE" sz="2000" dirty="0">
              <a:latin typeface="Roboto" panose="02000000000000000000" pitchFamily="2" charset="0"/>
              <a:ea typeface="Roboto" panose="02000000000000000000" pitchFamily="2" charset="0"/>
              <a:cs typeface="Roboto"/>
            </a:endParaRPr>
          </a:p>
        </p:txBody>
      </p:sp>
      <p:sp>
        <p:nvSpPr>
          <p:cNvPr id="2" name="Textfeld 1">
            <a:extLst>
              <a:ext uri="{FF2B5EF4-FFF2-40B4-BE49-F238E27FC236}">
                <a16:creationId xmlns:a16="http://schemas.microsoft.com/office/drawing/2014/main" id="{79A1EACB-2031-2E1B-46CF-B52EA2880FD5}"/>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Das Wissenshandbuch</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8084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IV</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Die Menschen haben vor einigen Jahren ihr Leben umgestellt, so auch Milos Familie. Um die Erderwärmung zu verlangsamen, wurden nicht nur in der Politik gehandelt, sondern auch das Bewusstsein der Menschen hat sich verändert. Sie sehen sich weniger als Mittelpunkt der Erde, leben weniger gegen sie und mehr mit ihr – eins mit den Tieren und der Natur. Dabei hat sich ihr Leben in vielen Bereichen verändert. Sie essen beispielsweise weniger tierische Produkte, nur noch saisonal und regional. Auch der Umgang mit Ressourcen ist achtsamer und bewusster geworden. Alles fühlt sich so viel friedlicher an.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Nach dem Frühstück verabschiedet sich Milo von seinem Vater und seiner Schwester, schnappt sich seinen silbernen Fahrradhelm und macht sich auf den Weg in die Schule. Unten an der Straße steht sein blaues Fahrrad. Ungefähr 15 Minuten muss er damit bis zu seiner Schule fahren. Das gefällt ihm, denn der Weg ist schön grün und er merkt jedes Mal wie gut ihm die Bewegung tut. Vor allem nach der Schule kann er so seinen Kopf auslüften und besser abschalten. Milo kann auf dem gesamten Schulweg auf dem Fahrradweg fahren. Die natürlich angelegten Wege sind sehr breit, sodass viele Fahrradfahrer nebeneinander Platz haben. Autos sind kaum noch auf den Straßen unterwegs. Das Stadtbild hat sich stark verändert in den letzten Jahren. Als er im Geschichtsunterricht Bilder von früher gesehen hat, hat Milo gestaunt. Alles war versiegelt und aus Beton. Bäume, kleine Seen und Bäche und Wiesen waren kaum zu sehen. </a:t>
            </a:r>
            <a:endParaRPr lang="de-DE" sz="2400" b="0" i="0" u="none" strike="noStrike">
              <a:effectLst/>
              <a:latin typeface="Segoe UI" panose="020B0502040204020203" pitchFamily="34" charset="0"/>
            </a:endParaRPr>
          </a:p>
          <a:p>
            <a:pPr algn="just" rtl="0" fontAlgn="base"/>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424503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V</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Jetzt sind die Hausfassaden begrünt, viele Häuser aus Holz und auf einigen glitzern Solaranlagen auf den Dächern. Andere sind bepflanzt, so wie bei Milo zuhause auf dem Dach. Um trotz der vielen Häuser Parks zum Spielen oder als Rückzugsorte vom Trubel zu schaffen, wurde einzelne Dächer begrünt und mit Brücken verbunden. So wurde ein riesiger Stadtpark nach oben auf die Dächer verlegt. </a:t>
            </a:r>
            <a:endParaRPr lang="de-DE"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Die Stadt ist mittlerweile erwacht und es herrscht geschäftiges Treiben. Die Menschen sind auf den Weg zur Schule, in die Arbeit oder treiben Sport. Alle nutzen die kühlen Morgenstunden. </a:t>
            </a:r>
            <a:endParaRPr lang="de-DE"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Milo f</a:t>
            </a:r>
            <a:r>
              <a:rPr lang="de-DE" sz="1800" b="0" i="0" u="none" strike="noStrike">
                <a:effectLst/>
                <a:latin typeface="Segoe UI" panose="020B0502040204020203" pitchFamily="34" charset="0"/>
              </a:rPr>
              <a:t>ä</a:t>
            </a:r>
            <a:r>
              <a:rPr lang="de-DE" sz="1800" b="0" i="0" u="none" strike="noStrike">
                <a:effectLst/>
                <a:latin typeface="Roboto" panose="02000000000000000000" pitchFamily="2" charset="0"/>
              </a:rPr>
              <a:t>hrt an verschiedenen Geschäften vorbei. In den Schaufenstern hängen Schilder, dass man seine eigenen Verpackungen mitbringen soll. </a:t>
            </a:r>
            <a:endParaRPr lang="de-DE"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Um kurz vor acht ist er an der Schule angekommen. Heute findet für sie die erste Stunde nicht im Klassenzimmer, sondern draußen statt. Alle paar Wochen können sie den draußen angelegten Klassenraum nutzen. Die unterschiedlichen Jahrgänge wechseln sich ab und bei gutem Wetter können sie dort unter den großen alten Eichenbäumen sitzen. </a:t>
            </a:r>
            <a:endParaRPr lang="de-DE" b="0" i="0" u="none" strike="noStrike">
              <a:effectLst/>
              <a:latin typeface="Segoe UI" panose="020B0502040204020203" pitchFamily="34" charset="0"/>
            </a:endParaRPr>
          </a:p>
          <a:p>
            <a:pPr algn="just" rtl="0" fontAlgn="base"/>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45558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VI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Als erstes hat Milo Erdkunde. Heute geht es wieder</a:t>
            </a:r>
            <a:r>
              <a:rPr lang="de-DE" sz="1800" b="0" i="0" u="none" strike="noStrike">
                <a:effectLst/>
                <a:latin typeface="Segoe UI" panose="020B0502040204020203" pitchFamily="34" charset="0"/>
              </a:rPr>
              <a:t> über das Wetter, wie es entsteht und wie es sich verändert. </a:t>
            </a:r>
            <a:r>
              <a:rPr lang="de-DE" sz="1800" b="0" i="0" u="none" strike="noStrike">
                <a:effectLst/>
                <a:latin typeface="Roboto" panose="02000000000000000000" pitchFamily="2" charset="0"/>
              </a:rPr>
              <a:t>Er ist schon ganz gespannt, genaueres zu lernen. Milo kennt sich schon recht gut aus, da sein Vater in einem Institut für Wetter- und Klimakommunikation arbeitet. Generell lernt er in der Schule sehr viel über den Klimawandel und seine Auswirkungen. Aber auch welche Methoden in der Vergangenheit geholfen haben den Klimawandel zu verlangsamen und an welchen Stellen es noch Verbesserungspotenzial gibt. Dafür wurde vor ein paar Jahren sogar extra ein Nachhaltigkeitsunterricht eingeführt.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Am Nachmittag hält Milo ein Referat zu dem Thema „Es war einmal... fünf vor zwölf – von zum Scheitern verurteilten Klimaabkommen und wie die Menschheit trotzdem den Umschwung schaffte“. Ein Thema ganz nach Milos Geschmack. Er interessiert sich sehr für den Klimawandel und engagiert sich deswegen auch mit seiner Freundin bei </a:t>
            </a:r>
            <a:r>
              <a:rPr lang="de-DE" sz="1800" b="0" i="0" u="none" strike="noStrike" err="1">
                <a:effectLst/>
                <a:latin typeface="Roboto" panose="02000000000000000000" pitchFamily="2" charset="0"/>
              </a:rPr>
              <a:t>Fridays</a:t>
            </a:r>
            <a:r>
              <a:rPr lang="de-DE" sz="1800" b="0" i="0" u="none" strike="noStrike">
                <a:effectLst/>
                <a:latin typeface="Roboto" panose="02000000000000000000" pitchFamily="2" charset="0"/>
              </a:rPr>
              <a:t> </a:t>
            </a:r>
            <a:r>
              <a:rPr lang="de-DE" sz="1800" b="0" i="0" u="none" strike="noStrike" err="1">
                <a:effectLst/>
                <a:latin typeface="Roboto" panose="02000000000000000000" pitchFamily="2" charset="0"/>
              </a:rPr>
              <a:t>for</a:t>
            </a:r>
            <a:r>
              <a:rPr lang="de-DE" sz="1800" b="0" i="0" u="none" strike="noStrike">
                <a:effectLst/>
                <a:latin typeface="Roboto" panose="02000000000000000000" pitchFamily="2" charset="0"/>
              </a:rPr>
              <a:t> Future. Die Gruppe von Kindern und Jugendlichen hat viel erreicht in den letzten Jahrzehnten. Das Ziel, die Erderwärmung unter 2 Grad zu halten, wurde unter anderem durch den Einsatz der Organisation erreicht. Nichtsdestotrotz ist noch alles nicht perfekt und es gibt noch einiges zu tun, um die Erde Stück für Stück klima- und umweltfreundlicher zu gestalten. </a:t>
            </a:r>
            <a:endParaRPr lang="de-DE" sz="2400" b="0" i="0" u="none" strike="noStrike">
              <a:effectLst/>
              <a:latin typeface="Segoe UI" panose="020B0502040204020203" pitchFamily="34" charset="0"/>
            </a:endParaRPr>
          </a:p>
          <a:p>
            <a:pPr algn="just" rtl="0" fontAlgn="base"/>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12735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VII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Auch die Schulzeiten haben sich in den letzten Jahren verändert. Im Sommer, wenn es sehr warm wird, haben sie mittags eine lange Pause, um sich auszuruhen und im Schatten zu lernen. Erst am Nachmittag geht es wieder mit dem Unterricht weiter. In der Schule haben sie einige Hobby- und Ruheräume und einen großen Pausenhof mit einem kleinen Bach, Bäumen und Sportgeräten. So ist für jeden etwas dabei, um die Siesta zu nutzen.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Später radelt Milo wieder nach Hause. Auf dem Heimweg fährt er noch kurz beim Markt in der Nähe vorbei. Dort holt er Nudeln für das Abendessen. Die kann er sich einfach selbst abfüllen, ganz ohne Plastik und genau so viel wie er braucht. Anschließend holt er seine kleine Schwester von der Nachmittagsbetreuung ab. Als sie zuhause ankommen, bereiten die beiden gemeinsam mit ihrem Vater das Abendessen vor. Eine befreundete Familie kommt gleich zu Besuch. Es gibt einen sommerlichen Nudelsalat mit Rucola, Radicchio, Zucchini und Tomaten aus ihrem eigenen Garten. Zum Nachtisch, den die Freunde mitbringen, gibt es gegrillte Pfirsiche und Nektarinen mit veganem Sojajoghurt und Nüssen. Alle zusammen essen sie draußen und kosten die laue Sommernacht aus. </a:t>
            </a:r>
            <a:endParaRPr lang="de-DE" sz="2400" b="0" i="0" u="none" strike="noStrike">
              <a:effectLst/>
              <a:latin typeface="Segoe UI" panose="020B0502040204020203" pitchFamily="34" charset="0"/>
            </a:endParaRPr>
          </a:p>
          <a:p>
            <a:pPr algn="just" rtl="0" fontAlgn="base"/>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1619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VIII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Es ist zehn Uhr abends. Milo blickt auf den Tag zurück und legt sich müde und glücklich ins Bett. Heute war ein schöner Tag denkt er sich. Ich konnte wieder viel Lernen in der Schule und habe viele Freunde gesehen. Er ist müde, seine Augen werden schwer und fallen ihm langsam zu. Während er ins Land der Träume geht, erinnert er sich wieder, wie froh er</a:t>
            </a:r>
            <a:r>
              <a:rPr lang="de-DE" sz="1800" b="0" i="0" u="none" strike="noStrike">
                <a:effectLst/>
                <a:latin typeface="Segoe UI" panose="020B0502040204020203" pitchFamily="34" charset="0"/>
              </a:rPr>
              <a:t> über sein Leben ist. Froh darüber, wie die Welt heute aussieht und dass alles so schön grün</a:t>
            </a:r>
            <a:r>
              <a:rPr lang="de-DE" sz="1800" b="0" i="0" u="none" strike="noStrike">
                <a:effectLst/>
                <a:latin typeface="Roboto" panose="02000000000000000000" pitchFamily="2" charset="0"/>
              </a:rPr>
              <a:t> und bunt ist, obwohl er in einer Großstadt lebt. Er schläft ein, während eine Brise durch das Fenster an sein Gesicht weht und die Blätter der Bäume leise rascheln. </a:t>
            </a:r>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369234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TRAUMREISE IX</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just" rtl="0" fontAlgn="base"/>
            <a:r>
              <a:rPr lang="de-DE" sz="1800" b="0" i="0" u="none" strike="noStrike">
                <a:effectLst/>
                <a:latin typeface="Roboto" panose="02000000000000000000" pitchFamily="2" charset="0"/>
              </a:rPr>
              <a:t>Komme nun langsam und entspannt wieder zurück ins Hier und Jetzt. Lasse deine Augen noch geschlossen und lasse die Geschichte in dir nachwirken. Dein Atem wird wieder tiefer und bewusster. Atme dreimal tief ein und aus. Ein und aus. </a:t>
            </a:r>
            <a:endParaRPr lang="de-DE" sz="2400" b="0" i="0" u="none" strike="noStrike">
              <a:effectLst/>
              <a:latin typeface="Segoe UI" panose="020B0502040204020203" pitchFamily="34" charset="0"/>
            </a:endParaRPr>
          </a:p>
          <a:p>
            <a:pPr algn="just" rtl="0" fontAlgn="base"/>
            <a:r>
              <a:rPr lang="de-DE" sz="1800" b="0" i="0" u="none" strike="noStrike">
                <a:effectLst/>
                <a:latin typeface="Roboto" panose="02000000000000000000" pitchFamily="2" charset="0"/>
              </a:rPr>
              <a:t>Spüre deine Hände und Füße, fange an sie langsam zu bewegen. Deine Bewegungen werden etwas größer -  strecke und recke dich. Dreh dich zu einer Seite und bleib noch einen Atemzug so liegen, bevor du langsam zum Sitzen kommst. Reflektiere wie es dir jetzt geht, wie du dich und deinen Körper wahrnimmst. Was hat die Geschichte mit dir gemacht? Freust du dich auf die Zukunft? </a:t>
            </a:r>
            <a:r>
              <a:rPr lang="de-DE" sz="1800" b="0" i="0" u="none" strike="noStrike">
                <a:effectLst/>
                <a:latin typeface="Segoe UI" panose="020B0502040204020203" pitchFamily="34" charset="0"/>
              </a:rPr>
              <a:t>😊</a:t>
            </a:r>
            <a:r>
              <a:rPr lang="de-DE" sz="1800" b="0" i="0" u="none" strike="noStrike">
                <a:effectLst/>
                <a:latin typeface="Roboto" panose="02000000000000000000" pitchFamily="2" charset="0"/>
              </a:rPr>
              <a:t>  </a:t>
            </a:r>
            <a:endParaRPr lang="de-DE" sz="2400" b="0" i="0" u="none" strike="noStrike">
              <a:effectLst/>
              <a:latin typeface="Segoe UI" panose="020B0502040204020203" pitchFamily="34" charset="0"/>
            </a:endParaRPr>
          </a:p>
          <a:p>
            <a:pPr algn="just" rtl="0" fontAlgn="base"/>
            <a:r>
              <a:rPr lang="de-DE" sz="1800" b="0" i="0" u="none" strike="noStrike">
                <a:effectLst/>
                <a:latin typeface="Segoe UI" panose="020B0502040204020203" pitchFamily="34" charset="0"/>
              </a:rPr>
              <a:t>Öffne nun die Augen und atme nochmal ganz tief durch. Du bist wieder vollkommen zurück in der wachen Welt. </a:t>
            </a:r>
            <a:endParaRPr lang="de-DE" sz="2400" b="0" i="0" u="none" strike="noStrike">
              <a:effectLst/>
              <a:latin typeface="Segoe UI" panose="020B0502040204020203" pitchFamily="34" charset="0"/>
            </a:endParaRPr>
          </a:p>
          <a:p>
            <a:pPr algn="just" rtl="0" fontAlgn="base"/>
            <a:endParaRPr lang="de-DE" sz="2400" b="0" i="0" u="none" strike="noStrike">
              <a:effectLst/>
              <a:latin typeface="Segoe UI" panose="020B0502040204020203" pitchFamily="34" charset="0"/>
            </a:endParaRPr>
          </a:p>
        </p:txBody>
      </p:sp>
    </p:spTree>
    <p:extLst>
      <p:ext uri="{BB962C8B-B14F-4D97-AF65-F5344CB8AC3E}">
        <p14:creationId xmlns:p14="http://schemas.microsoft.com/office/powerpoint/2010/main" val="41826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3200" b="1">
                <a:solidFill>
                  <a:schemeClr val="accent1"/>
                </a:solidFill>
                <a:latin typeface="Roboto" panose="02000000000000000000" pitchFamily="2" charset="0"/>
                <a:ea typeface="Roboto" panose="02000000000000000000" pitchFamily="2" charset="0"/>
              </a:rPr>
              <a:t>Hitze</a:t>
            </a:r>
          </a:p>
          <a:p>
            <a:pPr algn="ctr"/>
            <a:r>
              <a:rPr lang="de-DE" sz="3200" b="1">
                <a:solidFill>
                  <a:schemeClr val="accent1"/>
                </a:solidFill>
                <a:latin typeface="Roboto" panose="02000000000000000000" pitchFamily="2" charset="0"/>
                <a:ea typeface="Roboto" panose="02000000000000000000" pitchFamily="2" charset="0"/>
              </a:rPr>
              <a:t>UV-Strahlung</a:t>
            </a:r>
          </a:p>
          <a:p>
            <a:pPr algn="ctr"/>
            <a:r>
              <a:rPr lang="de-DE" sz="3200" b="1">
                <a:solidFill>
                  <a:schemeClr val="accent1"/>
                </a:solidFill>
                <a:latin typeface="Roboto" panose="02000000000000000000" pitchFamily="2" charset="0"/>
                <a:ea typeface="Roboto" panose="02000000000000000000" pitchFamily="2" charset="0"/>
              </a:rPr>
              <a:t>Luftschadstoffe</a:t>
            </a:r>
          </a:p>
          <a:p>
            <a:pPr algn="ctr"/>
            <a:r>
              <a:rPr lang="de-DE" sz="3200" b="1">
                <a:solidFill>
                  <a:schemeClr val="accent1"/>
                </a:solidFill>
                <a:latin typeface="Roboto" panose="02000000000000000000" pitchFamily="2" charset="0"/>
                <a:ea typeface="Roboto" panose="02000000000000000000" pitchFamily="2" charset="0"/>
              </a:rPr>
              <a:t>Umweltgerechtigkeit</a:t>
            </a:r>
          </a:p>
          <a:p>
            <a:pPr algn="ctr"/>
            <a:r>
              <a:rPr lang="de-DE" sz="3200" b="1">
                <a:solidFill>
                  <a:schemeClr val="accent1"/>
                </a:solidFill>
                <a:latin typeface="Roboto" panose="02000000000000000000" pitchFamily="2" charset="0"/>
                <a:ea typeface="Roboto" panose="02000000000000000000" pitchFamily="2" charset="0"/>
              </a:rPr>
              <a:t> </a:t>
            </a: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lIns="91440" tIns="45720" rIns="91440" bIns="45720" rtlCol="0" anchor="t">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a:ea typeface="Roboto"/>
                <a:cs typeface="Roboto"/>
              </a:rPr>
              <a:t>MODUL 2</a:t>
            </a:r>
            <a:endParaRPr lang="de-DE" sz="2500">
              <a:solidFill>
                <a:schemeClr val="accent1"/>
              </a:solidFill>
              <a:latin typeface="Roboto" panose="02000000000000000000" pitchFamily="2" charset="0"/>
              <a:ea typeface="Roboto" panose="02000000000000000000" pitchFamily="2" charset="0"/>
              <a:cs typeface="Roboto"/>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571716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rtlCol="0" anchor="ctr">
            <a:noAutofit/>
          </a:bodyPr>
          <a:lstStyle/>
          <a:p>
            <a:pPr lvl="0" algn="ctr"/>
            <a:r>
              <a:rPr lang="de-DE" sz="2000">
                <a:latin typeface="Roboto" panose="02000000000000000000" pitchFamily="2" charset="0"/>
                <a:ea typeface="Roboto" panose="02000000000000000000" pitchFamily="2" charset="0"/>
              </a:rPr>
              <a:t>Geht zu eurem Kleiderschrank o.a. und holt euch die Gegenstände, die ihr auswählt, wenn im Wetterbericht die Ankündigung von 35°C zu hören ist</a:t>
            </a:r>
            <a:endParaRPr lang="de-DE" sz="2000">
              <a:solidFill>
                <a:schemeClr val="accent1"/>
              </a:solidFill>
              <a:latin typeface="Roboto" panose="02000000000000000000" pitchFamily="2" charset="0"/>
              <a:ea typeface="Roboto" panose="02000000000000000000" pitchFamily="2" charset="0"/>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ONLINEAKTIVIERUNG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26863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68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54758" y="437653"/>
            <a:ext cx="6803864" cy="565146"/>
          </a:xfrm>
          <a:prstGeom prst="rect">
            <a:avLst/>
          </a:prstGeom>
          <a:solidFill>
            <a:srgbClr val="539E38"/>
          </a:solidFill>
        </p:spPr>
        <p:txBody>
          <a:bodyPr vert="horz" wrap="non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GESUNDHEIT</a:t>
            </a:r>
          </a:p>
        </p:txBody>
      </p:sp>
      <p:sp>
        <p:nvSpPr>
          <p:cNvPr id="7" name="Titel 1">
            <a:extLst>
              <a:ext uri="{FF2B5EF4-FFF2-40B4-BE49-F238E27FC236}">
                <a16:creationId xmlns:a16="http://schemas.microsoft.com/office/drawing/2014/main" id="{8ED2EBE9-9F85-F14F-9506-E93A254E2684}"/>
              </a:ext>
            </a:extLst>
          </p:cNvPr>
          <p:cNvSpPr txBox="1">
            <a:spLocks/>
          </p:cNvSpPr>
          <p:nvPr/>
        </p:nvSpPr>
        <p:spPr bwMode="gray">
          <a:xfrm>
            <a:off x="841694" y="1063628"/>
            <a:ext cx="4553266" cy="457424"/>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5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HITZE</a:t>
            </a:r>
          </a:p>
        </p:txBody>
      </p:sp>
      <p:pic>
        <p:nvPicPr>
          <p:cNvPr id="10" name="Grafik 9">
            <a:extLst>
              <a:ext uri="{FF2B5EF4-FFF2-40B4-BE49-F238E27FC236}">
                <a16:creationId xmlns:a16="http://schemas.microsoft.com/office/drawing/2014/main" id="{461A2613-F2C3-659D-2EB2-CAC5C53E1F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758" y="2561147"/>
            <a:ext cx="6639484" cy="3859200"/>
          </a:xfrm>
          <a:prstGeom prst="rect">
            <a:avLst/>
          </a:prstGeom>
        </p:spPr>
      </p:pic>
      <p:pic>
        <p:nvPicPr>
          <p:cNvPr id="3" name="Grafik 2" descr="Sonne mit einfarbiger Füllung">
            <a:extLst>
              <a:ext uri="{FF2B5EF4-FFF2-40B4-BE49-F238E27FC236}">
                <a16:creationId xmlns:a16="http://schemas.microsoft.com/office/drawing/2014/main" id="{A32F88CA-5AB1-58E5-A59D-0FFB1A8E71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41" y="437653"/>
            <a:ext cx="749463" cy="749463"/>
          </a:xfrm>
          <a:prstGeom prst="rect">
            <a:avLst/>
          </a:prstGeom>
        </p:spPr>
      </p:pic>
    </p:spTree>
    <p:extLst>
      <p:ext uri="{BB962C8B-B14F-4D97-AF65-F5344CB8AC3E}">
        <p14:creationId xmlns:p14="http://schemas.microsoft.com/office/powerpoint/2010/main" val="1381362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69</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HITZE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68635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GLOBALE TEMPERATURENTWICKLUNG</a:t>
            </a:r>
          </a:p>
        </p:txBody>
      </p:sp>
      <p:pic>
        <p:nvPicPr>
          <p:cNvPr id="18" name="Picture 2">
            <a:extLst>
              <a:ext uri="{FF2B5EF4-FFF2-40B4-BE49-F238E27FC236}">
                <a16:creationId xmlns:a16="http://schemas.microsoft.com/office/drawing/2014/main" id="{080BC777-2C79-B086-311D-1A64A3876A99}"/>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353580" y="893104"/>
            <a:ext cx="5484841" cy="548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8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2000" dirty="0">
                <a:latin typeface="Roboto"/>
                <a:ea typeface="Roboto"/>
                <a:cs typeface="Roboto"/>
              </a:rPr>
              <a:t>Das Methodenhandbuch beinhaltet Spiele und Übungen, sodass Kinder und Jugendliche spielerisch und mit verschiedenen methodischen Zugängen an das Thema Klimawandel und Gesundheit herangeführt werden können. Sie können in die KJA zwischendrin eingebaut oder als Themenwoche über mehrere Tage verwendet werden. Die jeweiligen Methoden sind kurz beschrieben. Zu Beginn findet sich eine Auflistung, wie lange das Spiel in etwa dauert, für wie viele Personen es gedacht ist und für welches Alter. Außerdem steht gut sichtbar dabei, welche Utensilien benötigt werden. Zu allen Themen, die im Wissenshandbuch beschrieben werden, gibt es auch Methoden. </a:t>
            </a:r>
            <a:endParaRPr lang="de-DE"/>
          </a:p>
          <a:p>
            <a:pPr algn="ctr"/>
            <a:endParaRPr lang="de-DE" sz="2000">
              <a:latin typeface="Roboto"/>
              <a:ea typeface="Roboto"/>
              <a:cs typeface="Roboto"/>
            </a:endParaRPr>
          </a:p>
          <a:p>
            <a:pPr algn="ctr"/>
            <a:r>
              <a:rPr lang="de-DE" sz="2000" dirty="0">
                <a:latin typeface="Roboto"/>
                <a:ea typeface="Roboto"/>
                <a:cs typeface="Roboto"/>
              </a:rPr>
              <a:t>Das Methodenhandbuch kannst du </a:t>
            </a:r>
            <a:r>
              <a:rPr lang="de-DE" sz="2000" dirty="0">
                <a:latin typeface="Roboto"/>
                <a:ea typeface="Roboto"/>
                <a:cs typeface="Roboto"/>
                <a:hlinkClick r:id="rId4"/>
              </a:rPr>
              <a:t>hier</a:t>
            </a:r>
            <a:r>
              <a:rPr lang="de-DE" sz="2000" dirty="0">
                <a:latin typeface="Roboto"/>
                <a:ea typeface="Roboto"/>
                <a:cs typeface="Roboto"/>
              </a:rPr>
              <a:t> kostenlos runterladen.</a:t>
            </a:r>
            <a:endParaRPr lang="de-DE" dirty="0"/>
          </a:p>
          <a:p>
            <a:pPr algn="ctr"/>
            <a:endParaRPr lang="de-DE" sz="2000">
              <a:latin typeface="Roboto"/>
              <a:ea typeface="Roboto"/>
              <a:cs typeface="Roboto"/>
            </a:endParaRPr>
          </a:p>
          <a:p>
            <a:pPr algn="ctr"/>
            <a:r>
              <a:rPr lang="de-DE" sz="2000" dirty="0">
                <a:latin typeface="Roboto"/>
                <a:ea typeface="Roboto"/>
                <a:cs typeface="Roboto"/>
              </a:rPr>
              <a:t>In verschiedenen Jugendbildungsstätten in Bayern gibt es zusätzlich unsere sogenannte </a:t>
            </a:r>
            <a:r>
              <a:rPr lang="de-DE" sz="2000" dirty="0" err="1">
                <a:latin typeface="Roboto"/>
                <a:ea typeface="Roboto"/>
                <a:cs typeface="Roboto"/>
              </a:rPr>
              <a:t>KlimaBildKiste</a:t>
            </a:r>
            <a:r>
              <a:rPr lang="de-DE" sz="2000" dirty="0">
                <a:latin typeface="Roboto"/>
                <a:ea typeface="Roboto"/>
                <a:cs typeface="Roboto"/>
              </a:rPr>
              <a:t> gegen eine Leihgebühr. Diese beinhaltet die Utensilien, die für die Methoden benötigt werden.</a:t>
            </a:r>
          </a:p>
        </p:txBody>
      </p:sp>
      <p:sp>
        <p:nvSpPr>
          <p:cNvPr id="2" name="Textfeld 1">
            <a:extLst>
              <a:ext uri="{FF2B5EF4-FFF2-40B4-BE49-F238E27FC236}">
                <a16:creationId xmlns:a16="http://schemas.microsoft.com/office/drawing/2014/main" id="{79A1EACB-2031-2E1B-46CF-B52EA2880FD5}"/>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Das Methodenhandbuch</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74641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2543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REAKTION DES KÖRPERS AUF HITZE</a:t>
            </a:r>
          </a:p>
        </p:txBody>
      </p:sp>
      <p:sp>
        <p:nvSpPr>
          <p:cNvPr id="7" name="Inhaltsplatzhalter 9">
            <a:extLst>
              <a:ext uri="{FF2B5EF4-FFF2-40B4-BE49-F238E27FC236}">
                <a16:creationId xmlns:a16="http://schemas.microsoft.com/office/drawing/2014/main" id="{31C3CB6E-4E4A-B501-D104-9B72D1C7B544}"/>
              </a:ext>
            </a:extLst>
          </p:cNvPr>
          <p:cNvSpPr>
            <a:spLocks noGrp="1"/>
          </p:cNvSpPr>
          <p:nvPr>
            <p:ph idx="1"/>
          </p:nvPr>
        </p:nvSpPr>
        <p:spPr>
          <a:xfrm>
            <a:off x="839787" y="1376363"/>
            <a:ext cx="10512425" cy="3478800"/>
          </a:xfrm>
        </p:spPr>
        <p:txBody>
          <a:bodyPr>
            <a:normAutofit/>
          </a:body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Körperkerntemperatur 37 °C </a:t>
            </a:r>
            <a:r>
              <a:rPr lang="de-DE" sz="1800">
                <a:latin typeface="Roboto" panose="02000000000000000000" pitchFamily="2" charset="0"/>
                <a:ea typeface="Roboto" panose="02000000000000000000" pitchFamily="2" charset="0"/>
                <a:sym typeface="Wingdings" pitchFamily="2" charset="2"/>
              </a:rPr>
              <a:t> optimale Funktion des menschlichen Organismus</a:t>
            </a:r>
          </a:p>
          <a:p>
            <a:pPr marL="0" indent="0">
              <a:buClr>
                <a:srgbClr val="539E38"/>
              </a:buClr>
              <a:buNone/>
            </a:pPr>
            <a:endParaRPr lang="de-DE" sz="16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Abweichung um +/- 0,5 °C </a:t>
            </a:r>
            <a:r>
              <a:rPr lang="de-DE" sz="1800">
                <a:latin typeface="Roboto" panose="02000000000000000000" pitchFamily="2" charset="0"/>
                <a:ea typeface="Roboto" panose="02000000000000000000" pitchFamily="2" charset="0"/>
                <a:sym typeface="Wingdings" pitchFamily="2" charset="2"/>
              </a:rPr>
              <a:t> Abläufe im Körper funktionieren noch normal</a:t>
            </a:r>
          </a:p>
          <a:p>
            <a:pPr marL="0" indent="0">
              <a:buClr>
                <a:srgbClr val="539E38"/>
              </a:buClr>
              <a:buNone/>
            </a:pPr>
            <a:endParaRPr lang="de-DE" sz="1800">
              <a:latin typeface="Roboto" panose="02000000000000000000" pitchFamily="2" charset="0"/>
              <a:ea typeface="Roboto" panose="02000000000000000000" pitchFamily="2" charset="0"/>
              <a:sym typeface="Wingdings" pitchFamily="2" charset="2"/>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Überschreitung von + 0,5°C  Kühlmechanismen werden eingeleitet</a:t>
            </a:r>
          </a:p>
          <a:p>
            <a:pPr marL="0" indent="0">
              <a:buClr>
                <a:srgbClr val="539E38"/>
              </a:buClr>
              <a:buNone/>
            </a:pPr>
            <a:r>
              <a:rPr lang="de-DE" sz="1800">
                <a:latin typeface="Roboto" panose="02000000000000000000" pitchFamily="2" charset="0"/>
                <a:ea typeface="Roboto" panose="02000000000000000000" pitchFamily="2" charset="0"/>
                <a:sym typeface="Wingdings" pitchFamily="2" charset="2"/>
              </a:rPr>
              <a:t>			</a:t>
            </a:r>
            <a:r>
              <a:rPr lang="de-DE" sz="1800" b="1">
                <a:solidFill>
                  <a:srgbClr val="16772C"/>
                </a:solidFill>
                <a:latin typeface="Roboto" panose="02000000000000000000" pitchFamily="2" charset="0"/>
                <a:ea typeface="Roboto" panose="02000000000000000000" pitchFamily="2" charset="0"/>
                <a:sym typeface="Wingdings" pitchFamily="2" charset="2"/>
              </a:rPr>
              <a:t>           = gesteigerte Hautdurchblutung</a:t>
            </a:r>
          </a:p>
          <a:p>
            <a:pPr marL="0" indent="0">
              <a:buClr>
                <a:srgbClr val="539E38"/>
              </a:buClr>
              <a:buNone/>
            </a:pPr>
            <a:r>
              <a:rPr lang="de-DE" sz="1800" b="1">
                <a:solidFill>
                  <a:srgbClr val="16772C"/>
                </a:solidFill>
                <a:latin typeface="Roboto" panose="02000000000000000000" pitchFamily="2" charset="0"/>
                <a:ea typeface="Roboto" panose="02000000000000000000" pitchFamily="2" charset="0"/>
                <a:sym typeface="Wingdings" pitchFamily="2" charset="2"/>
              </a:rPr>
              <a:t>			           = Schwitzen</a:t>
            </a:r>
            <a:endParaRPr lang="de-DE" sz="1800" b="1">
              <a:solidFill>
                <a:srgbClr val="16772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810452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254306"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KÜHLMECHANISMEN</a:t>
            </a:r>
          </a:p>
        </p:txBody>
      </p:sp>
      <p:sp>
        <p:nvSpPr>
          <p:cNvPr id="8" name="Inhaltsplatzhalter 9">
            <a:extLst>
              <a:ext uri="{FF2B5EF4-FFF2-40B4-BE49-F238E27FC236}">
                <a16:creationId xmlns:a16="http://schemas.microsoft.com/office/drawing/2014/main" id="{B2EC31F4-FD69-E0B4-F291-F08947C288A4}"/>
              </a:ext>
            </a:extLst>
          </p:cNvPr>
          <p:cNvSpPr txBox="1">
            <a:spLocks/>
          </p:cNvSpPr>
          <p:nvPr/>
        </p:nvSpPr>
        <p:spPr>
          <a:xfrm>
            <a:off x="816369" y="1380578"/>
            <a:ext cx="5279631" cy="2446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Gesteigerte Hautdurchblutung</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Dient der Wärmeabgabe über die Haut</a:t>
            </a:r>
          </a:p>
          <a:p>
            <a:pPr>
              <a:buClr>
                <a:srgbClr val="539E38"/>
              </a:buClr>
              <a:buFont typeface="Wingdings" pitchFamily="2" charset="2"/>
              <a:buChar char="§"/>
            </a:pPr>
            <a:r>
              <a:rPr lang="de-DE" sz="1800">
                <a:solidFill>
                  <a:srgbClr val="16772C"/>
                </a:solidFill>
                <a:latin typeface="Roboto" panose="02000000000000000000" pitchFamily="2" charset="0"/>
                <a:ea typeface="Roboto" panose="02000000000000000000" pitchFamily="2" charset="0"/>
              </a:rPr>
              <a:t>Blutdruck sinkt </a:t>
            </a:r>
            <a:r>
              <a:rPr lang="de-DE" sz="1800">
                <a:latin typeface="Roboto" panose="02000000000000000000" pitchFamily="2" charset="0"/>
                <a:ea typeface="Roboto" panose="02000000000000000000" pitchFamily="2" charset="0"/>
                <a:sym typeface="Wingdings" pitchFamily="2" charset="2"/>
              </a:rPr>
              <a:t> Herzkreislaufsystem wird stärker gefordert</a:t>
            </a:r>
            <a:endParaRPr lang="de-DE" sz="1800">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Verstärkte Hautdurchblutung führt zur </a:t>
            </a:r>
            <a:r>
              <a:rPr lang="de-DE" sz="1800">
                <a:solidFill>
                  <a:srgbClr val="16772C"/>
                </a:solidFill>
                <a:latin typeface="Roboto" panose="02000000000000000000" pitchFamily="2" charset="0"/>
                <a:ea typeface="Roboto" panose="02000000000000000000" pitchFamily="2" charset="0"/>
              </a:rPr>
              <a:t>Abnahme körperlicher Leistungsfähigkeit </a:t>
            </a:r>
            <a:r>
              <a:rPr lang="de-DE" sz="1800">
                <a:latin typeface="Roboto" panose="02000000000000000000" pitchFamily="2" charset="0"/>
                <a:ea typeface="Roboto" panose="02000000000000000000" pitchFamily="2" charset="0"/>
              </a:rPr>
              <a:t>und </a:t>
            </a:r>
            <a:r>
              <a:rPr lang="de-DE" sz="1800">
                <a:solidFill>
                  <a:srgbClr val="16772C"/>
                </a:solidFill>
                <a:latin typeface="Roboto" panose="02000000000000000000" pitchFamily="2" charset="0"/>
                <a:ea typeface="Roboto" panose="02000000000000000000" pitchFamily="2" charset="0"/>
              </a:rPr>
              <a:t>schnelleren Erschöpfung</a:t>
            </a:r>
          </a:p>
          <a:p>
            <a:pPr marL="0" indent="0">
              <a:buClr>
                <a:srgbClr val="539E38"/>
              </a:buClr>
              <a:buNone/>
            </a:pPr>
            <a:endParaRPr lang="de-DE" sz="1800">
              <a:latin typeface="Roboto" panose="02000000000000000000" pitchFamily="2" charset="0"/>
              <a:ea typeface="Roboto" panose="02000000000000000000" pitchFamily="2" charset="0"/>
              <a:sym typeface="Wingdings" pitchFamily="2" charset="2"/>
            </a:endParaRPr>
          </a:p>
          <a:p>
            <a:pPr>
              <a:buClr>
                <a:srgbClr val="539E38"/>
              </a:buClr>
              <a:buFont typeface="Wingdings" pitchFamily="2" charset="2"/>
              <a:buChar char="§"/>
            </a:pPr>
            <a:endParaRPr lang="de-DE" sz="1800">
              <a:latin typeface="Roboto" panose="02000000000000000000" pitchFamily="2" charset="0"/>
              <a:ea typeface="Roboto" panose="02000000000000000000" pitchFamily="2" charset="0"/>
              <a:sym typeface="Wingdings" pitchFamily="2" charset="2"/>
            </a:endParaRPr>
          </a:p>
        </p:txBody>
      </p:sp>
      <p:cxnSp>
        <p:nvCxnSpPr>
          <p:cNvPr id="10" name="Gerade Verbindung 9">
            <a:extLst>
              <a:ext uri="{FF2B5EF4-FFF2-40B4-BE49-F238E27FC236}">
                <a16:creationId xmlns:a16="http://schemas.microsoft.com/office/drawing/2014/main" id="{A67067F2-5598-BE1B-900A-99767E17C4F1}"/>
              </a:ext>
            </a:extLst>
          </p:cNvPr>
          <p:cNvCxnSpPr/>
          <p:nvPr/>
        </p:nvCxnSpPr>
        <p:spPr>
          <a:xfrm>
            <a:off x="839788" y="1737358"/>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Inhaltsplatzhalter 9">
            <a:extLst>
              <a:ext uri="{FF2B5EF4-FFF2-40B4-BE49-F238E27FC236}">
                <a16:creationId xmlns:a16="http://schemas.microsoft.com/office/drawing/2014/main" id="{43D13B55-CE81-0997-69BA-0F5F48F0A6E5}"/>
              </a:ext>
            </a:extLst>
          </p:cNvPr>
          <p:cNvSpPr txBox="1">
            <a:spLocks/>
          </p:cNvSpPr>
          <p:nvPr/>
        </p:nvSpPr>
        <p:spPr>
          <a:xfrm>
            <a:off x="6097117" y="1396989"/>
            <a:ext cx="5279631" cy="2325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Schwitzen</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Schwitzen und Kühlung des Körpers über Verdunstungskühle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Zusätzlich zur Wärmeabgabe über die Haut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Verlust von Wasser und Elektrolyten (körpereigene Salze)</a:t>
            </a:r>
            <a:endParaRPr lang="de-DE" sz="1800">
              <a:solidFill>
                <a:srgbClr val="16772C"/>
              </a:solidFill>
              <a:latin typeface="Roboto" panose="02000000000000000000" pitchFamily="2" charset="0"/>
              <a:ea typeface="Roboto" panose="02000000000000000000" pitchFamily="2" charset="0"/>
            </a:endParaRPr>
          </a:p>
        </p:txBody>
      </p:sp>
      <p:cxnSp>
        <p:nvCxnSpPr>
          <p:cNvPr id="12" name="Gerade Verbindung 11">
            <a:extLst>
              <a:ext uri="{FF2B5EF4-FFF2-40B4-BE49-F238E27FC236}">
                <a16:creationId xmlns:a16="http://schemas.microsoft.com/office/drawing/2014/main" id="{ED88EF3E-F515-644B-A18C-B55B43E8E6DB}"/>
              </a:ext>
            </a:extLst>
          </p:cNvPr>
          <p:cNvCxnSpPr/>
          <p:nvPr/>
        </p:nvCxnSpPr>
        <p:spPr>
          <a:xfrm>
            <a:off x="6144048" y="1733644"/>
            <a:ext cx="5219702"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BB5C2AEF-B54B-84A9-FDB5-8431733AE1FF}"/>
              </a:ext>
            </a:extLst>
          </p:cNvPr>
          <p:cNvSpPr txBox="1"/>
          <p:nvPr/>
        </p:nvSpPr>
        <p:spPr>
          <a:xfrm>
            <a:off x="839788" y="4257675"/>
            <a:ext cx="5219702" cy="1200329"/>
          </a:xfrm>
          <a:prstGeom prst="rect">
            <a:avLst/>
          </a:prstGeom>
          <a:noFill/>
        </p:spPr>
        <p:txBody>
          <a:bodyPr wrap="square" rtlCol="0">
            <a:spAutoFit/>
          </a:bodyPr>
          <a:lstStyle/>
          <a:p>
            <a:pPr>
              <a:buClr>
                <a:srgbClr val="539E38"/>
              </a:buClr>
            </a:pPr>
            <a:r>
              <a:rPr lang="de-DE" b="1">
                <a:solidFill>
                  <a:srgbClr val="16772C"/>
                </a:solidFill>
                <a:latin typeface="Roboto" panose="02000000000000000000" pitchFamily="2" charset="0"/>
                <a:ea typeface="Roboto" panose="02000000000000000000" pitchFamily="2" charset="0"/>
                <a:sym typeface="Wingdings" pitchFamily="2" charset="2"/>
              </a:rPr>
              <a:t>       Achtung!</a:t>
            </a:r>
          </a:p>
          <a:p>
            <a:pPr>
              <a:buClr>
                <a:srgbClr val="539E38"/>
              </a:buClr>
            </a:pPr>
            <a:r>
              <a:rPr lang="de-DE">
                <a:latin typeface="Roboto" panose="02000000000000000000" pitchFamily="2" charset="0"/>
                <a:ea typeface="Roboto" panose="02000000000000000000" pitchFamily="2" charset="0"/>
                <a:sym typeface="Wingdings" pitchFamily="2" charset="2"/>
              </a:rPr>
              <a:t>Umgebungstemperatur muss niedriger sein, als die Körpertemperatur, damit Wärme über die Haut abgegeben werden kann</a:t>
            </a:r>
          </a:p>
        </p:txBody>
      </p:sp>
      <p:pic>
        <p:nvPicPr>
          <p:cNvPr id="13" name="Grafik 12">
            <a:extLst>
              <a:ext uri="{FF2B5EF4-FFF2-40B4-BE49-F238E27FC236}">
                <a16:creationId xmlns:a16="http://schemas.microsoft.com/office/drawing/2014/main" id="{3BED8769-F83F-FB87-974E-240EC4ECB8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787" y="4108957"/>
            <a:ext cx="453435" cy="546534"/>
          </a:xfrm>
          <a:prstGeom prst="rect">
            <a:avLst/>
          </a:prstGeom>
        </p:spPr>
      </p:pic>
      <p:pic>
        <p:nvPicPr>
          <p:cNvPr id="14" name="Grafik 13">
            <a:extLst>
              <a:ext uri="{FF2B5EF4-FFF2-40B4-BE49-F238E27FC236}">
                <a16:creationId xmlns:a16="http://schemas.microsoft.com/office/drawing/2014/main" id="{24702835-2CA4-15FA-01AA-B00ECE31DA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9490" y="4099051"/>
            <a:ext cx="453435" cy="546534"/>
          </a:xfrm>
          <a:prstGeom prst="rect">
            <a:avLst/>
          </a:prstGeom>
        </p:spPr>
      </p:pic>
      <p:sp>
        <p:nvSpPr>
          <p:cNvPr id="3" name="Textfeld 2">
            <a:extLst>
              <a:ext uri="{FF2B5EF4-FFF2-40B4-BE49-F238E27FC236}">
                <a16:creationId xmlns:a16="http://schemas.microsoft.com/office/drawing/2014/main" id="{3EB1A9DD-7021-D453-120F-4527DBB86E8B}"/>
              </a:ext>
            </a:extLst>
          </p:cNvPr>
          <p:cNvSpPr txBox="1"/>
          <p:nvPr/>
        </p:nvSpPr>
        <p:spPr>
          <a:xfrm>
            <a:off x="6105470" y="4251594"/>
            <a:ext cx="5210671" cy="2031325"/>
          </a:xfrm>
          <a:prstGeom prst="rect">
            <a:avLst/>
          </a:prstGeom>
          <a:noFill/>
        </p:spPr>
        <p:txBody>
          <a:bodyPr wrap="square" lIns="91440" tIns="45720" rIns="91440" bIns="45720" rtlCol="0" anchor="t">
            <a:spAutoFit/>
          </a:bodyPr>
          <a:lstStyle/>
          <a:p>
            <a:pPr>
              <a:buClr>
                <a:srgbClr val="539E38"/>
              </a:buClr>
            </a:pPr>
            <a:r>
              <a:rPr lang="de-DE" b="1">
                <a:solidFill>
                  <a:srgbClr val="16772C"/>
                </a:solidFill>
                <a:latin typeface="Roboto"/>
                <a:ea typeface="Roboto"/>
                <a:cs typeface="Roboto"/>
                <a:sym typeface="Wingdings" pitchFamily="2" charset="2"/>
              </a:rPr>
              <a:t>      Achtung!</a:t>
            </a:r>
          </a:p>
          <a:p>
            <a:pPr>
              <a:buClr>
                <a:srgbClr val="539E38"/>
              </a:buClr>
            </a:pPr>
            <a:r>
              <a:rPr lang="de-DE">
                <a:latin typeface="Roboto"/>
                <a:ea typeface="Roboto"/>
                <a:cs typeface="Roboto"/>
                <a:sym typeface="Wingdings" pitchFamily="2" charset="2"/>
              </a:rPr>
              <a:t>Bei hoher Luftfeuchtigkeit ist die Wärme über das Schwitzen eingeschränkt, da die Luft bereits gesättigt ist.</a:t>
            </a:r>
            <a:endParaRPr lang="de-DE">
              <a:latin typeface="Roboto"/>
              <a:ea typeface="Roboto"/>
              <a:cs typeface="Roboto"/>
            </a:endParaRPr>
          </a:p>
          <a:p>
            <a:pPr>
              <a:buClr>
                <a:srgbClr val="539E38"/>
              </a:buClr>
            </a:pPr>
            <a:r>
              <a:rPr lang="de-DE">
                <a:latin typeface="Roboto"/>
                <a:ea typeface="Roboto"/>
                <a:cs typeface="Roboto"/>
                <a:sym typeface="Wingdings" pitchFamily="2" charset="2"/>
              </a:rPr>
              <a:t>Auch wenn die Luft „steht“, ist die Abgabe von Wärme über das Schwitzen erschwert.</a:t>
            </a:r>
            <a:endParaRPr lang="de-DE">
              <a:latin typeface="Roboto"/>
              <a:ea typeface="Roboto"/>
              <a:cs typeface="Roboto"/>
            </a:endParaRPr>
          </a:p>
          <a:p>
            <a:endParaRPr lang="de-DE"/>
          </a:p>
        </p:txBody>
      </p:sp>
    </p:spTree>
    <p:extLst>
      <p:ext uri="{BB962C8B-B14F-4D97-AF65-F5344CB8AC3E}">
        <p14:creationId xmlns:p14="http://schemas.microsoft.com/office/powerpoint/2010/main" val="122217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4"/>
            <a:ext cx="4332473"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GESUNDHEITSRISIKO HITZE</a:t>
            </a:r>
          </a:p>
        </p:txBody>
      </p:sp>
      <p:pic>
        <p:nvPicPr>
          <p:cNvPr id="8" name="Inhaltsplatzhalter 3">
            <a:extLst>
              <a:ext uri="{FF2B5EF4-FFF2-40B4-BE49-F238E27FC236}">
                <a16:creationId xmlns:a16="http://schemas.microsoft.com/office/drawing/2014/main" id="{4C73731F-ABA0-AEFC-46BB-612C67CFE01F}"/>
              </a:ext>
            </a:extLst>
          </p:cNvPr>
          <p:cNvPicPr>
            <a:picLocks noGrp="1" noChangeAspect="1"/>
          </p:cNvPicPr>
          <p:nvPr>
            <p:ph idx="1"/>
          </p:nvPr>
        </p:nvPicPr>
        <p:blipFill>
          <a:blip r:embed="rId3"/>
          <a:stretch>
            <a:fillRect/>
          </a:stretch>
        </p:blipFill>
        <p:spPr>
          <a:xfrm>
            <a:off x="874712" y="993747"/>
            <a:ext cx="6835796" cy="4870505"/>
          </a:xfrm>
          <a:prstGeom prst="rect">
            <a:avLst/>
          </a:prstGeom>
          <a:ln w="28575">
            <a:noFill/>
          </a:ln>
        </p:spPr>
      </p:pic>
      <p:sp>
        <p:nvSpPr>
          <p:cNvPr id="11" name="Inhaltsplatzhalter 9">
            <a:extLst>
              <a:ext uri="{FF2B5EF4-FFF2-40B4-BE49-F238E27FC236}">
                <a16:creationId xmlns:a16="http://schemas.microsoft.com/office/drawing/2014/main" id="{67BF66FF-F8EF-64E5-F7D7-5803C9DED2C2}"/>
              </a:ext>
            </a:extLst>
          </p:cNvPr>
          <p:cNvSpPr txBox="1">
            <a:spLocks/>
          </p:cNvSpPr>
          <p:nvPr/>
        </p:nvSpPr>
        <p:spPr>
          <a:xfrm>
            <a:off x="7710507" y="1396989"/>
            <a:ext cx="3822679" cy="4730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Erkrankungen</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fontAlgn="base"/>
            <a:r>
              <a:rPr lang="de-DE" sz="1800">
                <a:solidFill>
                  <a:srgbClr val="000000"/>
                </a:solidFill>
                <a:latin typeface="Roboto" panose="02000000000000000000" pitchFamily="2" charset="0"/>
              </a:rPr>
              <a:t>Hitzestress</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a:p>
            <a:pPr fontAlgn="base"/>
            <a:r>
              <a:rPr lang="de-DE" sz="1800">
                <a:solidFill>
                  <a:srgbClr val="000000"/>
                </a:solidFill>
                <a:latin typeface="Roboto" panose="02000000000000000000" pitchFamily="2" charset="0"/>
              </a:rPr>
              <a:t>Hitzeausschlag</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a:p>
            <a:pPr fontAlgn="base"/>
            <a:r>
              <a:rPr lang="de-DE" sz="1800">
                <a:solidFill>
                  <a:srgbClr val="000000"/>
                </a:solidFill>
                <a:latin typeface="Roboto" panose="02000000000000000000" pitchFamily="2" charset="0"/>
              </a:rPr>
              <a:t>Sonnenstich</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a:p>
            <a:pPr fontAlgn="base"/>
            <a:r>
              <a:rPr lang="de-DE" sz="1800">
                <a:solidFill>
                  <a:srgbClr val="16772C"/>
                </a:solidFill>
                <a:latin typeface="Roboto" panose="02000000000000000000" pitchFamily="2" charset="0"/>
              </a:rPr>
              <a:t>Hitzeerschöpfung / Hitzekollaps</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a:p>
            <a:pPr fontAlgn="base"/>
            <a:r>
              <a:rPr lang="de-DE" sz="1800">
                <a:solidFill>
                  <a:srgbClr val="16772C"/>
                </a:solidFill>
                <a:latin typeface="Roboto" panose="02000000000000000000" pitchFamily="2" charset="0"/>
              </a:rPr>
              <a:t>Hitzschlag! </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a:p>
            <a:pPr fontAlgn="base"/>
            <a:r>
              <a:rPr lang="de-DE" sz="1800">
                <a:solidFill>
                  <a:srgbClr val="16772C"/>
                </a:solidFill>
                <a:latin typeface="Roboto" panose="02000000000000000000" pitchFamily="2" charset="0"/>
              </a:rPr>
              <a:t>Verschlechterung bestehender Grunderkrankungen</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a:p>
            <a:pPr fontAlgn="base"/>
            <a:r>
              <a:rPr lang="de-DE" sz="1800">
                <a:solidFill>
                  <a:srgbClr val="000000"/>
                </a:solidFill>
                <a:latin typeface="Roboto" panose="02000000000000000000" pitchFamily="2" charset="0"/>
              </a:rPr>
              <a:t>Dehydrierung</a:t>
            </a:r>
            <a:r>
              <a:rPr lang="en-US" sz="1800">
                <a:solidFill>
                  <a:srgbClr val="000000"/>
                </a:solidFill>
                <a:latin typeface="Roboto" panose="02000000000000000000" pitchFamily="2" charset="0"/>
              </a:rPr>
              <a:t>​</a:t>
            </a:r>
            <a:endParaRPr lang="en-US" sz="1800">
              <a:solidFill>
                <a:srgbClr val="000000"/>
              </a:solidFill>
              <a:latin typeface="Arial" panose="020B0604020202020204" pitchFamily="34" charset="0"/>
            </a:endParaRPr>
          </a:p>
        </p:txBody>
      </p:sp>
      <p:cxnSp>
        <p:nvCxnSpPr>
          <p:cNvPr id="12" name="Gerade Verbindung 11">
            <a:extLst>
              <a:ext uri="{FF2B5EF4-FFF2-40B4-BE49-F238E27FC236}">
                <a16:creationId xmlns:a16="http://schemas.microsoft.com/office/drawing/2014/main" id="{46BB8ADA-3FA4-FB63-6BD8-324516ECEED8}"/>
              </a:ext>
            </a:extLst>
          </p:cNvPr>
          <p:cNvCxnSpPr>
            <a:cxnSpLocks/>
          </p:cNvCxnSpPr>
          <p:nvPr/>
        </p:nvCxnSpPr>
        <p:spPr>
          <a:xfrm>
            <a:off x="7710508" y="1746707"/>
            <a:ext cx="360678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Nach links gekrümmter Pfeil 1">
            <a:extLst>
              <a:ext uri="{FF2B5EF4-FFF2-40B4-BE49-F238E27FC236}">
                <a16:creationId xmlns:a16="http://schemas.microsoft.com/office/drawing/2014/main" id="{562719A9-8419-64F1-7C47-A6020D83ED14}"/>
              </a:ext>
            </a:extLst>
          </p:cNvPr>
          <p:cNvSpPr/>
          <p:nvPr/>
        </p:nvSpPr>
        <p:spPr>
          <a:xfrm>
            <a:off x="11365414" y="3224464"/>
            <a:ext cx="452777" cy="4973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271800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B8782E-702F-B577-DB03-C0AB37B7C035}"/>
              </a:ext>
            </a:extLst>
          </p:cNvPr>
          <p:cNvPicPr>
            <a:picLocks noChangeAspect="1"/>
          </p:cNvPicPr>
          <p:nvPr/>
        </p:nvPicPr>
        <p:blipFill>
          <a:blip r:embed="rId3"/>
          <a:stretch>
            <a:fillRect/>
          </a:stretch>
        </p:blipFill>
        <p:spPr>
          <a:xfrm>
            <a:off x="853120" y="1074058"/>
            <a:ext cx="9429133" cy="5303888"/>
          </a:xfrm>
          <a:prstGeom prst="rect">
            <a:avLst/>
          </a:prstGeom>
        </p:spPr>
      </p:pic>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82673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AUSWIRKUNGEN IM GESAMTEN KÖRPER</a:t>
            </a:r>
          </a:p>
        </p:txBody>
      </p:sp>
      <p:sp>
        <p:nvSpPr>
          <p:cNvPr id="10" name="Textfeld 9">
            <a:extLst>
              <a:ext uri="{FF2B5EF4-FFF2-40B4-BE49-F238E27FC236}">
                <a16:creationId xmlns:a16="http://schemas.microsoft.com/office/drawing/2014/main" id="{73F81969-9738-6EAF-F030-067EA9E1D408}"/>
              </a:ext>
            </a:extLst>
          </p:cNvPr>
          <p:cNvSpPr txBox="1"/>
          <p:nvPr/>
        </p:nvSpPr>
        <p:spPr>
          <a:xfrm>
            <a:off x="6327049" y="5990029"/>
            <a:ext cx="4964475" cy="430887"/>
          </a:xfrm>
          <a:prstGeom prst="rect">
            <a:avLst/>
          </a:prstGeom>
          <a:noFill/>
        </p:spPr>
        <p:txBody>
          <a:bodyPr wrap="square" rtlCol="0">
            <a:spAutoFit/>
          </a:bodyPr>
          <a:lstStyle/>
          <a:p>
            <a:r>
              <a:rPr lang="en-US" sz="1100" err="1">
                <a:solidFill>
                  <a:schemeClr val="tx1">
                    <a:lumMod val="65000"/>
                    <a:lumOff val="35000"/>
                  </a:schemeClr>
                </a:solidFill>
              </a:rPr>
              <a:t>Eigene</a:t>
            </a:r>
            <a:r>
              <a:rPr lang="en-US" sz="1100">
                <a:solidFill>
                  <a:schemeClr val="tx1">
                    <a:lumMod val="65000"/>
                    <a:lumOff val="35000"/>
                  </a:schemeClr>
                </a:solidFill>
              </a:rPr>
              <a:t> </a:t>
            </a:r>
            <a:r>
              <a:rPr lang="en-US" sz="1100" err="1">
                <a:solidFill>
                  <a:schemeClr val="tx1">
                    <a:lumMod val="65000"/>
                    <a:lumOff val="35000"/>
                  </a:schemeClr>
                </a:solidFill>
              </a:rPr>
              <a:t>Grafik</a:t>
            </a:r>
            <a:r>
              <a:rPr lang="en-US" sz="1100">
                <a:solidFill>
                  <a:schemeClr val="tx1">
                    <a:lumMod val="65000"/>
                    <a:lumOff val="35000"/>
                  </a:schemeClr>
                </a:solidFill>
              </a:rPr>
              <a:t>, </a:t>
            </a:r>
            <a:r>
              <a:rPr lang="en-US" sz="1100" err="1">
                <a:solidFill>
                  <a:schemeClr val="tx1">
                    <a:lumMod val="65000"/>
                    <a:lumOff val="35000"/>
                  </a:schemeClr>
                </a:solidFill>
              </a:rPr>
              <a:t>adaptiert</a:t>
            </a:r>
            <a:r>
              <a:rPr lang="en-US" sz="1100">
                <a:solidFill>
                  <a:schemeClr val="tx1">
                    <a:lumMod val="65000"/>
                    <a:lumOff val="35000"/>
                  </a:schemeClr>
                </a:solidFill>
              </a:rPr>
              <a:t> </a:t>
            </a:r>
            <a:r>
              <a:rPr lang="en-US" sz="1100" err="1">
                <a:solidFill>
                  <a:schemeClr val="tx1">
                    <a:lumMod val="65000"/>
                    <a:lumOff val="35000"/>
                  </a:schemeClr>
                </a:solidFill>
              </a:rPr>
              <a:t>nach</a:t>
            </a:r>
            <a:r>
              <a:rPr lang="en-US" sz="1100">
                <a:solidFill>
                  <a:schemeClr val="tx1">
                    <a:lumMod val="65000"/>
                    <a:lumOff val="35000"/>
                  </a:schemeClr>
                </a:solidFill>
              </a:rPr>
              <a:t> KLUG, 2022. </a:t>
            </a:r>
            <a:r>
              <a:rPr lang="en-US" sz="1100" err="1">
                <a:solidFill>
                  <a:schemeClr val="tx1">
                    <a:lumMod val="65000"/>
                    <a:lumOff val="35000"/>
                  </a:schemeClr>
                </a:solidFill>
              </a:rPr>
              <a:t>Hitze</a:t>
            </a:r>
            <a:r>
              <a:rPr lang="en-US" sz="1100">
                <a:solidFill>
                  <a:schemeClr val="tx1">
                    <a:lumMod val="65000"/>
                    <a:lumOff val="35000"/>
                  </a:schemeClr>
                </a:solidFill>
              </a:rPr>
              <a:t> und </a:t>
            </a:r>
            <a:r>
              <a:rPr lang="en-US" sz="1100" err="1">
                <a:solidFill>
                  <a:schemeClr val="tx1">
                    <a:lumMod val="65000"/>
                    <a:lumOff val="35000"/>
                  </a:schemeClr>
                </a:solidFill>
              </a:rPr>
              <a:t>ihre</a:t>
            </a:r>
            <a:r>
              <a:rPr lang="en-US" sz="1100">
                <a:solidFill>
                  <a:schemeClr val="tx1">
                    <a:lumMod val="65000"/>
                    <a:lumOff val="35000"/>
                  </a:schemeClr>
                </a:solidFill>
              </a:rPr>
              <a:t> </a:t>
            </a:r>
            <a:r>
              <a:rPr lang="en-US" sz="1100" err="1">
                <a:solidFill>
                  <a:schemeClr val="tx1">
                    <a:lumMod val="65000"/>
                    <a:lumOff val="35000"/>
                  </a:schemeClr>
                </a:solidFill>
              </a:rPr>
              <a:t>Folgen</a:t>
            </a:r>
            <a:r>
              <a:rPr lang="en-US" sz="1100">
                <a:solidFill>
                  <a:schemeClr val="tx1">
                    <a:lumMod val="65000"/>
                    <a:lumOff val="35000"/>
                  </a:schemeClr>
                </a:solidFill>
              </a:rPr>
              <a:t>. (</a:t>
            </a:r>
            <a:r>
              <a:rPr lang="en-US" sz="1100" err="1">
                <a:solidFill>
                  <a:schemeClr val="tx1">
                    <a:lumMod val="65000"/>
                    <a:lumOff val="35000"/>
                  </a:schemeClr>
                </a:solidFill>
              </a:rPr>
              <a:t>letzter</a:t>
            </a:r>
            <a:r>
              <a:rPr lang="en-US" sz="1100">
                <a:solidFill>
                  <a:schemeClr val="tx1">
                    <a:lumMod val="65000"/>
                    <a:lumOff val="35000"/>
                  </a:schemeClr>
                </a:solidFill>
              </a:rPr>
              <a:t> </a:t>
            </a:r>
            <a:r>
              <a:rPr lang="en-US" sz="1100" err="1">
                <a:solidFill>
                  <a:schemeClr val="tx1">
                    <a:lumMod val="65000"/>
                    <a:lumOff val="35000"/>
                  </a:schemeClr>
                </a:solidFill>
              </a:rPr>
              <a:t>Zugriff</a:t>
            </a:r>
            <a:r>
              <a:rPr lang="en-US" sz="1100">
                <a:solidFill>
                  <a:schemeClr val="tx1">
                    <a:lumMod val="65000"/>
                    <a:lumOff val="35000"/>
                  </a:schemeClr>
                </a:solidFill>
              </a:rPr>
              <a:t> am 10.04.2022) https://www.klimawandel-gesundheit.de/hitze-und-ihre-folgen/</a:t>
            </a:r>
          </a:p>
        </p:txBody>
      </p:sp>
    </p:spTree>
    <p:extLst>
      <p:ext uri="{BB962C8B-B14F-4D97-AF65-F5344CB8AC3E}">
        <p14:creationId xmlns:p14="http://schemas.microsoft.com/office/powerpoint/2010/main" val="2506695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D366CF03-7178-55EB-BF18-C18718A7FA12}"/>
              </a:ext>
            </a:extLst>
          </p:cNvPr>
          <p:cNvSpPr txBox="1">
            <a:spLocks/>
          </p:cNvSpPr>
          <p:nvPr/>
        </p:nvSpPr>
        <p:spPr>
          <a:xfrm>
            <a:off x="839789" y="1376363"/>
            <a:ext cx="5760267" cy="4980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Gesundheitlich</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Immunsystem befindet sich noch in der Entwicklung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Reagieren empfindlicher auf Umwelteinflüsse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Verbringen viel Zeit draußen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Geringes Risikobewusstsein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Eingeschränkte Selbstversorgungsfähigkeit</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Gesellschaftlich</a:t>
            </a:r>
          </a:p>
          <a:p>
            <a:pPr marL="0" indent="0">
              <a:buClr>
                <a:srgbClr val="539E38"/>
              </a:buClr>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Sind die Erwachsenen von morgen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Werden die Entwicklung der Erderwärmung am Längsten miterleben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Sind besonders empfänglich/interessiert</a:t>
            </a:r>
          </a:p>
        </p:txBody>
      </p:sp>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1200">
                <a:solidFill>
                  <a:sysClr val="window" lastClr="FFFFFF"/>
                </a:solidFill>
                <a:latin typeface="Roboto" panose="02000000000000000000" pitchFamily="2" charset="0"/>
                <a:ea typeface="Roboto" panose="02000000000000000000" pitchFamily="2" charset="0"/>
              </a:rPr>
              <a:t>BEDEUTUNG FÜR DIE KINDER- UND JUGENDARBEIT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4"/>
            <a:ext cx="6355941"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RISIKOGRUPPE KINDER UND JUGENDLICHE</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cxnSp>
        <p:nvCxnSpPr>
          <p:cNvPr id="12" name="Gerade Verbindung 11">
            <a:extLst>
              <a:ext uri="{FF2B5EF4-FFF2-40B4-BE49-F238E27FC236}">
                <a16:creationId xmlns:a16="http://schemas.microsoft.com/office/drawing/2014/main" id="{46BB8ADA-3FA4-FB63-6BD8-324516ECEED8}"/>
              </a:ext>
            </a:extLst>
          </p:cNvPr>
          <p:cNvCxnSpPr>
            <a:cxnSpLocks/>
          </p:cNvCxnSpPr>
          <p:nvPr/>
        </p:nvCxnSpPr>
        <p:spPr>
          <a:xfrm>
            <a:off x="839788" y="1769010"/>
            <a:ext cx="5245598"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Grafik 7" descr="Ein Bild, das draußen, Person, Straße, tragen enthält.&#10;&#10;Automatisch generierte Beschreibung">
            <a:extLst>
              <a:ext uri="{FF2B5EF4-FFF2-40B4-BE49-F238E27FC236}">
                <a16:creationId xmlns:a16="http://schemas.microsoft.com/office/drawing/2014/main" id="{13256D24-C7F9-059A-9D1E-91C3CD386A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0056" y="1761070"/>
            <a:ext cx="5441880" cy="3612146"/>
          </a:xfrm>
          <a:prstGeom prst="rect">
            <a:avLst/>
          </a:prstGeom>
        </p:spPr>
      </p:pic>
      <p:cxnSp>
        <p:nvCxnSpPr>
          <p:cNvPr id="11" name="Gerade Verbindung 10">
            <a:extLst>
              <a:ext uri="{FF2B5EF4-FFF2-40B4-BE49-F238E27FC236}">
                <a16:creationId xmlns:a16="http://schemas.microsoft.com/office/drawing/2014/main" id="{EF5E80D2-FFE1-E3CC-24F5-3724107FD958}"/>
              </a:ext>
            </a:extLst>
          </p:cNvPr>
          <p:cNvCxnSpPr>
            <a:cxnSpLocks/>
          </p:cNvCxnSpPr>
          <p:nvPr/>
        </p:nvCxnSpPr>
        <p:spPr>
          <a:xfrm>
            <a:off x="839788" y="4553737"/>
            <a:ext cx="5245598"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3455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D366CF03-7178-55EB-BF18-C18718A7FA12}"/>
              </a:ext>
            </a:extLst>
          </p:cNvPr>
          <p:cNvSpPr txBox="1">
            <a:spLocks/>
          </p:cNvSpPr>
          <p:nvPr/>
        </p:nvSpPr>
        <p:spPr>
          <a:xfrm>
            <a:off x="839789" y="1376363"/>
            <a:ext cx="6564622" cy="4980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Wärmeinseleffekt</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marL="0" indent="0">
              <a:buClr>
                <a:srgbClr val="539E38"/>
              </a:buClr>
              <a:buNone/>
            </a:pPr>
            <a:r>
              <a:rPr lang="de-DE" sz="1800">
                <a:latin typeface="Roboto" panose="02000000000000000000" pitchFamily="2" charset="0"/>
                <a:ea typeface="Roboto" panose="02000000000000000000" pitchFamily="2" charset="0"/>
              </a:rPr>
              <a:t>Hitze staut sich zwischen Gebäuden in Innenstädten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Lufttemperatur nimmt zu</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Schadstoffkonzentration nimmt zu</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Gefahr durch bodennahes Ozon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Asthma und Atemwegserkrankungen</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latin typeface="Roboto" panose="02000000000000000000" pitchFamily="2" charset="0"/>
                <a:ea typeface="Roboto" panose="02000000000000000000" pitchFamily="2" charset="0"/>
              </a:rPr>
              <a:t>Klimaanlagen verstärken Wärmeinseleffekt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Kühlung der Innenräume führt zur Abgabe warmer Luft nach außen</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latin typeface="Roboto" panose="02000000000000000000" pitchFamily="2" charset="0"/>
                <a:ea typeface="Roboto" panose="02000000000000000000" pitchFamily="2" charset="0"/>
                <a:sym typeface="Wingdings" pitchFamily="2" charset="2"/>
              </a:rPr>
              <a:t> </a:t>
            </a:r>
            <a:r>
              <a:rPr lang="de-DE" sz="1800">
                <a:latin typeface="Roboto" panose="02000000000000000000" pitchFamily="2" charset="0"/>
                <a:ea typeface="Roboto" panose="02000000000000000000" pitchFamily="2" charset="0"/>
              </a:rPr>
              <a:t>Hitzebelastung steigt tagsüber und nachts kühlen Städte langsamer ab, weil Straßen, Gebäude, etc. die tagsüber gespeicherte Wärme an die nun kühlere Luft abgeben</a:t>
            </a:r>
          </a:p>
        </p:txBody>
      </p:sp>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1200">
                <a:solidFill>
                  <a:sysClr val="window" lastClr="FFFFFF"/>
                </a:solidFill>
                <a:latin typeface="Roboto" panose="02000000000000000000" pitchFamily="2" charset="0"/>
                <a:ea typeface="Roboto" panose="02000000000000000000" pitchFamily="2" charset="0"/>
              </a:rPr>
              <a:t>UMWELT(UN)GERECHTIGKEIT UND HITZE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4"/>
            <a:ext cx="566070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HITZEBEDINGTE WECHSELWIRKUNGEN</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cxnSp>
        <p:nvCxnSpPr>
          <p:cNvPr id="12" name="Gerade Verbindung 11">
            <a:extLst>
              <a:ext uri="{FF2B5EF4-FFF2-40B4-BE49-F238E27FC236}">
                <a16:creationId xmlns:a16="http://schemas.microsoft.com/office/drawing/2014/main" id="{46BB8ADA-3FA4-FB63-6BD8-324516ECEED8}"/>
              </a:ext>
            </a:extLst>
          </p:cNvPr>
          <p:cNvCxnSpPr>
            <a:cxnSpLocks/>
          </p:cNvCxnSpPr>
          <p:nvPr/>
        </p:nvCxnSpPr>
        <p:spPr>
          <a:xfrm>
            <a:off x="839788" y="1729821"/>
            <a:ext cx="5245598"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Bildplatzhalter 8" descr="Ein Bild, das Elektronik, Schaltkreis enthält.&#10;&#10;Automatisch generierte Beschreibung">
            <a:extLst>
              <a:ext uri="{FF2B5EF4-FFF2-40B4-BE49-F238E27FC236}">
                <a16:creationId xmlns:a16="http://schemas.microsoft.com/office/drawing/2014/main" id="{3C9EEAAD-4492-C95C-D88A-29FD5609E86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404411" y="1395441"/>
            <a:ext cx="4378983" cy="3969112"/>
          </a:xfrm>
          <a:prstGeom prst="rect">
            <a:avLst/>
          </a:prstGeom>
        </p:spPr>
      </p:pic>
    </p:spTree>
    <p:extLst>
      <p:ext uri="{BB962C8B-B14F-4D97-AF65-F5344CB8AC3E}">
        <p14:creationId xmlns:p14="http://schemas.microsoft.com/office/powerpoint/2010/main" val="3777011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76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787856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ORGANISATIORISCHE ANPASSUNGEN</a:t>
            </a:r>
          </a:p>
        </p:txBody>
      </p:sp>
      <p:sp>
        <p:nvSpPr>
          <p:cNvPr id="11" name="Inhaltsplatzhalter 9">
            <a:extLst>
              <a:ext uri="{FF2B5EF4-FFF2-40B4-BE49-F238E27FC236}">
                <a16:creationId xmlns:a16="http://schemas.microsoft.com/office/drawing/2014/main" id="{B2AE6240-F70A-1715-F646-37F1ADAA64EC}"/>
              </a:ext>
            </a:extLst>
          </p:cNvPr>
          <p:cNvSpPr txBox="1">
            <a:spLocks/>
          </p:cNvSpPr>
          <p:nvPr/>
        </p:nvSpPr>
        <p:spPr>
          <a:xfrm>
            <a:off x="839787" y="1376362"/>
            <a:ext cx="10512425" cy="4836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39E38"/>
              </a:buClr>
              <a:buFont typeface="Wingdings" pitchFamily="2" charset="2"/>
              <a:buChar char="§"/>
            </a:pPr>
            <a:r>
              <a:rPr lang="de-DE" sz="1800">
                <a:latin typeface="Roboto" panose="02000000000000000000" pitchFamily="2" charset="0"/>
                <a:ea typeface="Roboto" panose="02000000000000000000" pitchFamily="2" charset="0"/>
              </a:rPr>
              <a:t>Keine sportlichen/körperlich anstrengenden Aktivitäten in der Mittagshitze </a:t>
            </a:r>
            <a:r>
              <a:rPr lang="de-DE" sz="1800">
                <a:latin typeface="Roboto" panose="02000000000000000000" pitchFamily="2" charset="0"/>
                <a:ea typeface="Roboto" panose="02000000000000000000" pitchFamily="2" charset="0"/>
                <a:sym typeface="Wingdings" pitchFamily="2" charset="2"/>
              </a:rPr>
              <a:t> Aktivitäten auf kühlere Morgen-/Abendstunden verlegen, mittags Siesta</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Treffen an kühlen Orten</a:t>
            </a:r>
          </a:p>
          <a:p>
            <a:pPr>
              <a:buClr>
                <a:srgbClr val="539E38"/>
              </a:buClr>
              <a:buFont typeface="Wingdings" pitchFamily="2" charset="2"/>
              <a:buChar char="§"/>
            </a:pPr>
            <a:r>
              <a:rPr lang="de-DE" sz="1800">
                <a:solidFill>
                  <a:srgbClr val="539E38"/>
                </a:solidFill>
                <a:latin typeface="Roboto" panose="02000000000000000000" pitchFamily="2" charset="0"/>
                <a:ea typeface="Roboto" panose="02000000000000000000" pitchFamily="2" charset="0"/>
                <a:sym typeface="Wingdings" pitchFamily="2" charset="2"/>
              </a:rPr>
              <a:t>Trink- und Ernährungsverhalten anpassen </a:t>
            </a:r>
            <a:r>
              <a:rPr lang="de-DE" sz="1800">
                <a:latin typeface="Roboto" panose="02000000000000000000" pitchFamily="2" charset="0"/>
                <a:ea typeface="Roboto" panose="02000000000000000000" pitchFamily="2" charset="0"/>
                <a:sym typeface="Wingdings" pitchFamily="2" charset="2"/>
              </a:rPr>
              <a:t>(keine eiskalten Getränke, möglichst ungesüßt)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Kopfbedeckung und Kleidung (weit, hell, leicht und atmungsaktiv)</a:t>
            </a:r>
          </a:p>
          <a:p>
            <a:pPr>
              <a:buClr>
                <a:srgbClr val="539E38"/>
              </a:buClr>
              <a:buFont typeface="Wingdings" pitchFamily="2" charset="2"/>
              <a:buChar char="§"/>
            </a:pPr>
            <a:r>
              <a:rPr lang="de-DE" sz="1800">
                <a:solidFill>
                  <a:srgbClr val="539E38"/>
                </a:solidFill>
                <a:latin typeface="Roboto" panose="02000000000000000000" pitchFamily="2" charset="0"/>
                <a:ea typeface="Roboto" panose="02000000000000000000" pitchFamily="2" charset="0"/>
                <a:sym typeface="Wingdings" pitchFamily="2" charset="2"/>
              </a:rPr>
              <a:t>Sonnenschutz</a:t>
            </a:r>
            <a:r>
              <a:rPr lang="de-DE" sz="1800">
                <a:latin typeface="Roboto" panose="02000000000000000000" pitchFamily="2" charset="0"/>
                <a:ea typeface="Roboto" panose="02000000000000000000" pitchFamily="2" charset="0"/>
                <a:sym typeface="Wingdings" pitchFamily="2" charset="2"/>
              </a:rPr>
              <a:t> (Sonnencreme, entsprechende Kleidung)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Körper ggf. zusätzlich kühlen (feuchte Arm-/Fußbäder oder feuchte Hüte/Kappen)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Aktionen in der Stadt meiden</a:t>
            </a:r>
          </a:p>
          <a:p>
            <a:pPr>
              <a:buClr>
                <a:srgbClr val="539E38"/>
              </a:buClr>
              <a:buFont typeface="Wingdings" pitchFamily="2" charset="2"/>
              <a:buChar char="§"/>
            </a:pPr>
            <a:r>
              <a:rPr lang="de-DE" sz="1800">
                <a:solidFill>
                  <a:srgbClr val="539E38"/>
                </a:solidFill>
                <a:latin typeface="Roboto" panose="02000000000000000000" pitchFamily="2" charset="0"/>
                <a:ea typeface="Roboto" panose="02000000000000000000" pitchFamily="2" charset="0"/>
                <a:sym typeface="Wingdings" pitchFamily="2" charset="2"/>
              </a:rPr>
              <a:t>App checken </a:t>
            </a:r>
            <a:r>
              <a:rPr lang="de-DE" sz="1800">
                <a:latin typeface="Roboto" panose="02000000000000000000" pitchFamily="2" charset="0"/>
                <a:ea typeface="Roboto" panose="02000000000000000000" pitchFamily="2" charset="0"/>
                <a:sym typeface="Wingdings" pitchFamily="2" charset="2"/>
              </a:rPr>
              <a:t>nach Ozon-Werten und UV-Strahlung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Feuer in der Natur/im Wald vermeiden während Trockenheit/Hitzewellen  erhöhte Waldbrandgefahr</a:t>
            </a:r>
            <a:endParaRPr lang="de-DE" sz="1800">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E7AB669E-B49C-B5C0-0D61-600C3686C6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287" y="362947"/>
            <a:ext cx="600339" cy="723600"/>
          </a:xfrm>
          <a:prstGeom prst="rect">
            <a:avLst/>
          </a:prstGeom>
        </p:spPr>
      </p:pic>
    </p:spTree>
    <p:extLst>
      <p:ext uri="{BB962C8B-B14F-4D97-AF65-F5344CB8AC3E}">
        <p14:creationId xmlns:p14="http://schemas.microsoft.com/office/powerpoint/2010/main" val="1173736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5800">
                <a:solidFill>
                  <a:schemeClr val="accent1"/>
                </a:solidFill>
                <a:latin typeface="Roboto" panose="02000000000000000000" pitchFamily="2" charset="0"/>
                <a:ea typeface="Roboto" panose="02000000000000000000" pitchFamily="2" charset="0"/>
              </a:rPr>
              <a:t>STADTGESTALTUNG</a:t>
            </a:r>
            <a:endParaRPr lang="de-DE">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75558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Himmel, Straße, draußen enthält.&#10;&#10;Automatisch generierte Beschreibung">
            <a:extLst>
              <a:ext uri="{FF2B5EF4-FFF2-40B4-BE49-F238E27FC236}">
                <a16:creationId xmlns:a16="http://schemas.microsoft.com/office/drawing/2014/main" id="{D6F3F5C3-AAD7-20FF-C81A-A47605026FB3}"/>
              </a:ext>
            </a:extLst>
          </p:cNvPr>
          <p:cNvPicPr>
            <a:picLocks noChangeAspect="1"/>
          </p:cNvPicPr>
          <p:nvPr/>
        </p:nvPicPr>
        <p:blipFill>
          <a:blip r:embed="rId3"/>
          <a:stretch>
            <a:fillRect/>
          </a:stretch>
        </p:blipFill>
        <p:spPr>
          <a:xfrm>
            <a:off x="662009" y="566057"/>
            <a:ext cx="10966144" cy="5675086"/>
          </a:xfrm>
          <a:prstGeom prst="rect">
            <a:avLst/>
          </a:prstGeom>
        </p:spPr>
      </p:pic>
      <p:pic>
        <p:nvPicPr>
          <p:cNvPr id="7" name="Grafik 6" descr="Ein Bild, das dunkel, Gemüse enthält.&#10;&#10;Automatisch generierte Beschreibung">
            <a:extLst>
              <a:ext uri="{FF2B5EF4-FFF2-40B4-BE49-F238E27FC236}">
                <a16:creationId xmlns:a16="http://schemas.microsoft.com/office/drawing/2014/main" id="{5CE1DB0C-FC45-0932-989A-4C2F54E689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9688" y="69052"/>
            <a:ext cx="720000" cy="694125"/>
          </a:xfrm>
          <a:prstGeom prst="rect">
            <a:avLst/>
          </a:prstGeom>
        </p:spPr>
      </p:pic>
      <p:pic>
        <p:nvPicPr>
          <p:cNvPr id="9" name="Grafik 8" descr="Ein Bild, das Pflanze enthält.&#10;&#10;Automatisch generierte Beschreibung">
            <a:extLst>
              <a:ext uri="{FF2B5EF4-FFF2-40B4-BE49-F238E27FC236}">
                <a16:creationId xmlns:a16="http://schemas.microsoft.com/office/drawing/2014/main" id="{9B93B713-B693-9F18-03BF-0DF5CD3963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7343" y="267512"/>
            <a:ext cx="720000" cy="694125"/>
          </a:xfrm>
          <a:prstGeom prst="rect">
            <a:avLst/>
          </a:prstGeom>
        </p:spPr>
      </p:pic>
      <p:pic>
        <p:nvPicPr>
          <p:cNvPr id="11" name="Grafik 10" descr="Ein Bild, das grün, dunkel, Pflanze, schließen enthält.&#10;&#10;Automatisch generierte Beschreibung">
            <a:extLst>
              <a:ext uri="{FF2B5EF4-FFF2-40B4-BE49-F238E27FC236}">
                <a16:creationId xmlns:a16="http://schemas.microsoft.com/office/drawing/2014/main" id="{63711506-B0E7-4F7C-CA72-EEAE3C5A07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70465" y="84600"/>
            <a:ext cx="720000" cy="694125"/>
          </a:xfrm>
          <a:prstGeom prst="rect">
            <a:avLst/>
          </a:prstGeom>
        </p:spPr>
      </p:pic>
      <p:pic>
        <p:nvPicPr>
          <p:cNvPr id="13" name="Grafik 12">
            <a:extLst>
              <a:ext uri="{FF2B5EF4-FFF2-40B4-BE49-F238E27FC236}">
                <a16:creationId xmlns:a16="http://schemas.microsoft.com/office/drawing/2014/main" id="{770C9DE5-7AB0-B57D-E37E-408B3B622C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1044" y="180272"/>
            <a:ext cx="720000" cy="694125"/>
          </a:xfrm>
          <a:prstGeom prst="rect">
            <a:avLst/>
          </a:prstGeom>
        </p:spPr>
      </p:pic>
      <p:pic>
        <p:nvPicPr>
          <p:cNvPr id="15" name="Grafik 14" descr="Ein Bild, das Regenschirm, dunkel, Sonnenuntergang, Outdoorobjekt enthält.&#10;&#10;Automatisch generierte Beschreibung">
            <a:extLst>
              <a:ext uri="{FF2B5EF4-FFF2-40B4-BE49-F238E27FC236}">
                <a16:creationId xmlns:a16="http://schemas.microsoft.com/office/drawing/2014/main" id="{754B1147-78B8-51F9-8A0D-85DBF4E4A4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84500" y="119693"/>
            <a:ext cx="720000" cy="694125"/>
          </a:xfrm>
          <a:prstGeom prst="rect">
            <a:avLst/>
          </a:prstGeom>
        </p:spPr>
      </p:pic>
      <p:pic>
        <p:nvPicPr>
          <p:cNvPr id="17" name="Grafik 16" descr="Ein Bild, das Regenschirm, dunkel, Outdoorobjekt enthält.&#10;&#10;Automatisch generierte Beschreibung">
            <a:extLst>
              <a:ext uri="{FF2B5EF4-FFF2-40B4-BE49-F238E27FC236}">
                <a16:creationId xmlns:a16="http://schemas.microsoft.com/office/drawing/2014/main" id="{B84D3CAA-C490-05B5-881F-657822011E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80338" y="218994"/>
            <a:ext cx="720000" cy="694125"/>
          </a:xfrm>
          <a:prstGeom prst="rect">
            <a:avLst/>
          </a:prstGeom>
        </p:spPr>
      </p:pic>
      <p:pic>
        <p:nvPicPr>
          <p:cNvPr id="3" name="Grafik 2">
            <a:extLst>
              <a:ext uri="{FF2B5EF4-FFF2-40B4-BE49-F238E27FC236}">
                <a16:creationId xmlns:a16="http://schemas.microsoft.com/office/drawing/2014/main" id="{237E0E1F-2C3F-5FE7-06B6-D40C6765A67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56673" y="180272"/>
            <a:ext cx="730088" cy="695105"/>
          </a:xfrm>
          <a:prstGeom prst="rect">
            <a:avLst/>
          </a:prstGeom>
        </p:spPr>
      </p:pic>
      <p:pic>
        <p:nvPicPr>
          <p:cNvPr id="6" name="Grafik 5" descr="Ein Bild, das weiß, gefliest enthält.&#10;&#10;Automatisch generierte Beschreibung">
            <a:extLst>
              <a:ext uri="{FF2B5EF4-FFF2-40B4-BE49-F238E27FC236}">
                <a16:creationId xmlns:a16="http://schemas.microsoft.com/office/drawing/2014/main" id="{8E7EFF47-C9F6-6209-4B92-6898AFA0E26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70914" y="119693"/>
            <a:ext cx="1491068" cy="781190"/>
          </a:xfrm>
          <a:prstGeom prst="rect">
            <a:avLst/>
          </a:prstGeom>
        </p:spPr>
      </p:pic>
      <p:pic>
        <p:nvPicPr>
          <p:cNvPr id="10" name="Grafik 9">
            <a:extLst>
              <a:ext uri="{FF2B5EF4-FFF2-40B4-BE49-F238E27FC236}">
                <a16:creationId xmlns:a16="http://schemas.microsoft.com/office/drawing/2014/main" id="{B583A435-5BC6-D0DD-F06B-6F036F7E7D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08046" y="319239"/>
            <a:ext cx="841583" cy="535194"/>
          </a:xfrm>
          <a:prstGeom prst="rect">
            <a:avLst/>
          </a:prstGeom>
        </p:spPr>
      </p:pic>
    </p:spTree>
    <p:extLst>
      <p:ext uri="{BB962C8B-B14F-4D97-AF65-F5344CB8AC3E}">
        <p14:creationId xmlns:p14="http://schemas.microsoft.com/office/powerpoint/2010/main" val="84520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EXPERIMENT</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5800">
                <a:solidFill>
                  <a:schemeClr val="accent1"/>
                </a:solidFill>
                <a:latin typeface="Roboto" panose="02000000000000000000" pitchFamily="2" charset="0"/>
                <a:ea typeface="Roboto" panose="02000000000000000000" pitchFamily="2" charset="0"/>
              </a:rPr>
              <a:t>AUSDEHNUNG VON FLÜSSIGKEITEN</a:t>
            </a:r>
            <a:endParaRPr lang="de-DE">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71866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59558" y="1775786"/>
            <a:ext cx="11867322" cy="4554000"/>
          </a:xfrm>
          <a:prstGeom prst="rect">
            <a:avLst/>
          </a:prstGeom>
          <a:solidFill>
            <a:srgbClr val="E8F3D6"/>
          </a:solidFill>
          <a:ln>
            <a:noFill/>
          </a:ln>
        </p:spPr>
        <p:txBody>
          <a:bodyPr wrap="square" lIns="91440" tIns="45720" rIns="91440" bIns="45720" rtlCol="0" anchor="ctr">
            <a:noAutofit/>
          </a:bodyPr>
          <a:lstStyle/>
          <a:p>
            <a:pPr algn="ctr"/>
            <a:r>
              <a:rPr lang="de-DE" sz="2000" dirty="0">
                <a:latin typeface="Roboto"/>
                <a:ea typeface="Roboto"/>
                <a:cs typeface="Roboto"/>
              </a:rPr>
              <a:t>Die </a:t>
            </a:r>
            <a:r>
              <a:rPr lang="de-DE" sz="2000" dirty="0" err="1">
                <a:latin typeface="Roboto"/>
                <a:ea typeface="Roboto"/>
                <a:cs typeface="Roboto"/>
              </a:rPr>
              <a:t>KlimaBildKiste</a:t>
            </a:r>
            <a:r>
              <a:rPr lang="de-DE" sz="2000" dirty="0">
                <a:latin typeface="Roboto"/>
                <a:ea typeface="Roboto"/>
                <a:cs typeface="Roboto"/>
              </a:rPr>
              <a:t> vereint das Wissenshandbuch mit dem Methodenhandbuch. Hier sind alle Utensilien für die Spiele enthalten. Auch die beiden Handbücher findest du dort. Mit der </a:t>
            </a:r>
            <a:r>
              <a:rPr lang="de-DE" sz="2000" dirty="0" err="1">
                <a:latin typeface="Roboto"/>
                <a:ea typeface="Roboto"/>
                <a:cs typeface="Roboto"/>
              </a:rPr>
              <a:t>KlimaBildKiste</a:t>
            </a:r>
            <a:r>
              <a:rPr lang="de-DE" sz="2000" dirty="0">
                <a:latin typeface="Roboto"/>
                <a:ea typeface="Roboto"/>
                <a:cs typeface="Roboto"/>
              </a:rPr>
              <a:t> kannst du also sofort loslegen und die Welt des Klimawandels und der Gesundheit abtauchen.</a:t>
            </a:r>
          </a:p>
          <a:p>
            <a:pPr algn="ctr"/>
            <a:endParaRPr lang="de-DE" sz="2000">
              <a:latin typeface="Roboto"/>
              <a:ea typeface="Roboto"/>
              <a:cs typeface="Roboto"/>
            </a:endParaRPr>
          </a:p>
          <a:p>
            <a:pPr algn="ctr"/>
            <a:r>
              <a:rPr lang="de-DE" sz="2000" dirty="0">
                <a:latin typeface="Roboto"/>
                <a:ea typeface="Roboto"/>
                <a:cs typeface="Roboto"/>
              </a:rPr>
              <a:t>Die Kiste kannst du in folgenden Jugendbildungsstätten in Bayern gegen eine Leihgebühr von 20€ ausleihen: </a:t>
            </a:r>
            <a:r>
              <a:rPr lang="de-DE" sz="2000" dirty="0">
                <a:latin typeface="Roboto"/>
                <a:ea typeface="+mn-lt"/>
                <a:cs typeface="+mn-lt"/>
                <a:hlinkClick r:id="rId4"/>
              </a:rPr>
              <a:t>Jugendbildungsstätten</a:t>
            </a:r>
            <a:r>
              <a:rPr lang="de-DE" sz="2000" dirty="0">
                <a:latin typeface="Roboto"/>
                <a:ea typeface="Roboto"/>
                <a:cs typeface="Roboto"/>
              </a:rPr>
              <a:t> </a:t>
            </a:r>
            <a:r>
              <a:rPr lang="de-DE" sz="1050" dirty="0">
                <a:latin typeface="Roboto"/>
                <a:ea typeface="Roboto"/>
                <a:cs typeface="Roboto"/>
              </a:rPr>
              <a:t>(außer Gauting, Schliersee und Würzburg)</a:t>
            </a:r>
          </a:p>
        </p:txBody>
      </p:sp>
      <p:sp>
        <p:nvSpPr>
          <p:cNvPr id="2" name="Textfeld 1">
            <a:extLst>
              <a:ext uri="{FF2B5EF4-FFF2-40B4-BE49-F238E27FC236}">
                <a16:creationId xmlns:a16="http://schemas.microsoft.com/office/drawing/2014/main" id="{79A1EACB-2031-2E1B-46CF-B52EA2880FD5}"/>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Die </a:t>
            </a:r>
            <a:r>
              <a:rPr lang="de-DE" sz="3500" err="1">
                <a:solidFill>
                  <a:schemeClr val="accent1"/>
                </a:solidFill>
                <a:latin typeface="Roboto" panose="02000000000000000000" pitchFamily="2" charset="0"/>
                <a:ea typeface="Roboto" panose="02000000000000000000" pitchFamily="2" charset="0"/>
              </a:rPr>
              <a:t>KlimaBildKiste</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2628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HITZE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4823126" cy="428470"/>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KLIMABERICHTE: IPCC &amp; BUND</a:t>
            </a:r>
          </a:p>
        </p:txBody>
      </p:sp>
      <p:sp>
        <p:nvSpPr>
          <p:cNvPr id="13" name="Inhaltsplatzhalter 2">
            <a:extLst>
              <a:ext uri="{FF2B5EF4-FFF2-40B4-BE49-F238E27FC236}">
                <a16:creationId xmlns:a16="http://schemas.microsoft.com/office/drawing/2014/main" id="{278E33CA-ECA6-FE02-DDB8-F88FF2983434}"/>
              </a:ext>
            </a:extLst>
          </p:cNvPr>
          <p:cNvSpPr txBox="1">
            <a:spLocks/>
          </p:cNvSpPr>
          <p:nvPr/>
        </p:nvSpPr>
        <p:spPr>
          <a:xfrm>
            <a:off x="818910" y="2535752"/>
            <a:ext cx="10512424" cy="3277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Folgen der Erderwärmung für</a:t>
            </a:r>
          </a:p>
          <a:p>
            <a:pPr marL="0" indent="0">
              <a:buFont typeface="Arial" panose="020B0604020202020204" pitchFamily="34" charset="0"/>
              <a:buNone/>
            </a:pPr>
            <a:endParaRPr lang="de-DE" sz="500" b="1">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Gesundheit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Natürliche Lebensgrundlagen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Ernährungssicherheit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Wasserversorgung</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Ernährungssicherheit</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Wirtschaftswachstum</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Menschliche Sicherheit</a:t>
            </a:r>
          </a:p>
        </p:txBody>
      </p:sp>
      <p:cxnSp>
        <p:nvCxnSpPr>
          <p:cNvPr id="17" name="Gerade Verbindung 16">
            <a:extLst>
              <a:ext uri="{FF2B5EF4-FFF2-40B4-BE49-F238E27FC236}">
                <a16:creationId xmlns:a16="http://schemas.microsoft.com/office/drawing/2014/main" id="{BF7A07CD-7EDD-4927-3117-AF76652A6E60}"/>
              </a:ext>
            </a:extLst>
          </p:cNvPr>
          <p:cNvCxnSpPr/>
          <p:nvPr/>
        </p:nvCxnSpPr>
        <p:spPr>
          <a:xfrm>
            <a:off x="839788" y="2885147"/>
            <a:ext cx="521970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E3F4B757-69DF-1417-9203-7127C7B33653}"/>
              </a:ext>
            </a:extLst>
          </p:cNvPr>
          <p:cNvGrpSpPr/>
          <p:nvPr/>
        </p:nvGrpSpPr>
        <p:grpSpPr>
          <a:xfrm>
            <a:off x="876548" y="1479069"/>
            <a:ext cx="10512424" cy="768072"/>
            <a:chOff x="874576" y="1916832"/>
            <a:chExt cx="10442712" cy="864096"/>
          </a:xfrm>
          <a:solidFill>
            <a:srgbClr val="DAEFD3"/>
          </a:solidFill>
        </p:grpSpPr>
        <p:sp>
          <p:nvSpPr>
            <p:cNvPr id="11" name="Abgerundetes Rechteck 10">
              <a:extLst>
                <a:ext uri="{FF2B5EF4-FFF2-40B4-BE49-F238E27FC236}">
                  <a16:creationId xmlns:a16="http://schemas.microsoft.com/office/drawing/2014/main" id="{69011B0B-3FB7-E99E-43C1-812391681664}"/>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2" name="Textfeld 11">
              <a:extLst>
                <a:ext uri="{FF2B5EF4-FFF2-40B4-BE49-F238E27FC236}">
                  <a16:creationId xmlns:a16="http://schemas.microsoft.com/office/drawing/2014/main" id="{579D8DF9-06F7-EF07-BD97-A0DB5C5A33AD}"/>
                </a:ext>
              </a:extLst>
            </p:cNvPr>
            <p:cNvSpPr txBox="1"/>
            <p:nvPr/>
          </p:nvSpPr>
          <p:spPr>
            <a:xfrm>
              <a:off x="1102495" y="1986614"/>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„Menschliche Aktivitäten haben etwa 1,0 Grad globale Erwärmung gegenüber vorindustriellem Niveau verursacht“</a:t>
              </a:r>
            </a:p>
          </p:txBody>
        </p:sp>
      </p:grpSp>
      <p:grpSp>
        <p:nvGrpSpPr>
          <p:cNvPr id="14" name="Gruppieren 13">
            <a:extLst>
              <a:ext uri="{FF2B5EF4-FFF2-40B4-BE49-F238E27FC236}">
                <a16:creationId xmlns:a16="http://schemas.microsoft.com/office/drawing/2014/main" id="{599AA55B-B550-B8CC-86B9-A735E61744F1}"/>
              </a:ext>
            </a:extLst>
          </p:cNvPr>
          <p:cNvGrpSpPr/>
          <p:nvPr/>
        </p:nvGrpSpPr>
        <p:grpSpPr>
          <a:xfrm>
            <a:off x="6096000" y="2984487"/>
            <a:ext cx="5235334" cy="2394444"/>
            <a:chOff x="874576" y="1916832"/>
            <a:chExt cx="10442712" cy="864096"/>
          </a:xfrm>
          <a:solidFill>
            <a:srgbClr val="DAEFD3"/>
          </a:solidFill>
        </p:grpSpPr>
        <p:sp>
          <p:nvSpPr>
            <p:cNvPr id="15" name="Abgerundetes Rechteck 14">
              <a:extLst>
                <a:ext uri="{FF2B5EF4-FFF2-40B4-BE49-F238E27FC236}">
                  <a16:creationId xmlns:a16="http://schemas.microsoft.com/office/drawing/2014/main" id="{F06C9ABD-76F0-FADF-488F-14F7C1EB5F49}"/>
                </a:ext>
              </a:extLst>
            </p:cNvPr>
            <p:cNvSpPr/>
            <p:nvPr/>
          </p:nvSpPr>
          <p:spPr>
            <a:xfrm>
              <a:off x="874576" y="1916832"/>
              <a:ext cx="10442712" cy="8640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6" name="Textfeld 15">
              <a:extLst>
                <a:ext uri="{FF2B5EF4-FFF2-40B4-BE49-F238E27FC236}">
                  <a16:creationId xmlns:a16="http://schemas.microsoft.com/office/drawing/2014/main" id="{B36F2925-1242-9378-1B62-1F9513B9F68B}"/>
                </a:ext>
              </a:extLst>
            </p:cNvPr>
            <p:cNvSpPr txBox="1"/>
            <p:nvPr/>
          </p:nvSpPr>
          <p:spPr>
            <a:xfrm>
              <a:off x="1102495" y="1986614"/>
              <a:ext cx="9913842" cy="727135"/>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„Die globale Erwärmung erreicht 1,5 Grad wahrscheinlich zwischen 2030 und 2052, wenn sie mit der aktuellen Geschwindigkeit weiter zunimmt.“</a:t>
              </a:r>
            </a:p>
          </p:txBody>
        </p:sp>
      </p:grpSp>
      <p:sp>
        <p:nvSpPr>
          <p:cNvPr id="2" name="Rechteck 1">
            <a:extLst>
              <a:ext uri="{FF2B5EF4-FFF2-40B4-BE49-F238E27FC236}">
                <a16:creationId xmlns:a16="http://schemas.microsoft.com/office/drawing/2014/main" id="{E42C6685-D686-2701-3FEE-694E1F68B94D}"/>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45150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HITZE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314280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1,5 °C versus 2 °C</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22" name="Inhaltsplatzhalter 2">
            <a:extLst>
              <a:ext uri="{FF2B5EF4-FFF2-40B4-BE49-F238E27FC236}">
                <a16:creationId xmlns:a16="http://schemas.microsoft.com/office/drawing/2014/main" id="{5DA3E43B-121E-F72E-8640-B5692E4089B6}"/>
              </a:ext>
            </a:extLst>
          </p:cNvPr>
          <p:cNvSpPr txBox="1">
            <a:spLocks/>
          </p:cNvSpPr>
          <p:nvPr/>
        </p:nvSpPr>
        <p:spPr>
          <a:xfrm>
            <a:off x="3300762" y="5990029"/>
            <a:ext cx="8204584" cy="257369"/>
          </a:xfrm>
          <a:prstGeom prst="rect">
            <a:avLst/>
          </a:prstGeom>
        </p:spPr>
        <p:txBody>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100">
                <a:solidFill>
                  <a:schemeClr val="tx2"/>
                </a:solidFill>
                <a:latin typeface="Roboto" panose="02000000000000000000" pitchFamily="2" charset="0"/>
                <a:ea typeface="Roboto" panose="02000000000000000000" pitchFamily="2" charset="0"/>
              </a:rPr>
              <a:t>https://www.klimafakten.de/sites/default/files/downloads/klimafakten1komma5gradvs2grad.pdf (letzter Aufruf: 07.05..2022)</a:t>
            </a:r>
          </a:p>
        </p:txBody>
      </p:sp>
      <p:pic>
        <p:nvPicPr>
          <p:cNvPr id="8" name="Grafik 7" descr="Ein Bild, das Lotion, Zeichnung enthält.&#10;&#10;Automatisch generierte Beschreibung">
            <a:extLst>
              <a:ext uri="{FF2B5EF4-FFF2-40B4-BE49-F238E27FC236}">
                <a16:creationId xmlns:a16="http://schemas.microsoft.com/office/drawing/2014/main" id="{F693934A-95FF-3683-1E7C-A8DC114C74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43844" y="1013870"/>
            <a:ext cx="8904312" cy="5008676"/>
          </a:xfrm>
          <a:prstGeom prst="rect">
            <a:avLst/>
          </a:prstGeom>
          <a:noFill/>
        </p:spPr>
      </p:pic>
    </p:spTree>
    <p:extLst>
      <p:ext uri="{BB962C8B-B14F-4D97-AF65-F5344CB8AC3E}">
        <p14:creationId xmlns:p14="http://schemas.microsoft.com/office/powerpoint/2010/main" val="3694962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smtClean="0"/>
              <a:t>82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ZUSAMMENHANG KLIMAWANDEL UND HITZE</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314280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1,5 °C versus 2 °C</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sp>
        <p:nvSpPr>
          <p:cNvPr id="22" name="Inhaltsplatzhalter 2">
            <a:extLst>
              <a:ext uri="{FF2B5EF4-FFF2-40B4-BE49-F238E27FC236}">
                <a16:creationId xmlns:a16="http://schemas.microsoft.com/office/drawing/2014/main" id="{5DA3E43B-121E-F72E-8640-B5692E4089B6}"/>
              </a:ext>
            </a:extLst>
          </p:cNvPr>
          <p:cNvSpPr txBox="1">
            <a:spLocks/>
          </p:cNvSpPr>
          <p:nvPr/>
        </p:nvSpPr>
        <p:spPr>
          <a:xfrm>
            <a:off x="9879980" y="5040347"/>
            <a:ext cx="1470324" cy="1405053"/>
          </a:xfrm>
          <a:prstGeom prst="rect">
            <a:avLst/>
          </a:prstGeom>
        </p:spPr>
        <p:txBody>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100">
                <a:solidFill>
                  <a:schemeClr val="tx2"/>
                </a:solidFill>
                <a:latin typeface="Roboto" panose="02000000000000000000" pitchFamily="2" charset="0"/>
                <a:ea typeface="Roboto" panose="02000000000000000000" pitchFamily="2" charset="0"/>
              </a:rPr>
              <a:t>https://</a:t>
            </a:r>
            <a:r>
              <a:rPr lang="de-DE" sz="1100" err="1">
                <a:solidFill>
                  <a:schemeClr val="tx2"/>
                </a:solidFill>
                <a:latin typeface="Roboto" panose="02000000000000000000" pitchFamily="2" charset="0"/>
                <a:ea typeface="Roboto" panose="02000000000000000000" pitchFamily="2" charset="0"/>
              </a:rPr>
              <a:t>www.klimafakten.de</a:t>
            </a:r>
            <a:r>
              <a:rPr lang="de-DE" sz="1100">
                <a:solidFill>
                  <a:schemeClr val="tx2"/>
                </a:solidFill>
                <a:latin typeface="Roboto" panose="02000000000000000000" pitchFamily="2" charset="0"/>
                <a:ea typeface="Roboto" panose="02000000000000000000" pitchFamily="2" charset="0"/>
              </a:rPr>
              <a:t>/</a:t>
            </a:r>
            <a:r>
              <a:rPr lang="de-DE" sz="1100" err="1">
                <a:solidFill>
                  <a:schemeClr val="tx2"/>
                </a:solidFill>
                <a:latin typeface="Roboto" panose="02000000000000000000" pitchFamily="2" charset="0"/>
                <a:ea typeface="Roboto" panose="02000000000000000000" pitchFamily="2" charset="0"/>
              </a:rPr>
              <a:t>sites</a:t>
            </a:r>
            <a:r>
              <a:rPr lang="de-DE" sz="1100">
                <a:solidFill>
                  <a:schemeClr val="tx2"/>
                </a:solidFill>
                <a:latin typeface="Roboto" panose="02000000000000000000" pitchFamily="2" charset="0"/>
                <a:ea typeface="Roboto" panose="02000000000000000000" pitchFamily="2" charset="0"/>
              </a:rPr>
              <a:t>/</a:t>
            </a:r>
            <a:r>
              <a:rPr lang="de-DE" sz="1100" err="1">
                <a:solidFill>
                  <a:schemeClr val="tx2"/>
                </a:solidFill>
                <a:latin typeface="Roboto" panose="02000000000000000000" pitchFamily="2" charset="0"/>
                <a:ea typeface="Roboto" panose="02000000000000000000" pitchFamily="2" charset="0"/>
              </a:rPr>
              <a:t>default</a:t>
            </a:r>
            <a:r>
              <a:rPr lang="de-DE" sz="1100">
                <a:solidFill>
                  <a:schemeClr val="tx2"/>
                </a:solidFill>
                <a:latin typeface="Roboto" panose="02000000000000000000" pitchFamily="2" charset="0"/>
                <a:ea typeface="Roboto" panose="02000000000000000000" pitchFamily="2" charset="0"/>
              </a:rPr>
              <a:t>/</a:t>
            </a:r>
            <a:r>
              <a:rPr lang="de-DE" sz="1100" err="1">
                <a:solidFill>
                  <a:schemeClr val="tx2"/>
                </a:solidFill>
                <a:latin typeface="Roboto" panose="02000000000000000000" pitchFamily="2" charset="0"/>
                <a:ea typeface="Roboto" panose="02000000000000000000" pitchFamily="2" charset="0"/>
              </a:rPr>
              <a:t>files</a:t>
            </a:r>
            <a:r>
              <a:rPr lang="de-DE" sz="1100">
                <a:solidFill>
                  <a:schemeClr val="tx2"/>
                </a:solidFill>
                <a:latin typeface="Roboto" panose="02000000000000000000" pitchFamily="2" charset="0"/>
                <a:ea typeface="Roboto" panose="02000000000000000000" pitchFamily="2" charset="0"/>
              </a:rPr>
              <a:t>/</a:t>
            </a:r>
            <a:r>
              <a:rPr lang="de-DE" sz="1100" err="1">
                <a:solidFill>
                  <a:schemeClr val="tx2"/>
                </a:solidFill>
                <a:latin typeface="Roboto" panose="02000000000000000000" pitchFamily="2" charset="0"/>
                <a:ea typeface="Roboto" panose="02000000000000000000" pitchFamily="2" charset="0"/>
              </a:rPr>
              <a:t>downloads</a:t>
            </a:r>
            <a:r>
              <a:rPr lang="de-DE" sz="1100">
                <a:solidFill>
                  <a:schemeClr val="tx2"/>
                </a:solidFill>
                <a:latin typeface="Roboto" panose="02000000000000000000" pitchFamily="2" charset="0"/>
                <a:ea typeface="Roboto" panose="02000000000000000000" pitchFamily="2" charset="0"/>
              </a:rPr>
              <a:t>/klimafakten1komma5gradvs2grad.pdf (letzter Aufruf: 07.05..2022)</a:t>
            </a:r>
          </a:p>
        </p:txBody>
      </p:sp>
      <p:pic>
        <p:nvPicPr>
          <p:cNvPr id="7" name="Grafik 6">
            <a:extLst>
              <a:ext uri="{FF2B5EF4-FFF2-40B4-BE49-F238E27FC236}">
                <a16:creationId xmlns:a16="http://schemas.microsoft.com/office/drawing/2014/main" id="{2CE8E33C-E71F-0808-4E66-A255F3C2104D}"/>
              </a:ext>
            </a:extLst>
          </p:cNvPr>
          <p:cNvPicPr>
            <a:picLocks noChangeAspect="1"/>
          </p:cNvPicPr>
          <p:nvPr/>
        </p:nvPicPr>
        <p:blipFill>
          <a:blip r:embed="rId3"/>
          <a:stretch>
            <a:fillRect/>
          </a:stretch>
        </p:blipFill>
        <p:spPr>
          <a:xfrm>
            <a:off x="2424228" y="936707"/>
            <a:ext cx="6290449" cy="5441238"/>
          </a:xfrm>
          <a:prstGeom prst="rect">
            <a:avLst/>
          </a:prstGeom>
          <a:noFill/>
        </p:spPr>
      </p:pic>
      <p:sp>
        <p:nvSpPr>
          <p:cNvPr id="2" name="Rechteck 1">
            <a:extLst>
              <a:ext uri="{FF2B5EF4-FFF2-40B4-BE49-F238E27FC236}">
                <a16:creationId xmlns:a16="http://schemas.microsoft.com/office/drawing/2014/main" id="{C6DEB473-363D-3684-AF00-332CD335BA11}"/>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77229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HITZE IN DEUTSCHLAND</a:t>
            </a:r>
          </a:p>
        </p:txBody>
      </p:sp>
      <p:sp>
        <p:nvSpPr>
          <p:cNvPr id="14" name="Textfeld 13">
            <a:extLst>
              <a:ext uri="{FF2B5EF4-FFF2-40B4-BE49-F238E27FC236}">
                <a16:creationId xmlns:a16="http://schemas.microsoft.com/office/drawing/2014/main" id="{32B1ACD6-5328-C5C7-B4DB-12C3EB3884EC}"/>
              </a:ext>
            </a:extLst>
          </p:cNvPr>
          <p:cNvSpPr txBox="1"/>
          <p:nvPr/>
        </p:nvSpPr>
        <p:spPr>
          <a:xfrm>
            <a:off x="10461594" y="5175291"/>
            <a:ext cx="890619" cy="1277273"/>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Quelle: Ed Hawkins. </a:t>
            </a:r>
            <a:r>
              <a:rPr lang="de-DE" sz="1100">
                <a:solidFill>
                  <a:schemeClr val="tx2"/>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https://showyourstripes.info/l/europe/germany/all.</a:t>
            </a:r>
            <a:endParaRPr lang="de-DE" sz="1100">
              <a:solidFill>
                <a:schemeClr val="tx2"/>
              </a:solidFill>
              <a:latin typeface="Roboto" panose="02000000000000000000" pitchFamily="2" charset="0"/>
              <a:ea typeface="Roboto" panose="02000000000000000000" pitchFamily="2" charset="0"/>
            </a:endParaRPr>
          </a:p>
        </p:txBody>
      </p:sp>
      <p:sp>
        <p:nvSpPr>
          <p:cNvPr id="18" name="Titel 1">
            <a:extLst>
              <a:ext uri="{FF2B5EF4-FFF2-40B4-BE49-F238E27FC236}">
                <a16:creationId xmlns:a16="http://schemas.microsoft.com/office/drawing/2014/main" id="{28AD3AC3-3066-4DD5-C15C-2E9EB69DA98A}"/>
              </a:ext>
            </a:extLst>
          </p:cNvPr>
          <p:cNvSpPr txBox="1">
            <a:spLocks/>
          </p:cNvSpPr>
          <p:nvPr/>
        </p:nvSpPr>
        <p:spPr bwMode="gray">
          <a:xfrm>
            <a:off x="841693" y="441324"/>
            <a:ext cx="7097975" cy="429503"/>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DER KLIMAWANDEL ALS STRICHCODE: 1881-2021</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9" name="Grafik 8">
            <a:extLst>
              <a:ext uri="{FF2B5EF4-FFF2-40B4-BE49-F238E27FC236}">
                <a16:creationId xmlns:a16="http://schemas.microsoft.com/office/drawing/2014/main" id="{B11DE3FF-1E51-71D6-25F5-A2E8500D27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788" y="961795"/>
            <a:ext cx="9621806" cy="5410276"/>
          </a:xfrm>
          <a:prstGeom prst="rect">
            <a:avLst/>
          </a:prstGeom>
        </p:spPr>
      </p:pic>
      <p:sp>
        <p:nvSpPr>
          <p:cNvPr id="2" name="Rechteck 1">
            <a:extLst>
              <a:ext uri="{FF2B5EF4-FFF2-40B4-BE49-F238E27FC236}">
                <a16:creationId xmlns:a16="http://schemas.microsoft.com/office/drawing/2014/main" id="{1C8C9C3B-58C4-D5E4-E108-EB419D8C4B9C}"/>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017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84</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HITZE IN DEUTSCHLAND</a:t>
            </a:r>
          </a:p>
        </p:txBody>
      </p:sp>
      <p:sp>
        <p:nvSpPr>
          <p:cNvPr id="14" name="Textfeld 13">
            <a:extLst>
              <a:ext uri="{FF2B5EF4-FFF2-40B4-BE49-F238E27FC236}">
                <a16:creationId xmlns:a16="http://schemas.microsoft.com/office/drawing/2014/main" id="{32B1ACD6-5328-C5C7-B4DB-12C3EB3884EC}"/>
              </a:ext>
            </a:extLst>
          </p:cNvPr>
          <p:cNvSpPr txBox="1"/>
          <p:nvPr/>
        </p:nvSpPr>
        <p:spPr>
          <a:xfrm>
            <a:off x="8969841" y="5517813"/>
            <a:ext cx="2382372" cy="938719"/>
          </a:xfrm>
          <a:prstGeom prst="rect">
            <a:avLst/>
          </a:prstGeom>
          <a:noFill/>
        </p:spPr>
        <p:txBody>
          <a:bodyPr wrap="square" rtlCol="0">
            <a:spAutoFit/>
          </a:bodyPr>
          <a:lstStyle/>
          <a:p>
            <a:r>
              <a:rPr lang="de-DE" sz="1100">
                <a:solidFill>
                  <a:schemeClr val="tx2"/>
                </a:solidFill>
                <a:latin typeface="Roboto" panose="02000000000000000000" pitchFamily="2" charset="0"/>
                <a:ea typeface="Roboto" panose="02000000000000000000" pitchFamily="2" charset="0"/>
              </a:rPr>
              <a:t>Quelle: Räumliche Darstellung der Temperaturanomalie für Deutschland zwischen 1881 und 2018 (Basis ist der Datensatz des DWD)</a:t>
            </a:r>
          </a:p>
        </p:txBody>
      </p:sp>
      <p:sp>
        <p:nvSpPr>
          <p:cNvPr id="18" name="Titel 1">
            <a:extLst>
              <a:ext uri="{FF2B5EF4-FFF2-40B4-BE49-F238E27FC236}">
                <a16:creationId xmlns:a16="http://schemas.microsoft.com/office/drawing/2014/main" id="{28AD3AC3-3066-4DD5-C15C-2E9EB69DA98A}"/>
              </a:ext>
            </a:extLst>
          </p:cNvPr>
          <p:cNvSpPr txBox="1">
            <a:spLocks/>
          </p:cNvSpPr>
          <p:nvPr/>
        </p:nvSpPr>
        <p:spPr bwMode="gray">
          <a:xfrm>
            <a:off x="841693" y="441324"/>
            <a:ext cx="7097975" cy="429503"/>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HITZE UND HITZEWELLEN IN DEUTSCHLAND</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pic>
        <p:nvPicPr>
          <p:cNvPr id="7" name="Grafik 6">
            <a:extLst>
              <a:ext uri="{FF2B5EF4-FFF2-40B4-BE49-F238E27FC236}">
                <a16:creationId xmlns:a16="http://schemas.microsoft.com/office/drawing/2014/main" id="{DC123D9C-1A47-AF58-1500-259B6D24E6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6472" y="870827"/>
            <a:ext cx="6353369" cy="5456265"/>
          </a:xfrm>
          <a:prstGeom prst="rect">
            <a:avLst/>
          </a:prstGeom>
        </p:spPr>
      </p:pic>
      <p:sp>
        <p:nvSpPr>
          <p:cNvPr id="2" name="Rechteck 1">
            <a:extLst>
              <a:ext uri="{FF2B5EF4-FFF2-40B4-BE49-F238E27FC236}">
                <a16:creationId xmlns:a16="http://schemas.microsoft.com/office/drawing/2014/main" id="{6A245745-F625-D07A-1659-383198A40A14}"/>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85463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85</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HITZE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1847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FOLGEN DER ERDERWÄRMUNG IN DEUTSCHLAND</a:t>
            </a:r>
          </a:p>
        </p:txBody>
      </p:sp>
      <p:pic>
        <p:nvPicPr>
          <p:cNvPr id="14" name="Grafik 13">
            <a:extLst>
              <a:ext uri="{FF2B5EF4-FFF2-40B4-BE49-F238E27FC236}">
                <a16:creationId xmlns:a16="http://schemas.microsoft.com/office/drawing/2014/main" id="{A54CBA25-593A-82EB-8181-0F79A30693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15383" y="890831"/>
            <a:ext cx="8561234" cy="5509973"/>
          </a:xfrm>
          <a:prstGeom prst="rect">
            <a:avLst/>
          </a:prstGeom>
          <a:noFill/>
        </p:spPr>
      </p:pic>
      <p:sp>
        <p:nvSpPr>
          <p:cNvPr id="2" name="Rechteck 1">
            <a:extLst>
              <a:ext uri="{FF2B5EF4-FFF2-40B4-BE49-F238E27FC236}">
                <a16:creationId xmlns:a16="http://schemas.microsoft.com/office/drawing/2014/main" id="{943776BE-DD72-752D-0894-96444564021A}"/>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5759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86</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HITZE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1847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GEFAHR FÜR MENSCH UND UMWELT</a:t>
            </a:r>
          </a:p>
        </p:txBody>
      </p:sp>
      <p:sp>
        <p:nvSpPr>
          <p:cNvPr id="23" name="Inhaltsplatzhalter 9">
            <a:extLst>
              <a:ext uri="{FF2B5EF4-FFF2-40B4-BE49-F238E27FC236}">
                <a16:creationId xmlns:a16="http://schemas.microsoft.com/office/drawing/2014/main" id="{47DFFAE5-6A14-04ED-21CA-DAF4BE66FD0D}"/>
              </a:ext>
            </a:extLst>
          </p:cNvPr>
          <p:cNvSpPr txBox="1">
            <a:spLocks/>
          </p:cNvSpPr>
          <p:nvPr/>
        </p:nvSpPr>
        <p:spPr bwMode="gray">
          <a:xfrm>
            <a:off x="853154" y="3630347"/>
            <a:ext cx="5472248" cy="2747598"/>
          </a:xfrm>
          <a:prstGeom prst="rect">
            <a:avLst/>
          </a:prstGeom>
        </p:spPr>
        <p:txBody>
          <a:bodyPr vert="horz" lIns="0" tIns="0" rIns="0" bIns="0" rtlCol="0" anchor="t" anchorCtr="0">
            <a:noAutofit/>
          </a:bodyPr>
          <a:lstStyle>
            <a:lvl1pPr marL="176213" indent="-176213" algn="l" defTabSz="914400" rtl="0" eaLnBrk="1" latinLnBrk="0" hangingPunct="1">
              <a:lnSpc>
                <a:spcPct val="110000"/>
              </a:lnSpc>
              <a:spcBef>
                <a:spcPts val="0"/>
              </a:spcBef>
              <a:spcAft>
                <a:spcPts val="80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358775"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2pPr>
            <a:lvl3pPr marL="534988"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3pPr>
            <a:lvl4pPr marL="717550" indent="-18256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4pPr>
            <a:lvl5pPr marL="893763" indent="-176213" algn="l" defTabSz="914400" rtl="0" eaLnBrk="1" latinLnBrk="0" hangingPunct="1">
              <a:lnSpc>
                <a:spcPct val="110000"/>
              </a:lnSpc>
              <a:spcBef>
                <a:spcPts val="0"/>
              </a:spcBef>
              <a:spcAft>
                <a:spcPts val="800"/>
              </a:spcAft>
              <a:buClr>
                <a:schemeClr val="accent4"/>
              </a:buClr>
              <a:buFont typeface="Wingdings" panose="05000000000000000000" pitchFamily="2"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a:solidFill>
                  <a:srgbClr val="539E38"/>
                </a:solidFill>
                <a:latin typeface="Roboto" panose="02000000000000000000" pitchFamily="2" charset="0"/>
                <a:ea typeface="Roboto" panose="02000000000000000000" pitchFamily="2" charset="0"/>
              </a:rPr>
              <a:t>Folgen</a:t>
            </a:r>
          </a:p>
          <a:p>
            <a:pPr marL="0" indent="0">
              <a:buFont typeface="Wingdings" panose="05000000000000000000" pitchFamily="2" charset="2"/>
              <a:buNone/>
            </a:pPr>
            <a:endParaRPr lang="de-DE" sz="500">
              <a:solidFill>
                <a:srgbClr val="539E38"/>
              </a:solidFill>
              <a:latin typeface="Roboto" panose="02000000000000000000" pitchFamily="2" charset="0"/>
              <a:ea typeface="Roboto" panose="02000000000000000000" pitchFamily="2" charset="0"/>
            </a:endParaRP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Landwirtschaftliche Ernteeinbußen</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Waldbrand- und Flächenbrandgefahr</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Niedrigwasser in Flüssen</a:t>
            </a:r>
          </a:p>
          <a:p>
            <a:pPr marL="323850" indent="-220663">
              <a:lnSpc>
                <a:spcPct val="90000"/>
              </a:lnSpc>
              <a:spcBef>
                <a:spcPts val="1000"/>
              </a:spcBef>
              <a:buClr>
                <a:srgbClr val="539E38"/>
              </a:buClr>
            </a:pPr>
            <a:r>
              <a:rPr lang="de-DE" sz="1800">
                <a:latin typeface="Roboto" panose="02000000000000000000" pitchFamily="2" charset="0"/>
                <a:ea typeface="Roboto" panose="02000000000000000000" pitchFamily="2" charset="0"/>
              </a:rPr>
              <a:t>Trockener Boden nimmt Wasser umso schlechter auf </a:t>
            </a:r>
            <a:r>
              <a:rPr lang="de-DE" sz="1800">
                <a:latin typeface="Roboto" panose="02000000000000000000" pitchFamily="2" charset="0"/>
                <a:ea typeface="Roboto" panose="02000000000000000000" pitchFamily="2" charset="0"/>
                <a:sym typeface="Wingdings" pitchFamily="2" charset="2"/>
              </a:rPr>
              <a:t> Hochwassergefahr bei Starkregen</a:t>
            </a:r>
            <a:endParaRPr lang="de-DE" sz="1800">
              <a:latin typeface="Roboto" panose="02000000000000000000" pitchFamily="2" charset="0"/>
              <a:ea typeface="Roboto" panose="02000000000000000000" pitchFamily="2" charset="0"/>
            </a:endParaRPr>
          </a:p>
          <a:p>
            <a:endParaRPr lang="de-DE" sz="1800">
              <a:latin typeface="Roboto" panose="02000000000000000000" pitchFamily="2" charset="0"/>
              <a:ea typeface="Roboto" panose="02000000000000000000" pitchFamily="2" charset="0"/>
            </a:endParaRPr>
          </a:p>
        </p:txBody>
      </p:sp>
      <p:sp>
        <p:nvSpPr>
          <p:cNvPr id="24" name="Inhaltsplatzhalter 9">
            <a:extLst>
              <a:ext uri="{FF2B5EF4-FFF2-40B4-BE49-F238E27FC236}">
                <a16:creationId xmlns:a16="http://schemas.microsoft.com/office/drawing/2014/main" id="{8BA32833-8E78-667B-A2D2-C197B74D723B}"/>
              </a:ext>
            </a:extLst>
          </p:cNvPr>
          <p:cNvSpPr>
            <a:spLocks noGrp="1"/>
          </p:cNvSpPr>
          <p:nvPr>
            <p:ph idx="1"/>
          </p:nvPr>
        </p:nvSpPr>
        <p:spPr>
          <a:xfrm>
            <a:off x="842193" y="1380577"/>
            <a:ext cx="10475095" cy="2296095"/>
          </a:xfrm>
        </p:spPr>
        <p:txBody>
          <a:bodyPr>
            <a:normAutofit/>
          </a:bodyPr>
          <a:lstStyle/>
          <a:p>
            <a:pPr marL="0" indent="0">
              <a:buNone/>
            </a:pPr>
            <a:r>
              <a:rPr lang="de-DE" sz="1800">
                <a:solidFill>
                  <a:srgbClr val="539E38"/>
                </a:solidFill>
                <a:latin typeface="Roboto" panose="02000000000000000000" pitchFamily="2" charset="0"/>
                <a:ea typeface="Roboto" panose="02000000000000000000" pitchFamily="2" charset="0"/>
              </a:rPr>
              <a:t>Dürre &amp; Trockenheit</a:t>
            </a:r>
          </a:p>
          <a:p>
            <a:pPr marL="0" indent="0">
              <a:buNone/>
            </a:pPr>
            <a:endParaRPr lang="de-DE" sz="5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2018 – das wärmste Jahr seit Beginn der Wetteraufzeichnung (DWD)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Außergewöhnlich trocken-heiß von April bis Oktober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Mitte Oktober: extreme Dürre bis in tiefe Bodenschichten </a:t>
            </a:r>
            <a:r>
              <a:rPr lang="de-DE" sz="1800">
                <a:latin typeface="Roboto" panose="02000000000000000000" pitchFamily="2" charset="0"/>
                <a:ea typeface="Roboto" panose="02000000000000000000" pitchFamily="2" charset="0"/>
                <a:sym typeface="Wingdings" pitchFamily="2" charset="2"/>
              </a:rPr>
              <a:t> 1,8 m</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sym typeface="Wingdings" pitchFamily="2" charset="2"/>
              </a:rPr>
              <a:t>Vielerorts fast maximale Verdunstungsraten  zeitweise Nutzung von Trinkwasser für private Gartenbewässerung untersagt</a:t>
            </a:r>
            <a:endParaRPr lang="de-DE" sz="1800">
              <a:latin typeface="Roboto" panose="02000000000000000000" pitchFamily="2" charset="0"/>
              <a:ea typeface="Roboto" panose="02000000000000000000" pitchFamily="2" charset="0"/>
            </a:endParaRPr>
          </a:p>
        </p:txBody>
      </p:sp>
      <p:cxnSp>
        <p:nvCxnSpPr>
          <p:cNvPr id="7" name="Gerade Verbindung 6">
            <a:extLst>
              <a:ext uri="{FF2B5EF4-FFF2-40B4-BE49-F238E27FC236}">
                <a16:creationId xmlns:a16="http://schemas.microsoft.com/office/drawing/2014/main" id="{8BBEAE35-F208-409E-C031-3AE9087826AE}"/>
              </a:ext>
            </a:extLst>
          </p:cNvPr>
          <p:cNvCxnSpPr/>
          <p:nvPr/>
        </p:nvCxnSpPr>
        <p:spPr>
          <a:xfrm>
            <a:off x="839788" y="1724295"/>
            <a:ext cx="52197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Gerade Verbindung 26">
            <a:extLst>
              <a:ext uri="{FF2B5EF4-FFF2-40B4-BE49-F238E27FC236}">
                <a16:creationId xmlns:a16="http://schemas.microsoft.com/office/drawing/2014/main" id="{BE6B05CD-6984-B195-30D4-87427016FAAD}"/>
              </a:ext>
            </a:extLst>
          </p:cNvPr>
          <p:cNvCxnSpPr/>
          <p:nvPr/>
        </p:nvCxnSpPr>
        <p:spPr>
          <a:xfrm>
            <a:off x="839787" y="4003763"/>
            <a:ext cx="521970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0" name="Gruppieren 9">
            <a:extLst>
              <a:ext uri="{FF2B5EF4-FFF2-40B4-BE49-F238E27FC236}">
                <a16:creationId xmlns:a16="http://schemas.microsoft.com/office/drawing/2014/main" id="{245FA747-C6A2-8C3B-185F-A4EFF8DCCE0C}"/>
              </a:ext>
            </a:extLst>
          </p:cNvPr>
          <p:cNvGrpSpPr/>
          <p:nvPr/>
        </p:nvGrpSpPr>
        <p:grpSpPr>
          <a:xfrm>
            <a:off x="6210264" y="3878270"/>
            <a:ext cx="5121069" cy="1813870"/>
            <a:chOff x="1102494" y="2015480"/>
            <a:chExt cx="10214792" cy="654581"/>
          </a:xfrm>
          <a:solidFill>
            <a:srgbClr val="DAEFD3"/>
          </a:solidFill>
        </p:grpSpPr>
        <p:sp>
          <p:nvSpPr>
            <p:cNvPr id="11" name="Abgerundetes Rechteck 10">
              <a:extLst>
                <a:ext uri="{FF2B5EF4-FFF2-40B4-BE49-F238E27FC236}">
                  <a16:creationId xmlns:a16="http://schemas.microsoft.com/office/drawing/2014/main" id="{994BD45F-A5C4-5F7E-9E11-BF561E09D8D3}"/>
                </a:ext>
              </a:extLst>
            </p:cNvPr>
            <p:cNvSpPr/>
            <p:nvPr/>
          </p:nvSpPr>
          <p:spPr>
            <a:xfrm>
              <a:off x="1102494" y="2015480"/>
              <a:ext cx="10214792" cy="65458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err="1"/>
            </a:p>
          </p:txBody>
        </p:sp>
        <p:sp>
          <p:nvSpPr>
            <p:cNvPr id="13" name="Textfeld 12">
              <a:extLst>
                <a:ext uri="{FF2B5EF4-FFF2-40B4-BE49-F238E27FC236}">
                  <a16:creationId xmlns:a16="http://schemas.microsoft.com/office/drawing/2014/main" id="{6EF7F76E-BBD4-A3BA-2FE4-0D1633E4378B}"/>
                </a:ext>
              </a:extLst>
            </p:cNvPr>
            <p:cNvSpPr txBox="1"/>
            <p:nvPr/>
          </p:nvSpPr>
          <p:spPr>
            <a:xfrm>
              <a:off x="1102496" y="2103053"/>
              <a:ext cx="9913842" cy="494257"/>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„Es müsste viele Wochen – bis zu sechs Monaten – überdurchschnittlich viel regnen, um das Wasserdefizit im Gesamtboden auszugleichen“ </a:t>
              </a:r>
              <a:r>
                <a:rPr lang="de-DE" sz="1100">
                  <a:solidFill>
                    <a:schemeClr val="tx2"/>
                  </a:solidFill>
                  <a:latin typeface="Roboto" panose="02000000000000000000" pitchFamily="2" charset="0"/>
                  <a:ea typeface="Roboto" panose="02000000000000000000" pitchFamily="2" charset="0"/>
                </a:rPr>
                <a:t>(Leiter des Mitteldeutschen Klimabüros am Helmholtz-Zentrum für Umweltforschung)</a:t>
              </a:r>
            </a:p>
          </p:txBody>
        </p:sp>
      </p:grpSp>
      <p:sp>
        <p:nvSpPr>
          <p:cNvPr id="2" name="Rechteck 1">
            <a:extLst>
              <a:ext uri="{FF2B5EF4-FFF2-40B4-BE49-F238E27FC236}">
                <a16:creationId xmlns:a16="http://schemas.microsoft.com/office/drawing/2014/main" id="{686BA9B9-136A-6620-FCF7-583D1CCF966D}"/>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1119807"/>
      </p:ext>
    </p:extLst>
  </p:cSld>
  <p:clrMapOvr>
    <a:masterClrMapping/>
  </p:clrMapOvr>
  <p:extLst>
    <p:ext uri="{6950BFC3-D8DA-4A85-94F7-54DA5524770B}">
      <p188:commentRel xmlns="" xmlns:p188="http://schemas.microsoft.com/office/powerpoint/2018/8/main" r:id="rId3"/>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87</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KLIMAWANDEL UND HITZE IN DEUTSCHLAND</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8184740"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UFZ - DÜRREMONITOR</a:t>
            </a:r>
          </a:p>
        </p:txBody>
      </p:sp>
      <p:pic>
        <p:nvPicPr>
          <p:cNvPr id="7" name="Grafik 6">
            <a:extLst>
              <a:ext uri="{FF2B5EF4-FFF2-40B4-BE49-F238E27FC236}">
                <a16:creationId xmlns:a16="http://schemas.microsoft.com/office/drawing/2014/main" id="{EB3726EE-B0B2-EAAD-2124-2232671F30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92"/>
          <a:stretch/>
        </p:blipFill>
        <p:spPr>
          <a:xfrm>
            <a:off x="1165409" y="937798"/>
            <a:ext cx="4462886" cy="5036807"/>
          </a:xfrm>
          <a:prstGeom prst="rect">
            <a:avLst/>
          </a:prstGeom>
        </p:spPr>
      </p:pic>
      <p:pic>
        <p:nvPicPr>
          <p:cNvPr id="8" name="Grafik 7">
            <a:extLst>
              <a:ext uri="{FF2B5EF4-FFF2-40B4-BE49-F238E27FC236}">
                <a16:creationId xmlns:a16="http://schemas.microsoft.com/office/drawing/2014/main" id="{FFAA7FDF-3DBD-B79F-5C4B-BA2974A1A0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11006" y="937798"/>
            <a:ext cx="4462886" cy="4982404"/>
          </a:xfrm>
          <a:prstGeom prst="rect">
            <a:avLst/>
          </a:prstGeom>
        </p:spPr>
      </p:pic>
      <p:sp>
        <p:nvSpPr>
          <p:cNvPr id="10" name="Textfeld 9">
            <a:extLst>
              <a:ext uri="{FF2B5EF4-FFF2-40B4-BE49-F238E27FC236}">
                <a16:creationId xmlns:a16="http://schemas.microsoft.com/office/drawing/2014/main" id="{32C2A408-F848-4EA8-23B4-B9B7107BA760}"/>
              </a:ext>
            </a:extLst>
          </p:cNvPr>
          <p:cNvSpPr txBox="1"/>
          <p:nvPr/>
        </p:nvSpPr>
        <p:spPr>
          <a:xfrm>
            <a:off x="705824" y="5910203"/>
            <a:ext cx="5379562" cy="584775"/>
          </a:xfrm>
          <a:prstGeom prst="rect">
            <a:avLst/>
          </a:prstGeom>
          <a:noFill/>
        </p:spPr>
        <p:txBody>
          <a:bodyPr wrap="square" rtlCol="0">
            <a:spAutoFit/>
          </a:bodyPr>
          <a:lstStyle/>
          <a:p>
            <a:pPr algn="l"/>
            <a:r>
              <a:rPr lang="de-DE" sz="1600" i="0">
                <a:solidFill>
                  <a:srgbClr val="333333"/>
                </a:solidFill>
                <a:effectLst/>
                <a:latin typeface="Roboto" panose="02000000000000000000" pitchFamily="2" charset="0"/>
                <a:ea typeface="Roboto" panose="02000000000000000000" pitchFamily="2" charset="0"/>
              </a:rPr>
              <a:t>Dürremagnituden </a:t>
            </a:r>
            <a:r>
              <a:rPr lang="de-DE" sz="1600" b="1" i="0">
                <a:solidFill>
                  <a:srgbClr val="333333"/>
                </a:solidFill>
                <a:effectLst/>
                <a:latin typeface="Roboto" panose="02000000000000000000" pitchFamily="2" charset="0"/>
                <a:ea typeface="Roboto" panose="02000000000000000000" pitchFamily="2" charset="0"/>
              </a:rPr>
              <a:t>Gesamtboden:</a:t>
            </a:r>
            <a:r>
              <a:rPr lang="de-DE" sz="1600" b="1">
                <a:solidFill>
                  <a:srgbClr val="333333"/>
                </a:solidFill>
                <a:latin typeface="Roboto" panose="02000000000000000000" pitchFamily="2" charset="0"/>
                <a:ea typeface="Roboto" panose="02000000000000000000" pitchFamily="2" charset="0"/>
              </a:rPr>
              <a:t> </a:t>
            </a:r>
            <a:r>
              <a:rPr lang="de-DE" sz="1600" i="0">
                <a:solidFill>
                  <a:srgbClr val="333333"/>
                </a:solidFill>
                <a:effectLst/>
                <a:latin typeface="Roboto" panose="02000000000000000000" pitchFamily="2" charset="0"/>
                <a:ea typeface="Roboto" panose="02000000000000000000" pitchFamily="2" charset="0"/>
              </a:rPr>
              <a:t>April bis Oktober (ca. 1,8m)</a:t>
            </a:r>
            <a:endParaRPr lang="de-DE" sz="1500">
              <a:latin typeface="Roboto" panose="02000000000000000000" pitchFamily="2" charset="0"/>
              <a:ea typeface="Roboto" panose="02000000000000000000" pitchFamily="2" charset="0"/>
            </a:endParaRPr>
          </a:p>
        </p:txBody>
      </p:sp>
      <p:sp>
        <p:nvSpPr>
          <p:cNvPr id="11" name="Textfeld 10">
            <a:extLst>
              <a:ext uri="{FF2B5EF4-FFF2-40B4-BE49-F238E27FC236}">
                <a16:creationId xmlns:a16="http://schemas.microsoft.com/office/drawing/2014/main" id="{8644D223-AFC3-FB1D-27FE-6A48805B1959}"/>
              </a:ext>
            </a:extLst>
          </p:cNvPr>
          <p:cNvSpPr txBox="1"/>
          <p:nvPr/>
        </p:nvSpPr>
        <p:spPr>
          <a:xfrm>
            <a:off x="6106615" y="5831900"/>
            <a:ext cx="5245597" cy="584775"/>
          </a:xfrm>
          <a:prstGeom prst="rect">
            <a:avLst/>
          </a:prstGeom>
          <a:noFill/>
        </p:spPr>
        <p:txBody>
          <a:bodyPr wrap="square" rtlCol="0">
            <a:spAutoFit/>
          </a:bodyPr>
          <a:lstStyle/>
          <a:p>
            <a:pPr algn="l"/>
            <a:r>
              <a:rPr lang="de-DE" sz="1600" i="0">
                <a:solidFill>
                  <a:srgbClr val="333333"/>
                </a:solidFill>
                <a:effectLst/>
                <a:latin typeface="Roboto" panose="02000000000000000000" pitchFamily="2" charset="0"/>
                <a:ea typeface="Roboto" panose="02000000000000000000" pitchFamily="2" charset="0"/>
              </a:rPr>
              <a:t>Dürremagnituden </a:t>
            </a:r>
            <a:r>
              <a:rPr lang="de-DE" sz="1600" b="1" i="0">
                <a:solidFill>
                  <a:srgbClr val="333333"/>
                </a:solidFill>
                <a:effectLst/>
                <a:latin typeface="Roboto" panose="02000000000000000000" pitchFamily="2" charset="0"/>
                <a:ea typeface="Roboto" panose="02000000000000000000" pitchFamily="2" charset="0"/>
              </a:rPr>
              <a:t>Oberboden:</a:t>
            </a:r>
            <a:r>
              <a:rPr lang="de-DE" sz="1600" i="0">
                <a:solidFill>
                  <a:srgbClr val="333333"/>
                </a:solidFill>
                <a:effectLst/>
                <a:latin typeface="Roboto" panose="02000000000000000000" pitchFamily="2" charset="0"/>
                <a:ea typeface="Roboto" panose="02000000000000000000" pitchFamily="2" charset="0"/>
              </a:rPr>
              <a:t> April bis Oktober (bis 25cm)</a:t>
            </a:r>
            <a:endParaRPr lang="de-DE" sz="1500">
              <a:latin typeface="Roboto" panose="02000000000000000000" pitchFamily="2" charset="0"/>
              <a:ea typeface="Roboto" panose="02000000000000000000" pitchFamily="2" charset="0"/>
            </a:endParaRPr>
          </a:p>
        </p:txBody>
      </p:sp>
      <p:sp>
        <p:nvSpPr>
          <p:cNvPr id="2" name="Rechteck 1">
            <a:extLst>
              <a:ext uri="{FF2B5EF4-FFF2-40B4-BE49-F238E27FC236}">
                <a16:creationId xmlns:a16="http://schemas.microsoft.com/office/drawing/2014/main" id="{B35F5BF6-1F76-8E5E-42A2-9BD27316B878}"/>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55577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88</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5"/>
            <a:ext cx="582673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AUSWIRKUNGEN IM GESAMTEN KÖRPER</a:t>
            </a:r>
          </a:p>
        </p:txBody>
      </p:sp>
      <p:sp>
        <p:nvSpPr>
          <p:cNvPr id="10" name="Textfeld 9">
            <a:extLst>
              <a:ext uri="{FF2B5EF4-FFF2-40B4-BE49-F238E27FC236}">
                <a16:creationId xmlns:a16="http://schemas.microsoft.com/office/drawing/2014/main" id="{73F81969-9738-6EAF-F030-067EA9E1D408}"/>
              </a:ext>
            </a:extLst>
          </p:cNvPr>
          <p:cNvSpPr txBox="1"/>
          <p:nvPr/>
        </p:nvSpPr>
        <p:spPr>
          <a:xfrm>
            <a:off x="5312768" y="6159305"/>
            <a:ext cx="5059145" cy="261610"/>
          </a:xfrm>
          <a:prstGeom prst="rect">
            <a:avLst/>
          </a:prstGeom>
          <a:noFill/>
        </p:spPr>
        <p:txBody>
          <a:bodyPr wrap="square" rtlCol="0">
            <a:spAutoFit/>
          </a:bodyPr>
          <a:lstStyle/>
          <a:p>
            <a:r>
              <a:rPr lang="en-US" sz="1100">
                <a:solidFill>
                  <a:schemeClr val="tx1">
                    <a:lumMod val="65000"/>
                    <a:lumOff val="35000"/>
                  </a:schemeClr>
                </a:solidFill>
              </a:rPr>
              <a:t>https://www.youtube.com/watch?v=wOHCVMml9Dc. Letzter </a:t>
            </a:r>
            <a:r>
              <a:rPr lang="en-US" sz="1100" err="1">
                <a:solidFill>
                  <a:schemeClr val="tx1">
                    <a:lumMod val="65000"/>
                    <a:lumOff val="35000"/>
                  </a:schemeClr>
                </a:solidFill>
              </a:rPr>
              <a:t>Zugriff</a:t>
            </a:r>
            <a:r>
              <a:rPr lang="en-US" sz="1100">
                <a:solidFill>
                  <a:schemeClr val="tx1">
                    <a:lumMod val="65000"/>
                    <a:lumOff val="35000"/>
                  </a:schemeClr>
                </a:solidFill>
              </a:rPr>
              <a:t> am 20.04.2022</a:t>
            </a:r>
          </a:p>
        </p:txBody>
      </p:sp>
      <p:pic>
        <p:nvPicPr>
          <p:cNvPr id="7" name="Grafik 6" descr="Ein Bild, das Text, Person enthält.&#10;&#10;Automatisch generierte Beschreibung">
            <a:hlinkClick r:id="rId3"/>
            <a:extLst>
              <a:ext uri="{FF2B5EF4-FFF2-40B4-BE49-F238E27FC236}">
                <a16:creationId xmlns:a16="http://schemas.microsoft.com/office/drawing/2014/main" id="{13072D84-5B0B-3978-60F0-5AA32C658E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9031" y="928209"/>
            <a:ext cx="9339998" cy="5240776"/>
          </a:xfrm>
          <a:prstGeom prst="rect">
            <a:avLst/>
          </a:prstGeom>
        </p:spPr>
      </p:pic>
      <p:sp>
        <p:nvSpPr>
          <p:cNvPr id="3" name="Rechteck 2">
            <a:extLst>
              <a:ext uri="{FF2B5EF4-FFF2-40B4-BE49-F238E27FC236}">
                <a16:creationId xmlns:a16="http://schemas.microsoft.com/office/drawing/2014/main" id="{FE0B545E-C5F5-320F-3E13-F03C27B0E3DB}"/>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24609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89</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4"/>
            <a:ext cx="686881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GESUNDHEITSRISIKO HITZE</a:t>
            </a:r>
          </a:p>
        </p:txBody>
      </p:sp>
      <p:sp>
        <p:nvSpPr>
          <p:cNvPr id="11" name="Inhaltsplatzhalter 9">
            <a:extLst>
              <a:ext uri="{FF2B5EF4-FFF2-40B4-BE49-F238E27FC236}">
                <a16:creationId xmlns:a16="http://schemas.microsoft.com/office/drawing/2014/main" id="{67BF66FF-F8EF-64E5-F7D7-5803C9DED2C2}"/>
              </a:ext>
            </a:extLst>
          </p:cNvPr>
          <p:cNvSpPr txBox="1">
            <a:spLocks/>
          </p:cNvSpPr>
          <p:nvPr/>
        </p:nvSpPr>
        <p:spPr>
          <a:xfrm>
            <a:off x="828250" y="1396989"/>
            <a:ext cx="10548498" cy="4664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Risikogruppen</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Ältere Menschen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Akut oder chronisch kranke Personen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Säuglinge und </a:t>
            </a:r>
            <a:r>
              <a:rPr lang="de-DE" sz="1800" b="1">
                <a:solidFill>
                  <a:srgbClr val="16772C"/>
                </a:solidFill>
                <a:latin typeface="Roboto" panose="02000000000000000000" pitchFamily="2" charset="0"/>
                <a:ea typeface="Roboto" panose="02000000000000000000" pitchFamily="2" charset="0"/>
              </a:rPr>
              <a:t>Kinder</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Schwangere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Personen, die in ihrer Bewegungsfähigkeit eingeschränkt sind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Personen, die in ihrer </a:t>
            </a:r>
            <a:r>
              <a:rPr lang="de-DE" sz="1800" b="1">
                <a:solidFill>
                  <a:srgbClr val="16772C"/>
                </a:solidFill>
                <a:latin typeface="Roboto" panose="02000000000000000000" pitchFamily="2" charset="0"/>
                <a:ea typeface="Roboto" panose="02000000000000000000" pitchFamily="2" charset="0"/>
              </a:rPr>
              <a:t>Selbstversorgungsfähigkeit eingeschränkt </a:t>
            </a:r>
            <a:r>
              <a:rPr lang="de-DE" sz="1800">
                <a:latin typeface="Roboto" panose="02000000000000000000" pitchFamily="2" charset="0"/>
                <a:ea typeface="Roboto" panose="02000000000000000000" pitchFamily="2" charset="0"/>
              </a:rPr>
              <a:t>sind</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Personen, die sich </a:t>
            </a:r>
            <a:r>
              <a:rPr lang="de-DE" sz="1800" b="1">
                <a:solidFill>
                  <a:srgbClr val="16772C"/>
                </a:solidFill>
                <a:latin typeface="Roboto" panose="02000000000000000000" pitchFamily="2" charset="0"/>
                <a:ea typeface="Roboto" panose="02000000000000000000" pitchFamily="2" charset="0"/>
              </a:rPr>
              <a:t>lange draußen </a:t>
            </a:r>
            <a:r>
              <a:rPr lang="de-DE" sz="1800">
                <a:latin typeface="Roboto" panose="02000000000000000000" pitchFamily="2" charset="0"/>
                <a:ea typeface="Roboto" panose="02000000000000000000" pitchFamily="2" charset="0"/>
              </a:rPr>
              <a:t>aufhalten</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Outdoorsportler</a:t>
            </a:r>
          </a:p>
          <a:p>
            <a:pPr lvl="1">
              <a:buClr>
                <a:srgbClr val="539E38"/>
              </a:buClr>
              <a:buFont typeface="Wingdings" pitchFamily="2" charset="2"/>
              <a:buChar char="§"/>
            </a:pPr>
            <a:r>
              <a:rPr lang="de-DE" sz="1600">
                <a:latin typeface="Roboto" panose="02000000000000000000" pitchFamily="2" charset="0"/>
                <a:ea typeface="Roboto" panose="02000000000000000000" pitchFamily="2" charset="0"/>
              </a:rPr>
              <a:t>Draußen Arbeitende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Personen, die isoliert leben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Personen, die </a:t>
            </a:r>
            <a:r>
              <a:rPr lang="de-DE" sz="1800" b="1">
                <a:solidFill>
                  <a:srgbClr val="16772C"/>
                </a:solidFill>
                <a:latin typeface="Roboto" panose="02000000000000000000" pitchFamily="2" charset="0"/>
                <a:ea typeface="Roboto" panose="02000000000000000000" pitchFamily="2" charset="0"/>
              </a:rPr>
              <a:t>in der Stadt </a:t>
            </a:r>
            <a:r>
              <a:rPr lang="de-DE" sz="1800">
                <a:latin typeface="Roboto" panose="02000000000000000000" pitchFamily="2" charset="0"/>
                <a:ea typeface="Roboto" panose="02000000000000000000" pitchFamily="2" charset="0"/>
              </a:rPr>
              <a:t>leben</a:t>
            </a:r>
          </a:p>
        </p:txBody>
      </p:sp>
      <p:cxnSp>
        <p:nvCxnSpPr>
          <p:cNvPr id="12" name="Gerade Verbindung 11">
            <a:extLst>
              <a:ext uri="{FF2B5EF4-FFF2-40B4-BE49-F238E27FC236}">
                <a16:creationId xmlns:a16="http://schemas.microsoft.com/office/drawing/2014/main" id="{46BB8ADA-3FA4-FB63-6BD8-324516ECEED8}"/>
              </a:ext>
            </a:extLst>
          </p:cNvPr>
          <p:cNvCxnSpPr>
            <a:cxnSpLocks/>
          </p:cNvCxnSpPr>
          <p:nvPr/>
        </p:nvCxnSpPr>
        <p:spPr>
          <a:xfrm>
            <a:off x="839788" y="1769010"/>
            <a:ext cx="52562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Grafik 15">
            <a:extLst>
              <a:ext uri="{FF2B5EF4-FFF2-40B4-BE49-F238E27FC236}">
                <a16:creationId xmlns:a16="http://schemas.microsoft.com/office/drawing/2014/main" id="{6BBDDF2A-195B-2D8C-61B0-797C82C62D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5480" y="1098651"/>
            <a:ext cx="3516345" cy="3343275"/>
          </a:xfrm>
          <a:prstGeom prst="rect">
            <a:avLst/>
          </a:prstGeom>
        </p:spPr>
      </p:pic>
      <p:pic>
        <p:nvPicPr>
          <p:cNvPr id="17" name="Grafik 16">
            <a:extLst>
              <a:ext uri="{FF2B5EF4-FFF2-40B4-BE49-F238E27FC236}">
                <a16:creationId xmlns:a16="http://schemas.microsoft.com/office/drawing/2014/main" id="{60A53FDC-9389-9AA3-5959-2DCC1C6D8C3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40" b="96869" l="6731" r="91346">
                        <a14:foregroundMark x1="53846" y1="6849" x2="53846" y2="6849"/>
                        <a14:foregroundMark x1="49519" y1="2935" x2="49519" y2="2935"/>
                        <a14:foregroundMark x1="26442" y1="92759" x2="26442" y2="92759"/>
                        <a14:foregroundMark x1="82212" y1="94912" x2="82212" y2="94912"/>
                        <a14:foregroundMark x1="18269" y1="96869" x2="18269" y2="96869"/>
                        <a14:foregroundMark x1="88462" y1="96477" x2="88462" y2="96477"/>
                        <a14:foregroundMark x1="92308" y1="50685" x2="92308" y2="50685"/>
                        <a14:foregroundMark x1="90865" y1="55969" x2="90865" y2="55969"/>
                        <a14:foregroundMark x1="7212" y1="52250" x2="7212" y2="52250"/>
                      </a14:backgroundRemoval>
                    </a14:imgEffect>
                    <a14:imgEffect>
                      <a14:sharpenSoften amount="50000"/>
                    </a14:imgEffect>
                  </a14:imgLayer>
                </a14:imgProps>
              </a:ext>
              <a:ext uri="{28A0092B-C50C-407E-A947-70E740481C1C}">
                <a14:useLocalDpi xmlns:a14="http://schemas.microsoft.com/office/drawing/2010/main"/>
              </a:ext>
            </a:extLst>
          </a:blip>
          <a:srcRect/>
          <a:stretch/>
        </p:blipFill>
        <p:spPr>
          <a:xfrm>
            <a:off x="9795007" y="2769920"/>
            <a:ext cx="868770" cy="2134334"/>
          </a:xfrm>
          <a:prstGeom prst="rect">
            <a:avLst/>
          </a:prstGeom>
        </p:spPr>
      </p:pic>
      <p:sp>
        <p:nvSpPr>
          <p:cNvPr id="2" name="Rechteck 1">
            <a:extLst>
              <a:ext uri="{FF2B5EF4-FFF2-40B4-BE49-F238E27FC236}">
                <a16:creationId xmlns:a16="http://schemas.microsoft.com/office/drawing/2014/main" id="{9D108B00-6CF7-73F8-FC2B-9DCB017FA486}"/>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6610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6" name="Textfeld 25">
            <a:extLst>
              <a:ext uri="{FF2B5EF4-FFF2-40B4-BE49-F238E27FC236}">
                <a16:creationId xmlns:a16="http://schemas.microsoft.com/office/drawing/2014/main" id="{B707E44D-2FE5-9CBD-B470-560F2570133A}"/>
              </a:ext>
            </a:extLst>
          </p:cNvPr>
          <p:cNvSpPr txBox="1"/>
          <p:nvPr/>
        </p:nvSpPr>
        <p:spPr>
          <a:xfrm>
            <a:off x="168965" y="1860453"/>
            <a:ext cx="11867322" cy="4554000"/>
          </a:xfrm>
          <a:prstGeom prst="rect">
            <a:avLst/>
          </a:prstGeom>
          <a:solidFill>
            <a:srgbClr val="E8F3D6"/>
          </a:solidFill>
          <a:ln>
            <a:noFill/>
          </a:ln>
        </p:spPr>
        <p:txBody>
          <a:bodyPr wrap="square" lIns="91440" tIns="45720" rIns="91440" bIns="45720" rtlCol="0" anchor="ctr">
            <a:noAutofit/>
          </a:bodyPr>
          <a:lstStyle/>
          <a:p>
            <a:pPr lvl="0" algn="ctr"/>
            <a:r>
              <a:rPr lang="de-DE" sz="2000">
                <a:latin typeface="Roboto" panose="02000000000000000000" pitchFamily="2" charset="0"/>
                <a:ea typeface="Roboto" panose="02000000000000000000" pitchFamily="2" charset="0"/>
              </a:rPr>
              <a:t>Lass dich vom Umfang des Foliensatzes nicht erschlagen. Du musst nicht alle nehmen, sondern nur die Folien zu den Themen, die für dich und deine Leute jetzt wichtig sind. </a:t>
            </a:r>
          </a:p>
          <a:p>
            <a:pPr lvl="0" algn="ctr"/>
            <a:r>
              <a:rPr lang="de-DE" sz="2000">
                <a:latin typeface="Roboto" panose="02000000000000000000" pitchFamily="2" charset="0"/>
                <a:ea typeface="Roboto" panose="02000000000000000000" pitchFamily="2" charset="0"/>
              </a:rPr>
              <a:t>Klick dich durch und schau, was du wie benutzen möchtest. </a:t>
            </a:r>
          </a:p>
          <a:p>
            <a:pPr lvl="0" algn="ctr"/>
            <a:endParaRPr lang="de-DE" sz="1000">
              <a:latin typeface="Roboto" panose="02000000000000000000" pitchFamily="2" charset="0"/>
              <a:ea typeface="Roboto" panose="02000000000000000000" pitchFamily="2" charset="0"/>
            </a:endParaRPr>
          </a:p>
          <a:p>
            <a:pPr lvl="0" algn="ctr"/>
            <a:r>
              <a:rPr lang="de-DE" sz="2000">
                <a:latin typeface="Roboto" panose="02000000000000000000" pitchFamily="2" charset="0"/>
                <a:ea typeface="Roboto" panose="02000000000000000000" pitchFamily="2" charset="0"/>
              </a:rPr>
              <a:t>Es kann hilfreich sein, gleichzeitig einen Blick ins Wissenshandbuch zu werfen. </a:t>
            </a:r>
          </a:p>
          <a:p>
            <a:pPr lvl="0" algn="ctr"/>
            <a:r>
              <a:rPr lang="de-DE" sz="2000">
                <a:latin typeface="Roboto" panose="02000000000000000000" pitchFamily="2" charset="0"/>
                <a:ea typeface="Roboto" panose="02000000000000000000" pitchFamily="2" charset="0"/>
              </a:rPr>
              <a:t>Alle dort behandelten Themen werden auch hier aufgegriffen. </a:t>
            </a:r>
          </a:p>
          <a:p>
            <a:pPr lvl="0" algn="ctr"/>
            <a:endParaRPr lang="de-DE" sz="1000">
              <a:latin typeface="Roboto" panose="02000000000000000000" pitchFamily="2" charset="0"/>
              <a:ea typeface="Roboto" panose="02000000000000000000" pitchFamily="2" charset="0"/>
            </a:endParaRPr>
          </a:p>
          <a:p>
            <a:pPr lvl="0" algn="ctr"/>
            <a:r>
              <a:rPr lang="de-DE" sz="2000" b="1">
                <a:solidFill>
                  <a:schemeClr val="accent1"/>
                </a:solidFill>
                <a:latin typeface="Roboto"/>
                <a:ea typeface="Roboto"/>
                <a:cs typeface="Roboto"/>
              </a:rPr>
              <a:t>Der Foliensatz kann genutzt werden, um ...</a:t>
            </a:r>
            <a:endParaRPr lang="de-DE" sz="2000" b="1">
              <a:solidFill>
                <a:schemeClr val="accent1"/>
              </a:solidFill>
              <a:latin typeface="Roboto" panose="02000000000000000000" pitchFamily="2" charset="0"/>
              <a:ea typeface="Roboto" panose="02000000000000000000" pitchFamily="2" charset="0"/>
              <a:cs typeface="Roboto"/>
            </a:endParaRPr>
          </a:p>
          <a:p>
            <a:pPr marL="285750" lvl="0" indent="-285750" algn="ctr">
              <a:buFont typeface="Wingdings" panose="05000000000000000000" pitchFamily="2" charset="2"/>
              <a:buChar char="§"/>
            </a:pPr>
            <a:r>
              <a:rPr lang="de-DE" sz="2000">
                <a:latin typeface="Roboto"/>
                <a:ea typeface="Roboto"/>
                <a:cs typeface="Roboto"/>
              </a:rPr>
              <a:t>ganz generell auf Klimawandel und Gesundheit aufmerksam zu machen</a:t>
            </a:r>
          </a:p>
          <a:p>
            <a:pPr marL="285750" indent="-285750" algn="ctr">
              <a:buFont typeface="Wingdings" panose="05000000000000000000" pitchFamily="2" charset="2"/>
              <a:buChar char="§"/>
            </a:pPr>
            <a:r>
              <a:rPr lang="de-DE" sz="2000">
                <a:latin typeface="Roboto"/>
                <a:ea typeface="Roboto"/>
                <a:cs typeface="Roboto"/>
              </a:rPr>
              <a:t> in die Thematik einzusteigen bzw. sich intensiv mit ihr auseinanderzusetzen</a:t>
            </a:r>
          </a:p>
          <a:p>
            <a:pPr marL="285750" lvl="0" indent="-285750" algn="ctr">
              <a:buFont typeface="Wingdings" panose="05000000000000000000" pitchFamily="2" charset="2"/>
              <a:buChar char="§"/>
            </a:pPr>
            <a:r>
              <a:rPr lang="de-DE" sz="2000">
                <a:latin typeface="Roboto"/>
                <a:ea typeface="Roboto"/>
                <a:cs typeface="Roboto"/>
              </a:rPr>
              <a:t>konkret in bestimmte Themengebiete einzusteigen und diese zu vertiefen</a:t>
            </a:r>
          </a:p>
          <a:p>
            <a:pPr marL="285750" lvl="0" indent="-285750" algn="ctr">
              <a:buFont typeface="Wingdings" panose="05000000000000000000" pitchFamily="2" charset="2"/>
              <a:buChar char="§"/>
            </a:pPr>
            <a:r>
              <a:rPr lang="de-DE" sz="2000">
                <a:latin typeface="Roboto"/>
                <a:ea typeface="Roboto"/>
                <a:cs typeface="Roboto"/>
              </a:rPr>
              <a:t>Anknüpfungspunkte zu anderen Themen der KJA herzustellen</a:t>
            </a:r>
          </a:p>
          <a:p>
            <a:pPr marL="285750" indent="-285750" algn="ctr">
              <a:buFont typeface="Wingdings" panose="05000000000000000000" pitchFamily="2" charset="2"/>
              <a:buChar char="§"/>
            </a:pPr>
            <a:r>
              <a:rPr lang="de-DE" sz="2000">
                <a:latin typeface="Roboto"/>
                <a:ea typeface="Roboto"/>
                <a:cs typeface="Roboto"/>
              </a:rPr>
              <a:t>das Projekt und die </a:t>
            </a:r>
            <a:r>
              <a:rPr lang="de-DE" sz="2000" err="1">
                <a:latin typeface="Roboto"/>
                <a:ea typeface="Roboto"/>
                <a:cs typeface="Roboto"/>
              </a:rPr>
              <a:t>KlimaBildKiste</a:t>
            </a:r>
            <a:r>
              <a:rPr lang="de-DE" sz="2000">
                <a:latin typeface="Roboto"/>
                <a:ea typeface="Roboto"/>
                <a:cs typeface="Roboto"/>
              </a:rPr>
              <a:t> vorzustellen</a:t>
            </a:r>
            <a:r>
              <a:rPr lang="de-DE" sz="2000">
                <a:latin typeface="Roboto"/>
                <a:ea typeface="Roboto"/>
                <a:cs typeface="Roboto"/>
                <a:sym typeface="Wingdings" panose="05000000000000000000" pitchFamily="2" charset="2"/>
              </a:rPr>
              <a:t> </a:t>
            </a:r>
            <a:endParaRPr lang="de-DE" sz="2000">
              <a:latin typeface="Roboto" panose="02000000000000000000" pitchFamily="2" charset="0"/>
              <a:ea typeface="Roboto" panose="02000000000000000000" pitchFamily="2" charset="0"/>
              <a:cs typeface="Roboto"/>
            </a:endParaRPr>
          </a:p>
          <a:p>
            <a:pPr marL="285750" indent="-285750" algn="ctr">
              <a:buFont typeface="Wingdings" panose="05000000000000000000" pitchFamily="2" charset="2"/>
              <a:buChar char="§"/>
            </a:pPr>
            <a:r>
              <a:rPr lang="de-DE" sz="2000">
                <a:latin typeface="Roboto"/>
                <a:ea typeface="Roboto"/>
                <a:cs typeface="Roboto"/>
                <a:sym typeface="Wingdings" panose="05000000000000000000" pitchFamily="2" charset="2"/>
              </a:rPr>
              <a:t>und so weiter …  </a:t>
            </a:r>
            <a:endParaRPr lang="de-DE" sz="2000">
              <a:latin typeface="Roboto" panose="02000000000000000000" pitchFamily="2" charset="0"/>
              <a:ea typeface="Roboto" panose="02000000000000000000" pitchFamily="2" charset="0"/>
              <a:cs typeface="Roboto"/>
            </a:endParaRPr>
          </a:p>
          <a:p>
            <a:pPr marL="285750" lvl="0" indent="-285750" algn="ctr">
              <a:buFont typeface="Wingdings" panose="05000000000000000000" pitchFamily="2" charset="2"/>
              <a:buChar char="§"/>
            </a:pPr>
            <a:endParaRPr lang="de-DE" sz="1000">
              <a:latin typeface="Roboto" panose="02000000000000000000" pitchFamily="2" charset="0"/>
              <a:ea typeface="Roboto" panose="02000000000000000000" pitchFamily="2" charset="0"/>
              <a:sym typeface="Wingdings" panose="05000000000000000000" pitchFamily="2" charset="2"/>
            </a:endParaRPr>
          </a:p>
          <a:p>
            <a:pPr algn="ctr"/>
            <a:r>
              <a:rPr lang="de-DE" sz="2000" b="1">
                <a:solidFill>
                  <a:schemeClr val="accent1"/>
                </a:solidFill>
                <a:latin typeface="Roboto"/>
                <a:ea typeface="Roboto"/>
                <a:cs typeface="Roboto"/>
                <a:sym typeface="Wingdings" panose="05000000000000000000" pitchFamily="2" charset="2"/>
              </a:rPr>
              <a:t>Die Folien können für alle Settings, Schulungen usw. genutzt werden, die für euch Sinn machen. </a:t>
            </a:r>
            <a:endParaRPr lang="de-DE" sz="2000" b="1">
              <a:solidFill>
                <a:schemeClr val="accent1"/>
              </a:solidFill>
              <a:latin typeface="Roboto" panose="02000000000000000000" pitchFamily="2" charset="0"/>
              <a:ea typeface="Roboto" panose="02000000000000000000" pitchFamily="2" charset="0"/>
              <a:cs typeface="Roboto"/>
            </a:endParaRPr>
          </a:p>
        </p:txBody>
      </p:sp>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lIns="91440" tIns="45720" rIns="91440" bIns="45720" rtlCol="0" anchor="t">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a:ea typeface="Roboto"/>
                <a:cs typeface="Roboto"/>
              </a:rPr>
              <a:t>Wie kannst du diese Folien nutzen? I</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87951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90</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BEDEUTUNG FÜR DIE GESUNDHEIT</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4"/>
            <a:ext cx="6868815"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GESUNDHEITSRISIKO HITZE</a:t>
            </a:r>
          </a:p>
        </p:txBody>
      </p:sp>
      <p:sp>
        <p:nvSpPr>
          <p:cNvPr id="11" name="Inhaltsplatzhalter 9">
            <a:extLst>
              <a:ext uri="{FF2B5EF4-FFF2-40B4-BE49-F238E27FC236}">
                <a16:creationId xmlns:a16="http://schemas.microsoft.com/office/drawing/2014/main" id="{67BF66FF-F8EF-64E5-F7D7-5803C9DED2C2}"/>
              </a:ext>
            </a:extLst>
          </p:cNvPr>
          <p:cNvSpPr txBox="1">
            <a:spLocks/>
          </p:cNvSpPr>
          <p:nvPr/>
        </p:nvSpPr>
        <p:spPr>
          <a:xfrm>
            <a:off x="828250" y="1396989"/>
            <a:ext cx="7646677" cy="4468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a:solidFill>
                  <a:srgbClr val="539E38"/>
                </a:solidFill>
                <a:latin typeface="Roboto" panose="02000000000000000000" pitchFamily="2" charset="0"/>
                <a:ea typeface="Roboto" panose="02000000000000000000" pitchFamily="2" charset="0"/>
              </a:rPr>
              <a:t>Zusätzliche Risikofaktoren</a:t>
            </a:r>
          </a:p>
          <a:p>
            <a:pPr marL="0" indent="0">
              <a:buFont typeface="Arial" panose="020B0604020202020204" pitchFamily="34" charset="0"/>
              <a:buNone/>
            </a:pPr>
            <a:endParaRPr lang="de-DE" sz="500">
              <a:solidFill>
                <a:srgbClr val="539E38"/>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Schneller Temperaturwechsel – keine Zeit zur Akklimatisation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Bodennahes Ozon (Reizung der Augen und Schleimhäute)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Luftverschmutzung (v.a. in Städten und in der Nähe von Feldern) verstärkt andere Risikofaktoren</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Intensive UV-Strahlung (erhöhtes Hautkrebsrisiko, Schwächung des Immunsystems)</a:t>
            </a:r>
          </a:p>
        </p:txBody>
      </p:sp>
      <p:cxnSp>
        <p:nvCxnSpPr>
          <p:cNvPr id="12" name="Gerade Verbindung 11">
            <a:extLst>
              <a:ext uri="{FF2B5EF4-FFF2-40B4-BE49-F238E27FC236}">
                <a16:creationId xmlns:a16="http://schemas.microsoft.com/office/drawing/2014/main" id="{46BB8ADA-3FA4-FB63-6BD8-324516ECEED8}"/>
              </a:ext>
            </a:extLst>
          </p:cNvPr>
          <p:cNvCxnSpPr>
            <a:cxnSpLocks/>
          </p:cNvCxnSpPr>
          <p:nvPr/>
        </p:nvCxnSpPr>
        <p:spPr>
          <a:xfrm>
            <a:off x="839788" y="1755947"/>
            <a:ext cx="52562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Grafik 15">
            <a:extLst>
              <a:ext uri="{FF2B5EF4-FFF2-40B4-BE49-F238E27FC236}">
                <a16:creationId xmlns:a16="http://schemas.microsoft.com/office/drawing/2014/main" id="{6BBDDF2A-195B-2D8C-61B0-797C82C62D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5480" y="1098651"/>
            <a:ext cx="3516345" cy="3343275"/>
          </a:xfrm>
          <a:prstGeom prst="rect">
            <a:avLst/>
          </a:prstGeom>
        </p:spPr>
      </p:pic>
      <p:pic>
        <p:nvPicPr>
          <p:cNvPr id="17" name="Grafik 16">
            <a:extLst>
              <a:ext uri="{FF2B5EF4-FFF2-40B4-BE49-F238E27FC236}">
                <a16:creationId xmlns:a16="http://schemas.microsoft.com/office/drawing/2014/main" id="{60A53FDC-9389-9AA3-5959-2DCC1C6D8C3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740" b="96869" l="6731" r="91346">
                        <a14:foregroundMark x1="53846" y1="6849" x2="53846" y2="6849"/>
                        <a14:foregroundMark x1="49519" y1="2935" x2="49519" y2="2935"/>
                        <a14:foregroundMark x1="26442" y1="92759" x2="26442" y2="92759"/>
                        <a14:foregroundMark x1="82212" y1="94912" x2="82212" y2="94912"/>
                        <a14:foregroundMark x1="18269" y1="96869" x2="18269" y2="96869"/>
                        <a14:foregroundMark x1="88462" y1="96477" x2="88462" y2="96477"/>
                        <a14:foregroundMark x1="92308" y1="50685" x2="92308" y2="50685"/>
                        <a14:foregroundMark x1="90865" y1="55969" x2="90865" y2="55969"/>
                        <a14:foregroundMark x1="7212" y1="52250" x2="7212" y2="52250"/>
                      </a14:backgroundRemoval>
                    </a14:imgEffect>
                    <a14:imgEffect>
                      <a14:sharpenSoften amount="50000"/>
                    </a14:imgEffect>
                  </a14:imgLayer>
                </a14:imgProps>
              </a:ext>
              <a:ext uri="{28A0092B-C50C-407E-A947-70E740481C1C}">
                <a14:useLocalDpi xmlns:a14="http://schemas.microsoft.com/office/drawing/2010/main"/>
              </a:ext>
            </a:extLst>
          </a:blip>
          <a:srcRect/>
          <a:stretch/>
        </p:blipFill>
        <p:spPr>
          <a:xfrm>
            <a:off x="9795007" y="2769920"/>
            <a:ext cx="868770" cy="2134334"/>
          </a:xfrm>
          <a:prstGeom prst="rect">
            <a:avLst/>
          </a:prstGeom>
        </p:spPr>
      </p:pic>
      <p:sp>
        <p:nvSpPr>
          <p:cNvPr id="2" name="Rechteck 1">
            <a:extLst>
              <a:ext uri="{FF2B5EF4-FFF2-40B4-BE49-F238E27FC236}">
                <a16:creationId xmlns:a16="http://schemas.microsoft.com/office/drawing/2014/main" id="{B037CE60-02F7-C2E9-A53A-A79B9AF52D8E}"/>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01451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D366CF03-7178-55EB-BF18-C18718A7FA12}"/>
              </a:ext>
            </a:extLst>
          </p:cNvPr>
          <p:cNvSpPr txBox="1">
            <a:spLocks/>
          </p:cNvSpPr>
          <p:nvPr/>
        </p:nvSpPr>
        <p:spPr>
          <a:xfrm>
            <a:off x="839789" y="2500209"/>
            <a:ext cx="10512424" cy="3857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Bildungsauftrag der KJA</a:t>
            </a:r>
          </a:p>
          <a:p>
            <a:pPr marL="0" indent="0">
              <a:buClr>
                <a:srgbClr val="539E38"/>
              </a:buClr>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Hitzeereignisse als Folge des Klimawandels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Hitze als Gesundheitsgefährdung</a:t>
            </a:r>
          </a:p>
          <a:p>
            <a:pPr marL="0" indent="0">
              <a:buClr>
                <a:srgbClr val="539E38"/>
              </a:buClr>
              <a:buNone/>
            </a:pPr>
            <a:endParaRPr lang="de-DE" sz="1800">
              <a:latin typeface="Roboto" panose="02000000000000000000" pitchFamily="2" charset="0"/>
              <a:ea typeface="Roboto" panose="02000000000000000000" pitchFamily="2" charset="0"/>
            </a:endParaRPr>
          </a:p>
          <a:p>
            <a:pPr marL="0" indent="0">
              <a:buClr>
                <a:srgbClr val="539E38"/>
              </a:buClr>
              <a:buNone/>
            </a:pPr>
            <a:r>
              <a:rPr lang="de-DE" sz="1800">
                <a:solidFill>
                  <a:srgbClr val="16772C"/>
                </a:solidFill>
                <a:latin typeface="Roboto" panose="02000000000000000000" pitchFamily="2" charset="0"/>
                <a:ea typeface="Roboto" panose="02000000000000000000" pitchFamily="2" charset="0"/>
              </a:rPr>
              <a:t>Aktionen in der KJA</a:t>
            </a:r>
          </a:p>
          <a:p>
            <a:pPr marL="0" indent="0">
              <a:buClr>
                <a:srgbClr val="539E38"/>
              </a:buClr>
              <a:buNone/>
            </a:pPr>
            <a:endParaRPr lang="de-DE" sz="500">
              <a:solidFill>
                <a:srgbClr val="16772C"/>
              </a:solidFill>
              <a:latin typeface="Roboto" panose="02000000000000000000" pitchFamily="2" charset="0"/>
              <a:ea typeface="Roboto" panose="02000000000000000000" pitchFamily="2" charset="0"/>
            </a:endParaRP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Sommerprogramme</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Feriencamps</a:t>
            </a:r>
          </a:p>
          <a:p>
            <a:pPr>
              <a:buClr>
                <a:srgbClr val="539E38"/>
              </a:buClr>
              <a:buFont typeface="Wingdings" pitchFamily="2" charset="2"/>
              <a:buChar char="§"/>
            </a:pPr>
            <a:r>
              <a:rPr lang="de-DE" sz="1800">
                <a:latin typeface="Roboto" panose="02000000000000000000" pitchFamily="2" charset="0"/>
                <a:ea typeface="Roboto" panose="02000000000000000000" pitchFamily="2" charset="0"/>
              </a:rPr>
              <a:t>Körperlich-aktive Aktionen</a:t>
            </a:r>
          </a:p>
          <a:p>
            <a:pPr marL="0" indent="0">
              <a:buClr>
                <a:srgbClr val="539E38"/>
              </a:buClr>
              <a:buNone/>
            </a:pPr>
            <a:r>
              <a:rPr lang="de-DE" sz="1800">
                <a:latin typeface="Roboto" panose="02000000000000000000" pitchFamily="2" charset="0"/>
                <a:ea typeface="Roboto" panose="02000000000000000000" pitchFamily="2" charset="0"/>
                <a:sym typeface="Wingdings" pitchFamily="2" charset="2"/>
              </a:rPr>
              <a:t> Hitze muss berücksichtigt werden</a:t>
            </a:r>
            <a:endParaRPr lang="de-DE" sz="1800">
              <a:latin typeface="Roboto" panose="02000000000000000000" pitchFamily="2" charset="0"/>
              <a:ea typeface="Roboto" panose="02000000000000000000" pitchFamily="2" charset="0"/>
            </a:endParaRPr>
          </a:p>
        </p:txBody>
      </p:sp>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91</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lvl="0">
              <a:defRPr/>
            </a:pPr>
            <a:r>
              <a:rPr lang="de-DE" sz="1200">
                <a:solidFill>
                  <a:sysClr val="window" lastClr="FFFFFF"/>
                </a:solidFill>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3" y="441323"/>
            <a:ext cx="1500063" cy="428471"/>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300" b="0">
                <a:solidFill>
                  <a:schemeClr val="accent1"/>
                </a:solidFill>
                <a:latin typeface="Roboto" panose="02000000000000000000" pitchFamily="2" charset="0"/>
                <a:ea typeface="Roboto" panose="02000000000000000000" pitchFamily="2" charset="0"/>
              </a:rPr>
              <a:t>HITZE</a:t>
            </a:r>
            <a:endPar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endParaRPr>
          </a:p>
        </p:txBody>
      </p:sp>
      <p:grpSp>
        <p:nvGrpSpPr>
          <p:cNvPr id="13" name="Gruppieren 12">
            <a:extLst>
              <a:ext uri="{FF2B5EF4-FFF2-40B4-BE49-F238E27FC236}">
                <a16:creationId xmlns:a16="http://schemas.microsoft.com/office/drawing/2014/main" id="{49499743-8860-45DC-D07F-717915C25127}"/>
              </a:ext>
            </a:extLst>
          </p:cNvPr>
          <p:cNvGrpSpPr/>
          <p:nvPr/>
        </p:nvGrpSpPr>
        <p:grpSpPr>
          <a:xfrm>
            <a:off x="940734" y="1414829"/>
            <a:ext cx="10289304" cy="767461"/>
            <a:chOff x="1102494" y="2015480"/>
            <a:chExt cx="10214792" cy="654581"/>
          </a:xfrm>
          <a:solidFill>
            <a:srgbClr val="DAEFD3"/>
          </a:solidFill>
        </p:grpSpPr>
        <p:sp>
          <p:nvSpPr>
            <p:cNvPr id="14" name="Abgerundetes Rechteck 13">
              <a:extLst>
                <a:ext uri="{FF2B5EF4-FFF2-40B4-BE49-F238E27FC236}">
                  <a16:creationId xmlns:a16="http://schemas.microsoft.com/office/drawing/2014/main" id="{0632AC4F-2C7A-543A-9738-B20429E628C6}"/>
                </a:ext>
              </a:extLst>
            </p:cNvPr>
            <p:cNvSpPr/>
            <p:nvPr/>
          </p:nvSpPr>
          <p:spPr>
            <a:xfrm>
              <a:off x="1102494" y="2015480"/>
              <a:ext cx="10214792" cy="65458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500"/>
            </a:p>
          </p:txBody>
        </p:sp>
        <p:sp>
          <p:nvSpPr>
            <p:cNvPr id="15" name="Textfeld 14">
              <a:extLst>
                <a:ext uri="{FF2B5EF4-FFF2-40B4-BE49-F238E27FC236}">
                  <a16:creationId xmlns:a16="http://schemas.microsoft.com/office/drawing/2014/main" id="{049C6E20-8E3D-BA5C-9A46-EDAE11A26D09}"/>
                </a:ext>
              </a:extLst>
            </p:cNvPr>
            <p:cNvSpPr txBox="1"/>
            <p:nvPr/>
          </p:nvSpPr>
          <p:spPr>
            <a:xfrm>
              <a:off x="1102496" y="2192675"/>
              <a:ext cx="10214790" cy="315010"/>
            </a:xfrm>
            <a:prstGeom prst="rect">
              <a:avLst/>
            </a:prstGeom>
            <a:grpFill/>
          </p:spPr>
          <p:txBody>
            <a:bodyPr wrap="square" rtlCol="0" anchor="ctr">
              <a:spAutoFit/>
            </a:bodyPr>
            <a:lstStyle/>
            <a:p>
              <a:pPr algn="ctr"/>
              <a:r>
                <a:rPr lang="de-DE">
                  <a:latin typeface="Roboto" panose="02000000000000000000" pitchFamily="2" charset="0"/>
                  <a:ea typeface="Roboto" panose="02000000000000000000" pitchFamily="2" charset="0"/>
                </a:rPr>
                <a:t>Hitze = dominanteste spürbare Folge des Klimawandels in Deutschland</a:t>
              </a:r>
              <a:endParaRPr lang="de-DE" sz="1100">
                <a:solidFill>
                  <a:schemeClr val="tx2"/>
                </a:solidFill>
                <a:latin typeface="Roboto" panose="02000000000000000000" pitchFamily="2" charset="0"/>
                <a:ea typeface="Roboto" panose="02000000000000000000" pitchFamily="2" charset="0"/>
              </a:endParaRPr>
            </a:p>
          </p:txBody>
        </p:sp>
      </p:grpSp>
      <p:cxnSp>
        <p:nvCxnSpPr>
          <p:cNvPr id="16" name="Gerade Verbindung 15">
            <a:extLst>
              <a:ext uri="{FF2B5EF4-FFF2-40B4-BE49-F238E27FC236}">
                <a16:creationId xmlns:a16="http://schemas.microsoft.com/office/drawing/2014/main" id="{84BBFBC8-55E8-DB7F-AAAC-8B5CAA4D03A5}"/>
              </a:ext>
            </a:extLst>
          </p:cNvPr>
          <p:cNvCxnSpPr>
            <a:cxnSpLocks/>
          </p:cNvCxnSpPr>
          <p:nvPr/>
        </p:nvCxnSpPr>
        <p:spPr>
          <a:xfrm>
            <a:off x="839788" y="4553737"/>
            <a:ext cx="52455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Gerade Verbindung 16">
            <a:extLst>
              <a:ext uri="{FF2B5EF4-FFF2-40B4-BE49-F238E27FC236}">
                <a16:creationId xmlns:a16="http://schemas.microsoft.com/office/drawing/2014/main" id="{7499D0C7-07DD-8DF3-AF77-298777D40DFD}"/>
              </a:ext>
            </a:extLst>
          </p:cNvPr>
          <p:cNvCxnSpPr>
            <a:cxnSpLocks/>
          </p:cNvCxnSpPr>
          <p:nvPr/>
        </p:nvCxnSpPr>
        <p:spPr>
          <a:xfrm>
            <a:off x="839788" y="2908240"/>
            <a:ext cx="5245598"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790689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92</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0627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ALLTAGSWISSEN: UM-WELT.ORG</a:t>
            </a:r>
          </a:p>
        </p:txBody>
      </p:sp>
      <p:pic>
        <p:nvPicPr>
          <p:cNvPr id="11" name="Grafik 10">
            <a:extLst>
              <a:ext uri="{FF2B5EF4-FFF2-40B4-BE49-F238E27FC236}">
                <a16:creationId xmlns:a16="http://schemas.microsoft.com/office/drawing/2014/main" id="{C61BC6EF-FE96-2D32-E58D-E633C40A38B6}"/>
              </a:ext>
            </a:extLst>
          </p:cNvPr>
          <p:cNvPicPr>
            <a:picLocks noChangeAspect="1"/>
          </p:cNvPicPr>
          <p:nvPr/>
        </p:nvPicPr>
        <p:blipFill>
          <a:blip r:embed="rId3"/>
          <a:stretch>
            <a:fillRect/>
          </a:stretch>
        </p:blipFill>
        <p:spPr>
          <a:xfrm>
            <a:off x="843659" y="1227573"/>
            <a:ext cx="10508554" cy="4571220"/>
          </a:xfrm>
          <a:prstGeom prst="rect">
            <a:avLst/>
          </a:prstGeom>
          <a:noFill/>
        </p:spPr>
      </p:pic>
      <p:sp>
        <p:nvSpPr>
          <p:cNvPr id="2" name="Rechteck 1">
            <a:extLst>
              <a:ext uri="{FF2B5EF4-FFF2-40B4-BE49-F238E27FC236}">
                <a16:creationId xmlns:a16="http://schemas.microsoft.com/office/drawing/2014/main" id="{E51CF400-BB47-2B8D-BD00-D1A3B8261CE3}"/>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326114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573198C-E5B5-7C32-97AF-4A29602D2B5B}"/>
              </a:ext>
            </a:extLst>
          </p:cNvPr>
          <p:cNvSpPr>
            <a:spLocks noGrp="1"/>
          </p:cNvSpPr>
          <p:nvPr>
            <p:ph type="sldNum" sz="quarter" idx="12"/>
          </p:nvPr>
        </p:nvSpPr>
        <p:spPr>
          <a:xfrm>
            <a:off x="11533187" y="6377945"/>
            <a:ext cx="473756" cy="365125"/>
          </a:xfrm>
        </p:spPr>
        <p:txBody>
          <a:bodyPr/>
          <a:lstStyle/>
          <a:p>
            <a:fld id="{158587C1-528D-DD41-A28D-5485E29A5B23}" type="slidenum">
              <a:rPr lang="de-DE" dirty="0" smtClean="0"/>
              <a:t>93</a:t>
            </a:fld>
            <a:endParaRPr lang="de-DE"/>
          </a:p>
        </p:txBody>
      </p:sp>
      <p:sp>
        <p:nvSpPr>
          <p:cNvPr id="6" name="Titel 1">
            <a:extLst>
              <a:ext uri="{FF2B5EF4-FFF2-40B4-BE49-F238E27FC236}">
                <a16:creationId xmlns:a16="http://schemas.microsoft.com/office/drawing/2014/main" id="{4E379BF7-10B9-E1F6-96EA-C0546159CD60}"/>
              </a:ext>
            </a:extLst>
          </p:cNvPr>
          <p:cNvSpPr txBox="1">
            <a:spLocks/>
          </p:cNvSpPr>
          <p:nvPr/>
        </p:nvSpPr>
        <p:spPr bwMode="gray">
          <a:xfrm>
            <a:off x="839788" y="6431822"/>
            <a:ext cx="5245598" cy="257369"/>
          </a:xfrm>
          <a:prstGeom prst="rect">
            <a:avLst/>
          </a:prstGeom>
          <a:solidFill>
            <a:srgbClr val="539E38"/>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PRAKTISCHE BEISPIELE FÜR DIE KJA</a:t>
            </a:r>
          </a:p>
        </p:txBody>
      </p:sp>
      <p:sp>
        <p:nvSpPr>
          <p:cNvPr id="9" name="Titel 1">
            <a:extLst>
              <a:ext uri="{FF2B5EF4-FFF2-40B4-BE49-F238E27FC236}">
                <a16:creationId xmlns:a16="http://schemas.microsoft.com/office/drawing/2014/main" id="{F012784A-97C4-D44E-9CDA-8A2B12EEBCA4}"/>
              </a:ext>
            </a:extLst>
          </p:cNvPr>
          <p:cNvSpPr txBox="1">
            <a:spLocks/>
          </p:cNvSpPr>
          <p:nvPr/>
        </p:nvSpPr>
        <p:spPr bwMode="gray">
          <a:xfrm>
            <a:off x="841694" y="441325"/>
            <a:ext cx="5062717" cy="426646"/>
          </a:xfrm>
          <a:prstGeom prst="rect">
            <a:avLst/>
          </a:prstGeom>
          <a:solidFill>
            <a:srgbClr val="DAEFD3"/>
          </a:solidFill>
        </p:spPr>
        <p:txBody>
          <a:bodyPr vert="horz" wrap="square" lIns="216000" tIns="36000" rIns="180000" bIns="36000" rtlCol="0" anchor="t" anchorCtr="0">
            <a:sp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300" b="0" i="0" u="none" strike="noStrike" kern="1200" cap="none" spc="0" normalizeH="0" baseline="0" noProof="0">
                <a:ln>
                  <a:noFill/>
                </a:ln>
                <a:solidFill>
                  <a:schemeClr val="accent1"/>
                </a:solidFill>
                <a:effectLst/>
                <a:uLnTx/>
                <a:uFillTx/>
                <a:latin typeface="Roboto" panose="02000000000000000000" pitchFamily="2" charset="0"/>
                <a:ea typeface="Roboto" panose="02000000000000000000" pitchFamily="2" charset="0"/>
              </a:rPr>
              <a:t>ALLTAGSWISSEN: UM-WELT.ORG</a:t>
            </a:r>
          </a:p>
        </p:txBody>
      </p:sp>
      <p:pic>
        <p:nvPicPr>
          <p:cNvPr id="7" name="Grafik 6" descr="Ein Bild, das Karte enthält.&#10;&#10;Automatisch generierte Beschreibung">
            <a:extLst>
              <a:ext uri="{FF2B5EF4-FFF2-40B4-BE49-F238E27FC236}">
                <a16:creationId xmlns:a16="http://schemas.microsoft.com/office/drawing/2014/main" id="{3C068622-5804-A8E6-CCB2-8E1A88A96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1385" y="912575"/>
            <a:ext cx="9649231" cy="5427693"/>
          </a:xfrm>
          <a:prstGeom prst="rect">
            <a:avLst/>
          </a:prstGeom>
          <a:noFill/>
        </p:spPr>
      </p:pic>
      <p:sp>
        <p:nvSpPr>
          <p:cNvPr id="2" name="Rechteck 1">
            <a:extLst>
              <a:ext uri="{FF2B5EF4-FFF2-40B4-BE49-F238E27FC236}">
                <a16:creationId xmlns:a16="http://schemas.microsoft.com/office/drawing/2014/main" id="{B6EF5EB0-6834-A9EB-DBAD-7A3714841495}"/>
              </a:ext>
            </a:extLst>
          </p:cNvPr>
          <p:cNvSpPr>
            <a:spLocks noChangeAspect="1"/>
          </p:cNvSpPr>
          <p:nvPr/>
        </p:nvSpPr>
        <p:spPr>
          <a:xfrm>
            <a:off x="11365200" y="6431822"/>
            <a:ext cx="18000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432051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2800">
                <a:solidFill>
                  <a:srgbClr val="539E38"/>
                </a:solidFill>
                <a:latin typeface="Roboto" panose="02000000000000000000" pitchFamily="2" charset="0"/>
                <a:ea typeface="Roboto" panose="02000000000000000000" pitchFamily="2" charset="0"/>
              </a:rPr>
              <a:t>Was denkt ihr, wie hoch war der UV-Wert heute? Der UV-Index geht von 1 bis 11+ </a:t>
            </a:r>
          </a:p>
        </p:txBody>
      </p:sp>
    </p:spTree>
    <p:extLst>
      <p:ext uri="{BB962C8B-B14F-4D97-AF65-F5344CB8AC3E}">
        <p14:creationId xmlns:p14="http://schemas.microsoft.com/office/powerpoint/2010/main" val="3914965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7008E28-42D7-FC38-012C-B5D97D03A0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Textfeld 13">
            <a:extLst>
              <a:ext uri="{FF2B5EF4-FFF2-40B4-BE49-F238E27FC236}">
                <a16:creationId xmlns:a16="http://schemas.microsoft.com/office/drawing/2014/main" id="{B30EB9BD-8A62-4D22-BD75-459E8ADE0AD8}"/>
              </a:ext>
            </a:extLst>
          </p:cNvPr>
          <p:cNvSpPr txBox="1"/>
          <p:nvPr/>
        </p:nvSpPr>
        <p:spPr>
          <a:xfrm>
            <a:off x="1981200" y="198520"/>
            <a:ext cx="8229600" cy="1092607"/>
          </a:xfrm>
          <a:prstGeom prst="rect">
            <a:avLst/>
          </a:prstGeom>
          <a:solidFill>
            <a:srgbClr val="E8F3D6"/>
          </a:solidFill>
          <a:ln>
            <a:noFill/>
          </a:ln>
        </p:spPr>
        <p:txBody>
          <a:bodyPr wrap="square" rtlCol="0">
            <a:spAutoFit/>
          </a:bodyPr>
          <a:lstStyle/>
          <a:p>
            <a:pPr algn="ctr"/>
            <a:endParaRPr lang="de-DE" sz="1500">
              <a:solidFill>
                <a:schemeClr val="accent1"/>
              </a:solidFill>
              <a:latin typeface="Roboto" panose="02000000000000000000" pitchFamily="2" charset="0"/>
              <a:ea typeface="Roboto" panose="02000000000000000000" pitchFamily="2" charset="0"/>
            </a:endParaRPr>
          </a:p>
          <a:p>
            <a:pPr algn="ctr"/>
            <a:r>
              <a:rPr lang="de-DE" sz="3500">
                <a:solidFill>
                  <a:schemeClr val="accent1"/>
                </a:solidFill>
                <a:latin typeface="Roboto" panose="02000000000000000000" pitchFamily="2" charset="0"/>
                <a:ea typeface="Roboto" panose="02000000000000000000" pitchFamily="2" charset="0"/>
              </a:rPr>
              <a:t>ÜBUNG</a:t>
            </a:r>
            <a:endParaRPr lang="de-DE" sz="2500">
              <a:solidFill>
                <a:schemeClr val="accent1"/>
              </a:solidFill>
              <a:latin typeface="Roboto" panose="02000000000000000000" pitchFamily="2" charset="0"/>
              <a:ea typeface="Roboto" panose="02000000000000000000" pitchFamily="2" charset="0"/>
            </a:endParaRPr>
          </a:p>
          <a:p>
            <a:endParaRPr lang="de-DE" sz="1500">
              <a:solidFill>
                <a:schemeClr val="accent1"/>
              </a:solidFill>
              <a:latin typeface="Roboto" panose="02000000000000000000" pitchFamily="2" charset="0"/>
              <a:ea typeface="Roboto" panose="02000000000000000000" pitchFamily="2" charset="0"/>
            </a:endParaRPr>
          </a:p>
        </p:txBody>
      </p:sp>
      <p:pic>
        <p:nvPicPr>
          <p:cNvPr id="29" name="Grafik 28" descr="Fußabdrücke mit einfarbiger Füllung">
            <a:extLst>
              <a:ext uri="{FF2B5EF4-FFF2-40B4-BE49-F238E27FC236}">
                <a16:creationId xmlns:a16="http://schemas.microsoft.com/office/drawing/2014/main" id="{D0997506-A64D-5112-4165-B02C0C2A4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84353">
            <a:off x="7033034" y="5561077"/>
            <a:ext cx="725009" cy="725009"/>
          </a:xfrm>
          <a:prstGeom prst="rect">
            <a:avLst/>
          </a:prstGeom>
        </p:spPr>
      </p:pic>
      <p:pic>
        <p:nvPicPr>
          <p:cNvPr id="32" name="Grafik 31" descr="Fußabdrücke mit einfarbiger Füllung">
            <a:extLst>
              <a:ext uri="{FF2B5EF4-FFF2-40B4-BE49-F238E27FC236}">
                <a16:creationId xmlns:a16="http://schemas.microsoft.com/office/drawing/2014/main" id="{5ACB69E3-354E-B94C-98AD-F9891E9C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91944">
            <a:off x="9425406" y="4807294"/>
            <a:ext cx="725009" cy="725009"/>
          </a:xfrm>
          <a:prstGeom prst="rect">
            <a:avLst/>
          </a:prstGeom>
        </p:spPr>
      </p:pic>
      <p:pic>
        <p:nvPicPr>
          <p:cNvPr id="33" name="Grafik 32" descr="Fußabdrücke mit einfarbiger Füllung">
            <a:extLst>
              <a:ext uri="{FF2B5EF4-FFF2-40B4-BE49-F238E27FC236}">
                <a16:creationId xmlns:a16="http://schemas.microsoft.com/office/drawing/2014/main" id="{0E2623A7-57A9-FF58-FD4E-AEA5A04B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3041">
            <a:off x="10209619" y="4449296"/>
            <a:ext cx="725009" cy="725009"/>
          </a:xfrm>
          <a:prstGeom prst="rect">
            <a:avLst/>
          </a:prstGeom>
        </p:spPr>
      </p:pic>
      <p:pic>
        <p:nvPicPr>
          <p:cNvPr id="7" name="Grafik 6" descr="Wolke mit Blitz und Regen mit einfarbiger Füllung">
            <a:extLst>
              <a:ext uri="{FF2B5EF4-FFF2-40B4-BE49-F238E27FC236}">
                <a16:creationId xmlns:a16="http://schemas.microsoft.com/office/drawing/2014/main" id="{BCA0505E-4785-5384-9D25-7063E2C8D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8899" y="3176143"/>
            <a:ext cx="1560380" cy="1560380"/>
          </a:xfrm>
          <a:prstGeom prst="rect">
            <a:avLst/>
          </a:prstGeom>
        </p:spPr>
      </p:pic>
      <p:pic>
        <p:nvPicPr>
          <p:cNvPr id="16" name="Grafik 15" descr="Insektenspray Silhouette">
            <a:extLst>
              <a:ext uri="{FF2B5EF4-FFF2-40B4-BE49-F238E27FC236}">
                <a16:creationId xmlns:a16="http://schemas.microsoft.com/office/drawing/2014/main" id="{3186A111-230A-AB82-CE21-B9B19A153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0414" y="3905896"/>
            <a:ext cx="1560380" cy="1560380"/>
          </a:xfrm>
          <a:prstGeom prst="rect">
            <a:avLst/>
          </a:prstGeom>
        </p:spPr>
      </p:pic>
      <p:pic>
        <p:nvPicPr>
          <p:cNvPr id="43" name="Grafik 42" descr="Fußabdrücke mit einfarbiger Füllung">
            <a:extLst>
              <a:ext uri="{FF2B5EF4-FFF2-40B4-BE49-F238E27FC236}">
                <a16:creationId xmlns:a16="http://schemas.microsoft.com/office/drawing/2014/main" id="{E42441E1-2EDE-8840-CD25-ED528D862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5253">
            <a:off x="7620412" y="4915224"/>
            <a:ext cx="725009" cy="725009"/>
          </a:xfrm>
          <a:prstGeom prst="rect">
            <a:avLst/>
          </a:prstGeom>
        </p:spPr>
      </p:pic>
      <p:sp>
        <p:nvSpPr>
          <p:cNvPr id="2" name="Ellipse 1">
            <a:extLst>
              <a:ext uri="{FF2B5EF4-FFF2-40B4-BE49-F238E27FC236}">
                <a16:creationId xmlns:a16="http://schemas.microsoft.com/office/drawing/2014/main" id="{A3FD6457-FDEE-3C0E-C84F-BB3A34D94FCE}"/>
              </a:ext>
            </a:extLst>
          </p:cNvPr>
          <p:cNvSpPr/>
          <p:nvPr/>
        </p:nvSpPr>
        <p:spPr>
          <a:xfrm>
            <a:off x="6420132" y="5634932"/>
            <a:ext cx="248229" cy="2274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C060EB95-6E40-88F0-727F-DF5C3DD1996B}"/>
              </a:ext>
            </a:extLst>
          </p:cNvPr>
          <p:cNvSpPr txBox="1"/>
          <p:nvPr/>
        </p:nvSpPr>
        <p:spPr>
          <a:xfrm>
            <a:off x="161400" y="1966703"/>
            <a:ext cx="11869200" cy="4708800"/>
          </a:xfrm>
          <a:prstGeom prst="rect">
            <a:avLst/>
          </a:prstGeom>
          <a:solidFill>
            <a:srgbClr val="E8F3D6"/>
          </a:solidFill>
          <a:ln>
            <a:noFill/>
          </a:ln>
        </p:spPr>
        <p:txBody>
          <a:bodyPr wrap="square" rtlCol="0" anchor="ctr">
            <a:noAutofit/>
          </a:bodyPr>
          <a:lstStyle/>
          <a:p>
            <a:pPr algn="ctr"/>
            <a:r>
              <a:rPr lang="de-DE" sz="5800">
                <a:solidFill>
                  <a:schemeClr val="accent1"/>
                </a:solidFill>
                <a:latin typeface="Roboto" panose="02000000000000000000" pitchFamily="2" charset="0"/>
                <a:ea typeface="Roboto" panose="02000000000000000000" pitchFamily="2" charset="0"/>
              </a:rPr>
              <a:t>Faktencheck</a:t>
            </a:r>
            <a:endParaRPr lang="de-DE">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80452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822A28C-EF14-C1AF-A8D2-45597D905A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586952" y="989871"/>
            <a:ext cx="9018097" cy="4878259"/>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a:ln>
                  <a:noFill/>
                </a:ln>
                <a:solidFill>
                  <a:srgbClr val="549E39"/>
                </a:solidFill>
                <a:effectLst/>
                <a:uLnTx/>
                <a:uFillTx/>
                <a:latin typeface="Roboto"/>
                <a:ea typeface="Roboto"/>
                <a:cs typeface="+mn-cs"/>
              </a:rPr>
              <a:t>Anleitung Faktencheck</a:t>
            </a:r>
            <a:endParaRPr kumimoji="0" lang="de-DE" sz="36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Hier stellen wir euch neun Mythen und Fakten vor, </a:t>
            </a:r>
            <a:endParaRPr kumimoji="0" lang="de-DE" sz="24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damit ihr bei der nächsten Diskussion gut vorbereitet seid.</a:t>
            </a:r>
            <a:endParaRPr kumimoji="0" lang="de-DE" sz="24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Hängt die Mythen und deren Antworten getrennt voneinander im Raum auf und bildet kleine Gruppen. Sucht nun die Antworten zu den Mythen und überlegt euch in der Gruppe auch eigene Antworten dazu.</a:t>
            </a:r>
            <a:endParaRPr kumimoji="0" lang="de-DE" sz="24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66487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803E535-1D15-9CF3-35EC-D67699CCA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897812"/>
            <a:ext cx="6518366" cy="3062377"/>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„Gebräunte Haut ist gesund.“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52606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848958-D86E-D238-3120-7268C663B0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1656647" y="1466925"/>
            <a:ext cx="8878707" cy="3924151"/>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Ein gebräunter Teint gilt als vital und besonders attraktiv. Ausgiebiges Sonnenbaden ist daher sehr beliebt, ebenso wie die Bräune aus dem Solarium. Tatsächlich aber ist die Bräunung eine Abwehrreaktion der Haut, um schädigende UV-Strahlen abzuhalten. Jede Bräune - egal ob natürlich oder künstlich - zeigt an, dass die Haut verletzt wurde.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mn-lt"/>
                <a:cs typeface="Calibri" panose="020F0502020204030204"/>
              </a:rPr>
              <a:t>Eine gesunde Bräune gibt es also nicht.</a:t>
            </a:r>
            <a:r>
              <a:rPr kumimoji="0" lang="de-DE" sz="35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085820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7D2FF83-57CA-D49C-2C9D-9CECAFF64C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5" name="Textfeld 14">
            <a:extLst>
              <a:ext uri="{FF2B5EF4-FFF2-40B4-BE49-F238E27FC236}">
                <a16:creationId xmlns:a16="http://schemas.microsoft.com/office/drawing/2014/main" id="{A411EECC-68E8-4B78-BAE2-06C4114CA9EB}"/>
              </a:ext>
            </a:extLst>
          </p:cNvPr>
          <p:cNvSpPr txBox="1"/>
          <p:nvPr/>
        </p:nvSpPr>
        <p:spPr>
          <a:xfrm>
            <a:off x="2836817" y="1751618"/>
            <a:ext cx="6518366" cy="3354765"/>
          </a:xfrm>
          <a:prstGeom prst="rect">
            <a:avLst/>
          </a:prstGeom>
          <a:solidFill>
            <a:srgbClr val="E8F3D6"/>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500" b="1" i="0" u="none" strike="noStrike" kern="1200" cap="none" spc="0" normalizeH="0" baseline="0" noProof="0">
                <a:ln>
                  <a:noFill/>
                </a:ln>
                <a:solidFill>
                  <a:srgbClr val="549E39"/>
                </a:solidFill>
                <a:effectLst/>
                <a:uLnTx/>
                <a:uFillTx/>
                <a:latin typeface="Roboto"/>
                <a:ea typeface="Roboto"/>
                <a:cs typeface="+mn-cs"/>
              </a:rPr>
              <a:t>MYTHOS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549E39"/>
                </a:solidFill>
                <a:effectLst/>
                <a:uLnTx/>
                <a:uFillTx/>
                <a:latin typeface="Roboto"/>
                <a:ea typeface="Roboto"/>
                <a:cs typeface="+mn-cs"/>
              </a:rPr>
              <a:t>„Doppelt Eincremen hält doppelt.“</a:t>
            </a:r>
            <a:endParaRPr kumimoji="0" lang="de-DE" sz="2400" b="0" i="0" u="none" strike="noStrike" kern="1200" cap="none" spc="0" normalizeH="0" baseline="0" noProof="0">
              <a:ln>
                <a:noFill/>
              </a:ln>
              <a:solidFill>
                <a:srgbClr val="549E39"/>
              </a:solidFill>
              <a:effectLst/>
              <a:uLnTx/>
              <a:uFillTx/>
              <a:latin typeface="Roboto"/>
              <a:ea typeface="Robo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549E39"/>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500" b="0" i="0" u="none" strike="noStrike" kern="1200" cap="none" spc="0" normalizeH="0" baseline="0" noProof="0">
              <a:ln>
                <a:noFill/>
              </a:ln>
              <a:solidFill>
                <a:srgbClr val="549E39"/>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532371014"/>
      </p:ext>
    </p:extLst>
  </p:cSld>
  <p:clrMapOvr>
    <a:masterClrMapping/>
  </p:clrMapOvr>
</p:sld>
</file>

<file path=ppt/theme/theme1.xml><?xml version="1.0" encoding="utf-8"?>
<a:theme xmlns:a="http://schemas.openxmlformats.org/drawingml/2006/main" name="Office">
  <a:themeElements>
    <a:clrScheme name="Grü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23826</Words>
  <Application>Microsoft Office PowerPoint</Application>
  <PresentationFormat>Breitbild</PresentationFormat>
  <Paragraphs>3600</Paragraphs>
  <Slides>216</Slides>
  <Notes>193</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216</vt:i4>
      </vt:variant>
    </vt:vector>
  </HeadingPairs>
  <TitlesOfParts>
    <vt:vector size="228" baseType="lpstr">
      <vt:lpstr>Meiryo</vt:lpstr>
      <vt:lpstr>Abadi Extra Light</vt:lpstr>
      <vt:lpstr>Arial</vt:lpstr>
      <vt:lpstr>Calibri</vt:lpstr>
      <vt:lpstr>Calibri Light</vt:lpstr>
      <vt:lpstr>Roboto</vt:lpstr>
      <vt:lpstr>Segoe UI</vt:lpstr>
      <vt:lpstr>Shaker2Lancet</vt:lpstr>
      <vt:lpstr>Tahoma</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Infektionskrankheiten</dc:title>
  <dc:creator>Schürr, Alina</dc:creator>
  <cp:lastModifiedBy>Zull Carina</cp:lastModifiedBy>
  <cp:revision>38</cp:revision>
  <dcterms:created xsi:type="dcterms:W3CDTF">2022-04-26T15:19:27Z</dcterms:created>
  <dcterms:modified xsi:type="dcterms:W3CDTF">2023-07-25T10:03:22Z</dcterms:modified>
</cp:coreProperties>
</file>