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663300"/>
    <a:srgbClr val="006600"/>
    <a:srgbClr val="FF6600"/>
    <a:srgbClr val="FF9933"/>
    <a:srgbClr val="5FD1A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b="1" dirty="0" smtClean="0">
                <a:solidFill>
                  <a:schemeClr val="tx1"/>
                </a:solidFill>
              </a:rPr>
              <a:t>U18-Landtagswahlen im Vergleich</a:t>
            </a:r>
            <a:endParaRPr lang="de-DE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de-DE" sz="1400" dirty="0" smtClean="0"/>
              <a:t>(Angaben</a:t>
            </a:r>
            <a:r>
              <a:rPr lang="de-DE" sz="1400" baseline="0" dirty="0" smtClean="0"/>
              <a:t> in %)</a:t>
            </a:r>
            <a:r>
              <a:rPr lang="de-DE" sz="1400" dirty="0" smtClean="0"/>
              <a:t> </a:t>
            </a:r>
            <a:endParaRPr lang="de-DE" sz="1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CE0-4682-99C1-79D2F1C8C34B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CE0-4682-99C1-79D2F1C8C34B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CE0-4682-99C1-79D2F1C8C34B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CE0-4682-99C1-79D2F1C8C34B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CE0-4682-99C1-79D2F1C8C34B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7CE0-4682-99C1-79D2F1C8C34B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7CE0-4682-99C1-79D2F1C8C34B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1.3934159329492641E-2"/>
                  <c:y val="2.3206574879486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CE0-4682-99C1-79D2F1C8C34B}"/>
                </c:ext>
              </c:extLst>
            </c:dLbl>
            <c:dLbl>
              <c:idx val="1"/>
              <c:layout>
                <c:manualLayout>
                  <c:x val="-2.8384070738944393E-17"/>
                  <c:y val="-3.01685473433314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CE0-4682-99C1-79D2F1C8C34B}"/>
                </c:ext>
              </c:extLst>
            </c:dLbl>
            <c:dLbl>
              <c:idx val="4"/>
              <c:layout>
                <c:manualLayout>
                  <c:x val="-7.7411996274959118E-3"/>
                  <c:y val="2.32065748794856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CE0-4682-99C1-79D2F1C8C34B}"/>
                </c:ext>
              </c:extLst>
            </c:dLbl>
            <c:dLbl>
              <c:idx val="6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7CE0-4682-99C1-79D2F1C8C3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CSU</c:v>
                </c:pt>
                <c:pt idx="1">
                  <c:v>Grüne</c:v>
                </c:pt>
                <c:pt idx="2">
                  <c:v>SPD</c:v>
                </c:pt>
                <c:pt idx="3">
                  <c:v>FDP</c:v>
                </c:pt>
                <c:pt idx="4">
                  <c:v>AfD</c:v>
                </c:pt>
                <c:pt idx="5">
                  <c:v>Die Piraten</c:v>
                </c:pt>
                <c:pt idx="6">
                  <c:v>Die Linke</c:v>
                </c:pt>
                <c:pt idx="7">
                  <c:v>Sonstige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24.19</c:v>
                </c:pt>
                <c:pt idx="1">
                  <c:v>23.28</c:v>
                </c:pt>
                <c:pt idx="2">
                  <c:v>11.42</c:v>
                </c:pt>
                <c:pt idx="3">
                  <c:v>6.12</c:v>
                </c:pt>
                <c:pt idx="4">
                  <c:v>8.27</c:v>
                </c:pt>
                <c:pt idx="5">
                  <c:v>3.02</c:v>
                </c:pt>
                <c:pt idx="6">
                  <c:v>4.29</c:v>
                </c:pt>
                <c:pt idx="7">
                  <c:v>22.43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B8-4225-96F5-5B13DE07CFA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E0-4682-99C1-79D2F1C8C34B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CE0-4682-99C1-79D2F1C8C34B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CE0-4682-99C1-79D2F1C8C34B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CE0-4682-99C1-79D2F1C8C34B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CE0-4682-99C1-79D2F1C8C34B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CE0-4682-99C1-79D2F1C8C34B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CE0-4682-99C1-79D2F1C8C34B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1"/>
              <c:layout>
                <c:manualLayout>
                  <c:x val="1.3934159329492641E-2"/>
                  <c:y val="2.32065748794856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CE0-4682-99C1-79D2F1C8C34B}"/>
                </c:ext>
              </c:extLst>
            </c:dLbl>
            <c:dLbl>
              <c:idx val="2"/>
              <c:layout>
                <c:manualLayout>
                  <c:x val="-5.6768141477888786E-17"/>
                  <c:y val="-4.17718347830742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CE0-4682-99C1-79D2F1C8C34B}"/>
                </c:ext>
              </c:extLst>
            </c:dLbl>
            <c:dLbl>
              <c:idx val="4"/>
              <c:layout>
                <c:manualLayout>
                  <c:x val="-1.5482399254991824E-3"/>
                  <c:y val="-2.5527232367434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CE0-4682-99C1-79D2F1C8C34B}"/>
                </c:ext>
              </c:extLst>
            </c:dLbl>
            <c:dLbl>
              <c:idx val="6"/>
              <c:layout>
                <c:manualLayout>
                  <c:x val="4.6447197764975471E-3"/>
                  <c:y val="-4.64131497589722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CE0-4682-99C1-79D2F1C8C34B}"/>
                </c:ext>
              </c:extLst>
            </c:dLbl>
            <c:dLbl>
              <c:idx val="7"/>
              <c:layout>
                <c:manualLayout>
                  <c:x val="1.393415932949264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CSU</c:v>
                </c:pt>
                <c:pt idx="1">
                  <c:v>Grüne</c:v>
                </c:pt>
                <c:pt idx="2">
                  <c:v>SPD</c:v>
                </c:pt>
                <c:pt idx="3">
                  <c:v>FDP</c:v>
                </c:pt>
                <c:pt idx="4">
                  <c:v>AfD</c:v>
                </c:pt>
                <c:pt idx="5">
                  <c:v>Die Piraten</c:v>
                </c:pt>
                <c:pt idx="6">
                  <c:v>Die Linke</c:v>
                </c:pt>
                <c:pt idx="7">
                  <c:v>Sonstige</c:v>
                </c:pt>
              </c:strCache>
            </c:str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32.5</c:v>
                </c:pt>
                <c:pt idx="1">
                  <c:v>16.89</c:v>
                </c:pt>
                <c:pt idx="2">
                  <c:v>15.22</c:v>
                </c:pt>
                <c:pt idx="3">
                  <c:v>3.3</c:v>
                </c:pt>
                <c:pt idx="5">
                  <c:v>10.42</c:v>
                </c:pt>
                <c:pt idx="6">
                  <c:v>3.34</c:v>
                </c:pt>
                <c:pt idx="7">
                  <c:v>18.329999999999998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B8-4225-96F5-5B13DE07CF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678416"/>
        <c:axId val="144678744"/>
      </c:barChart>
      <c:catAx>
        <c:axId val="14467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44678744"/>
        <c:crosses val="autoZero"/>
        <c:auto val="1"/>
        <c:lblAlgn val="ctr"/>
        <c:lblOffset val="100"/>
        <c:noMultiLvlLbl val="0"/>
      </c:catAx>
      <c:valAx>
        <c:axId val="144678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4467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62523645707601E-2"/>
          <c:y val="0.93394495144618073"/>
          <c:w val="0.13900415013636092"/>
          <c:h val="4.74897886502306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0.82488</cdr:x>
      <cdr:y>0</cdr:y>
    </cdr:from>
    <cdr:to>
      <cdr:x>1</cdr:x>
      <cdr:y>0.14333</cdr:y>
    </cdr:to>
    <cdr:pic>
      <cdr:nvPicPr>
        <cdr:cNvPr id="2" name="Grafik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766376" y="0"/>
          <a:ext cx="1436487" cy="784413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B6C5-A969-43A6-9D97-0CE79AC0E794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C43-68B4-42B4-9077-BB9609D11C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51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B6C5-A969-43A6-9D97-0CE79AC0E794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C43-68B4-42B4-9077-BB9609D11C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57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B6C5-A969-43A6-9D97-0CE79AC0E794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C43-68B4-42B4-9077-BB9609D11C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22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B6C5-A969-43A6-9D97-0CE79AC0E794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C43-68B4-42B4-9077-BB9609D11C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72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B6C5-A969-43A6-9D97-0CE79AC0E794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C43-68B4-42B4-9077-BB9609D11C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49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B6C5-A969-43A6-9D97-0CE79AC0E794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C43-68B4-42B4-9077-BB9609D11C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72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B6C5-A969-43A6-9D97-0CE79AC0E794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C43-68B4-42B4-9077-BB9609D11C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06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B6C5-A969-43A6-9D97-0CE79AC0E794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C43-68B4-42B4-9077-BB9609D11C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011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B6C5-A969-43A6-9D97-0CE79AC0E794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C43-68B4-42B4-9077-BB9609D11C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93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B6C5-A969-43A6-9D97-0CE79AC0E794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C43-68B4-42B4-9077-BB9609D11C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15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B6C5-A969-43A6-9D97-0CE79AC0E794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C43-68B4-42B4-9077-BB9609D11C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65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DB6C5-A969-43A6-9D97-0CE79AC0E794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02C43-68B4-42B4-9077-BB9609D11C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0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853133814"/>
              </p:ext>
            </p:extLst>
          </p:nvPr>
        </p:nvGraphicFramePr>
        <p:xfrm>
          <a:off x="2113048" y="694727"/>
          <a:ext cx="8202863" cy="547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0060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Bittner Pia</dc:creator>
  <cp:lastModifiedBy>Bittner Pia</cp:lastModifiedBy>
  <cp:revision>18</cp:revision>
  <dcterms:created xsi:type="dcterms:W3CDTF">2021-09-21T07:46:10Z</dcterms:created>
  <dcterms:modified xsi:type="dcterms:W3CDTF">2023-09-20T19:04:08Z</dcterms:modified>
</cp:coreProperties>
</file>